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21"/>
  </p:notesMasterIdLst>
  <p:handoutMasterIdLst>
    <p:handoutMasterId r:id="rId22"/>
  </p:handoutMasterIdLst>
  <p:sldIdLst>
    <p:sldId id="259" r:id="rId5"/>
    <p:sldId id="443" r:id="rId6"/>
    <p:sldId id="379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3" r:id="rId15"/>
    <p:sldId id="462" r:id="rId16"/>
    <p:sldId id="464" r:id="rId17"/>
    <p:sldId id="467" r:id="rId18"/>
    <p:sldId id="465" r:id="rId19"/>
    <p:sldId id="388" r:id="rId20"/>
  </p:sldIdLst>
  <p:sldSz cx="9144000" cy="6858000" type="screen4x3"/>
  <p:notesSz cx="7099300" cy="10234613"/>
  <p:custDataLst>
    <p:tags r:id="rId23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7B475"/>
    <a:srgbClr val="87B998"/>
    <a:srgbClr val="18A2A1"/>
    <a:srgbClr val="00B0F0"/>
    <a:srgbClr val="9999FF"/>
    <a:srgbClr val="C1E0FF"/>
    <a:srgbClr val="88DD00"/>
    <a:srgbClr val="00BBEE"/>
    <a:srgbClr val="EA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3" autoAdjust="0"/>
    <p:restoredTop sz="96370" autoAdjust="0"/>
  </p:normalViewPr>
  <p:slideViewPr>
    <p:cSldViewPr snapToGrid="0">
      <p:cViewPr varScale="1">
        <p:scale>
          <a:sx n="122" d="100"/>
          <a:sy n="122" d="100"/>
        </p:scale>
        <p:origin x="1116" y="90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7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05564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4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33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5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56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6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46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7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36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15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Angular4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Directives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Attribute</a:t>
            </a:r>
            <a:r>
              <a:rPr lang="en-US" sz="1600" b="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1600" b="0" dirty="0" smtClean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Directive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圆角矩形 2"/>
          <p:cNvSpPr/>
          <p:nvPr/>
        </p:nvSpPr>
        <p:spPr>
          <a:xfrm>
            <a:off x="452569" y="2597028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Modify the behavior of an </a:t>
            </a:r>
            <a:r>
              <a:rPr lang="en-US" sz="1100" b="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existing element</a:t>
            </a:r>
          </a:p>
        </p:txBody>
      </p:sp>
      <p:sp>
        <p:nvSpPr>
          <p:cNvPr id="7" name="圆角矩形 2"/>
          <p:cNvSpPr/>
          <p:nvPr/>
        </p:nvSpPr>
        <p:spPr>
          <a:xfrm>
            <a:off x="452570" y="3495073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/>
              <a:t>Display value property and responds to changing events</a:t>
            </a:r>
            <a:endParaRPr lang="en-US" sz="1100" b="0" dirty="0"/>
          </a:p>
        </p:txBody>
      </p:sp>
      <p:sp>
        <p:nvSpPr>
          <p:cNvPr id="8" name="圆角矩形 2"/>
          <p:cNvSpPr/>
          <p:nvPr/>
        </p:nvSpPr>
        <p:spPr>
          <a:xfrm>
            <a:off x="452568" y="1718046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Attribute directive alter the appearance or behavior of an existing element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53" y="4548163"/>
            <a:ext cx="6528135" cy="14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0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Build-in Angular Directive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9" name="圆角矩形 2"/>
          <p:cNvSpPr/>
          <p:nvPr/>
        </p:nvSpPr>
        <p:spPr>
          <a:xfrm>
            <a:off x="546353" y="1486609"/>
            <a:ext cx="6925155" cy="68130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NgClass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" name="圆角矩形 2"/>
          <p:cNvSpPr/>
          <p:nvPr/>
        </p:nvSpPr>
        <p:spPr>
          <a:xfrm>
            <a:off x="546352" y="2379066"/>
            <a:ext cx="6925156" cy="65233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NgStyle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2" name="圆角矩形 2"/>
          <p:cNvSpPr/>
          <p:nvPr/>
        </p:nvSpPr>
        <p:spPr>
          <a:xfrm>
            <a:off x="546352" y="4100030"/>
            <a:ext cx="6925156" cy="63791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NgIf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3" name="圆角矩形 2"/>
          <p:cNvSpPr/>
          <p:nvPr/>
        </p:nvSpPr>
        <p:spPr>
          <a:xfrm>
            <a:off x="546352" y="5667695"/>
            <a:ext cx="6925156" cy="9675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NgSwitch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4" name="圆角矩形 2"/>
          <p:cNvSpPr/>
          <p:nvPr/>
        </p:nvSpPr>
        <p:spPr>
          <a:xfrm>
            <a:off x="546352" y="4895077"/>
            <a:ext cx="6925156" cy="60801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NgFor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2056" y="1503297"/>
            <a:ext cx="2771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</a:t>
            </a:r>
            <a:r>
              <a:rPr lang="en-US" sz="12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dd and remove a set of CSS classes</a:t>
            </a:r>
            <a:endParaRPr lang="en-US" sz="12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56" y="1780296"/>
            <a:ext cx="4486901" cy="3620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72054" y="2339154"/>
            <a:ext cx="2755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Add and remove a set of HTML styles</a:t>
            </a:r>
            <a:endParaRPr lang="en-US" sz="12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54" y="2616153"/>
            <a:ext cx="5153744" cy="400106"/>
          </a:xfrm>
          <a:prstGeom prst="rect">
            <a:avLst/>
          </a:prstGeom>
        </p:spPr>
      </p:pic>
      <p:sp>
        <p:nvSpPr>
          <p:cNvPr id="17" name="圆角矩形 2"/>
          <p:cNvSpPr/>
          <p:nvPr/>
        </p:nvSpPr>
        <p:spPr>
          <a:xfrm>
            <a:off x="546352" y="3231458"/>
            <a:ext cx="6925156" cy="68499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NgModel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2054" y="3187499"/>
            <a:ext cx="3461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Two-way data binging to an HTML form element</a:t>
            </a:r>
            <a:endParaRPr lang="en-US" sz="12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54" y="3497814"/>
            <a:ext cx="4364986" cy="35584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672054" y="4104796"/>
            <a:ext cx="3903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Conditionally add or remove an element from the DOM</a:t>
            </a:r>
            <a:endParaRPr lang="en-US" sz="12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54" y="4397474"/>
            <a:ext cx="3715268" cy="31436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53557" y="5646425"/>
            <a:ext cx="3555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 set of directives switch among alternative views</a:t>
            </a:r>
            <a:endParaRPr lang="en-US" sz="12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165" y="5903046"/>
            <a:ext cx="3526947" cy="71658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690165" y="4904914"/>
            <a:ext cx="289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Repeat a template for each item in a list</a:t>
            </a:r>
            <a:endParaRPr lang="en-US" sz="12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165" y="5167280"/>
            <a:ext cx="4346875" cy="2751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58957" y="1170748"/>
            <a:ext cx="2847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https://angular.io/guide/template-syntax</a:t>
            </a:r>
          </a:p>
        </p:txBody>
      </p:sp>
    </p:spTree>
    <p:extLst>
      <p:ext uri="{BB962C8B-B14F-4D97-AF65-F5344CB8AC3E}">
        <p14:creationId xmlns:p14="http://schemas.microsoft.com/office/powerpoint/2010/main" val="407097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en-US" altLang="zh-CN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Custom Angular Directive</a:t>
            </a:r>
            <a:endParaRPr lang="en-US" sz="1600" b="0" dirty="0">
              <a:solidFill>
                <a:srgbClr val="0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圆角矩形 2"/>
          <p:cNvSpPr/>
          <p:nvPr/>
        </p:nvSpPr>
        <p:spPr>
          <a:xfrm>
            <a:off x="452569" y="2541739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Contains the directive metadata a configuration object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" name="圆角矩形 2"/>
          <p:cNvSpPr/>
          <p:nvPr/>
        </p:nvSpPr>
        <p:spPr>
          <a:xfrm>
            <a:off x="452568" y="3212494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/>
              <a:t>Identifies the HTML in the </a:t>
            </a:r>
            <a:r>
              <a:rPr lang="en-US" sz="1100" b="0" dirty="0" smtClean="0"/>
              <a:t>selector that </a:t>
            </a:r>
            <a:r>
              <a:rPr lang="en-US" sz="1100" b="0" dirty="0" smtClean="0"/>
              <a:t>is associated with the directive</a:t>
            </a:r>
            <a:endParaRPr lang="en-US" sz="1100" b="0" dirty="0"/>
          </a:p>
        </p:txBody>
      </p:sp>
      <p:sp>
        <p:nvSpPr>
          <p:cNvPr id="8" name="圆角矩形 2"/>
          <p:cNvSpPr/>
          <p:nvPr/>
        </p:nvSpPr>
        <p:spPr>
          <a:xfrm>
            <a:off x="452570" y="1903557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Provides the functionality of the @Directive decorator 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666" y="1885854"/>
            <a:ext cx="5007248" cy="219721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829912" y="1884529"/>
            <a:ext cx="765908" cy="247650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8" idx="3"/>
            <a:endCxn id="5" idx="1"/>
          </p:cNvCxnSpPr>
          <p:nvPr/>
        </p:nvCxnSpPr>
        <p:spPr>
          <a:xfrm flipV="1">
            <a:off x="3596309" y="2008354"/>
            <a:ext cx="1233603" cy="1428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286761" y="2219906"/>
            <a:ext cx="765908" cy="247650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3606268" y="2366284"/>
            <a:ext cx="678712" cy="3905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509482" y="2437725"/>
            <a:ext cx="1709190" cy="247650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7" idx="3"/>
            <a:endCxn id="15" idx="2"/>
          </p:cNvCxnSpPr>
          <p:nvPr/>
        </p:nvCxnSpPr>
        <p:spPr>
          <a:xfrm flipV="1">
            <a:off x="3596307" y="2685375"/>
            <a:ext cx="1767770" cy="7747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213110" y="2984460"/>
            <a:ext cx="2304926" cy="247650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圆角矩形 2"/>
          <p:cNvSpPr/>
          <p:nvPr/>
        </p:nvSpPr>
        <p:spPr>
          <a:xfrm>
            <a:off x="452568" y="3883249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/>
              <a:t>Directive Class that performs operation</a:t>
            </a:r>
            <a:endParaRPr lang="en-US" sz="1100" b="0" dirty="0"/>
          </a:p>
        </p:txBody>
      </p:sp>
      <p:cxnSp>
        <p:nvCxnSpPr>
          <p:cNvPr id="24" name="Elbow Connector 23"/>
          <p:cNvCxnSpPr>
            <a:stCxn id="22" idx="3"/>
            <a:endCxn id="20" idx="1"/>
          </p:cNvCxnSpPr>
          <p:nvPr/>
        </p:nvCxnSpPr>
        <p:spPr>
          <a:xfrm flipV="1">
            <a:off x="3596307" y="3108285"/>
            <a:ext cx="616803" cy="1022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6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Difference between component and directive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b="0" dirty="0">
              <a:solidFill>
                <a:srgbClr val="666666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55964"/>
              </p:ext>
            </p:extLst>
          </p:nvPr>
        </p:nvGraphicFramePr>
        <p:xfrm>
          <a:off x="452568" y="1326661"/>
          <a:ext cx="8235820" cy="42668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7910"/>
                <a:gridCol w="4117910"/>
              </a:tblGrid>
              <a:tr h="5985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Component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/>
                        <a:t>Directive</a:t>
                      </a:r>
                      <a:endParaRPr lang="en-US" dirty="0"/>
                    </a:p>
                  </a:txBody>
                  <a:tcPr/>
                </a:tc>
              </a:tr>
              <a:tr h="317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For register component we use @Component meta-data annotation</a:t>
                      </a:r>
                      <a:endParaRPr lang="en-US" sz="1000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For register directives we use @Directive meta-data annotation.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328247"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Components are typically used to create UI widgets.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Directives is used to add behavior to an existing DOM element.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Component is used to break up the application into smaller components.</a:t>
                      </a:r>
                      <a:endParaRPr lang="en-US" sz="10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Directive is use to design re-usable components.</a:t>
                      </a:r>
                    </a:p>
                  </a:txBody>
                  <a:tcPr marL="68580" marR="68580" marT="0" marB="0"/>
                </a:tc>
              </a:tr>
              <a:tr h="299329"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Only one component can be present per DOM element.</a:t>
                      </a:r>
                      <a:endParaRPr lang="en-US" sz="10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Many directive can be used in a per DOM element.</a:t>
                      </a:r>
                      <a:endParaRPr lang="en-US" sz="1000" dirty="0"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Template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 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or templateurl template are mandatory in the component.</a:t>
                      </a:r>
                    </a:p>
                    <a:p>
                      <a:r>
                        <a:rPr lang="en-US" sz="10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/>
                      </a:r>
                      <a:br>
                        <a:rPr lang="en-US" sz="10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</a:br>
                      <a:endParaRPr lang="en-US" sz="10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Directive don’t have View.</a:t>
                      </a:r>
                      <a:endParaRPr lang="en-US" sz="10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598542">
                <a:tc>
                  <a:txBody>
                    <a:bodyPr/>
                    <a:lstStyle/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Example –</a:t>
                      </a:r>
                      <a:b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</a:b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import {Component} from '@angular/core';</a:t>
                      </a:r>
                      <a:b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</a:b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@Component({</a:t>
                      </a: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  selector: 'app-index',</a:t>
                      </a: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  template:‘&lt;div&gt;Hi&lt;/div&gt;'</a:t>
                      </a: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})</a:t>
                      </a:r>
                    </a:p>
                    <a:p>
                      <a:endParaRPr lang="en-US" sz="10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Example –</a:t>
                      </a:r>
                    </a:p>
                    <a:p>
                      <a:pPr fontAlgn="base"/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import {Directive} from '@angular/core';</a:t>
                      </a:r>
                      <a:b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</a:b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@Directive({</a:t>
                      </a: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    selector: ' [myDirective] ',</a:t>
                      </a: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    hostListeners: {</a:t>
                      </a: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        'click': 'show()'</a:t>
                      </a: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    }</a:t>
                      </a: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})</a:t>
                      </a:r>
                    </a:p>
                    <a:p>
                      <a:endParaRPr lang="en-US" sz="10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4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1877" y="2625969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84242" y="2625969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78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en-US" sz="1600" b="0" dirty="0" smtClean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Practice</a:t>
            </a:r>
            <a:endParaRPr lang="en-US" sz="1600" b="0" dirty="0">
              <a:solidFill>
                <a:srgbClr val="0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b="0" dirty="0">
              <a:solidFill>
                <a:srgbClr val="666666"/>
              </a:solidFill>
            </a:endParaRPr>
          </a:p>
        </p:txBody>
      </p:sp>
      <p:graphicFrame>
        <p:nvGraphicFramePr>
          <p:cNvPr id="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057502"/>
              </p:ext>
            </p:extLst>
          </p:nvPr>
        </p:nvGraphicFramePr>
        <p:xfrm>
          <a:off x="321680" y="1333500"/>
          <a:ext cx="7612062" cy="246888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Create a Structural/Attribute Directive and call it.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ja-JP" sz="2400" dirty="0" smtClean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75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801040"/>
            <a:ext cx="83804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1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15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732559"/>
              </p:ext>
            </p:extLst>
          </p:nvPr>
        </p:nvGraphicFramePr>
        <p:xfrm>
          <a:off x="321680" y="1333500"/>
          <a:ext cx="7612062" cy="448780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Why we need Angular Directive</a:t>
                      </a:r>
                      <a:endParaRPr kumimoji="0" lang="en-US" altLang="ja-JP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ja-JP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What is Angular Directive</a:t>
                      </a:r>
                      <a:endParaRPr kumimoji="0" lang="en-US" altLang="ja-JP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Category of Angular Directive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Build-in Angular Directive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Custom Angular Directive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Difference between component and directive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Example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ja-JP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5837" y="665071"/>
            <a:ext cx="8205261" cy="785553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Why we need Angular Directive</a:t>
            </a:r>
            <a:br>
              <a:rPr lang="en-US" altLang="zh-CN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</a:b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5837" y="2400300"/>
            <a:ext cx="3943763" cy="2825682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84200" y="2547465"/>
            <a:ext cx="3733800" cy="495300"/>
          </a:xfrm>
          <a:prstGeom prst="roundRect">
            <a:avLst/>
          </a:prstGeom>
          <a:solidFill>
            <a:srgbClr val="18A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5002535" y="2400299"/>
            <a:ext cx="3943763" cy="2803423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84200" y="3189930"/>
            <a:ext cx="1244600" cy="186467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</a:t>
            </a:r>
          </a:p>
          <a:p>
            <a:pPr algn="ctr"/>
            <a:r>
              <a:rPr kumimoji="1" lang="en-US" altLang="zh-CN" sz="1200" dirty="0" smtClean="0"/>
              <a:t>(list)</a:t>
            </a:r>
            <a:endParaRPr kumimoji="1"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1937163" y="3229145"/>
            <a:ext cx="2380837" cy="495300"/>
          </a:xfrm>
          <a:prstGeom prst="roundRect">
            <a:avLst/>
          </a:prstGeom>
          <a:solidFill>
            <a:srgbClr val="F7B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Component(item)</a:t>
            </a:r>
            <a:endParaRPr kumimoji="1" lang="zh-CN" altLang="en-US" sz="1200" dirty="0"/>
          </a:p>
        </p:txBody>
      </p:sp>
      <p:sp>
        <p:nvSpPr>
          <p:cNvPr id="19" name="圆角矩形 18"/>
          <p:cNvSpPr/>
          <p:nvPr/>
        </p:nvSpPr>
        <p:spPr>
          <a:xfrm>
            <a:off x="1933781" y="3874615"/>
            <a:ext cx="2380837" cy="495300"/>
          </a:xfrm>
          <a:prstGeom prst="roundRect">
            <a:avLst/>
          </a:prstGeom>
          <a:solidFill>
            <a:srgbClr val="F7B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Component(item)</a:t>
            </a:r>
            <a:endParaRPr kumimoji="1" lang="zh-CN" altLang="en-US" sz="1200" dirty="0"/>
          </a:p>
        </p:txBody>
      </p:sp>
      <p:sp>
        <p:nvSpPr>
          <p:cNvPr id="20" name="圆角矩形 19"/>
          <p:cNvSpPr/>
          <p:nvPr/>
        </p:nvSpPr>
        <p:spPr>
          <a:xfrm>
            <a:off x="1933781" y="4527584"/>
            <a:ext cx="2380837" cy="495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smtClean="0"/>
              <a:t>Component(search)</a:t>
            </a:r>
            <a:endParaRPr kumimoji="1"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5088053" y="2547465"/>
            <a:ext cx="3733800" cy="495300"/>
          </a:xfrm>
          <a:prstGeom prst="roundRect">
            <a:avLst/>
          </a:prstGeom>
          <a:solidFill>
            <a:srgbClr val="18A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</a:t>
            </a:r>
            <a:endParaRPr kumimoji="1"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5088053" y="3189930"/>
            <a:ext cx="1244600" cy="186467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</a:t>
            </a:r>
          </a:p>
          <a:p>
            <a:pPr algn="ctr"/>
            <a:r>
              <a:rPr kumimoji="1" lang="en-US" altLang="zh-CN" sz="1200" dirty="0" smtClean="0"/>
              <a:t>(list)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437634" y="3227074"/>
            <a:ext cx="2380837" cy="495300"/>
          </a:xfrm>
          <a:prstGeom prst="roundRect">
            <a:avLst/>
          </a:prstGeom>
          <a:solidFill>
            <a:srgbClr val="F7B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Component(item)</a:t>
            </a:r>
            <a:endParaRPr kumimoji="1"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6430445" y="3874615"/>
            <a:ext cx="2380837" cy="495300"/>
          </a:xfrm>
          <a:prstGeom prst="roundRect">
            <a:avLst/>
          </a:prstGeom>
          <a:solidFill>
            <a:srgbClr val="F7B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Component(item)</a:t>
            </a:r>
            <a:endParaRPr kumimoji="1" lang="zh-CN" altLang="en-US" sz="1200" dirty="0"/>
          </a:p>
        </p:txBody>
      </p:sp>
      <p:sp>
        <p:nvSpPr>
          <p:cNvPr id="25" name="圆角矩形 24"/>
          <p:cNvSpPr/>
          <p:nvPr/>
        </p:nvSpPr>
        <p:spPr>
          <a:xfrm>
            <a:off x="6437233" y="4522156"/>
            <a:ext cx="2380837" cy="495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smtClean="0"/>
              <a:t>Component(search)</a:t>
            </a:r>
            <a:endParaRPr kumimoji="1" lang="zh-CN" altLang="en-US" sz="1200" dirty="0"/>
          </a:p>
        </p:txBody>
      </p:sp>
      <p:cxnSp>
        <p:nvCxnSpPr>
          <p:cNvPr id="30" name="肘形连接符 29"/>
          <p:cNvCxnSpPr>
            <a:stCxn id="2" idx="2"/>
            <a:endCxn id="15" idx="2"/>
          </p:cNvCxnSpPr>
          <p:nvPr/>
        </p:nvCxnSpPr>
        <p:spPr>
          <a:xfrm rot="5400000" flipH="1" flipV="1">
            <a:off x="4699938" y="2951503"/>
            <a:ext cx="22260" cy="4526698"/>
          </a:xfrm>
          <a:prstGeom prst="bentConnector3">
            <a:avLst>
              <a:gd name="adj1" fmla="val -102695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6" name="矩形 5125"/>
          <p:cNvSpPr/>
          <p:nvPr/>
        </p:nvSpPr>
        <p:spPr>
          <a:xfrm>
            <a:off x="3054467" y="5490958"/>
            <a:ext cx="304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0" dirty="0" smtClean="0">
                <a:solidFill>
                  <a:schemeClr val="tx1"/>
                </a:solidFill>
              </a:rPr>
              <a:t>Change code</a:t>
            </a:r>
            <a:endParaRPr kumimoji="1"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81167" y="1973547"/>
            <a:ext cx="304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0" smtClean="0">
                <a:solidFill>
                  <a:schemeClr val="tx1"/>
                </a:solidFill>
              </a:rPr>
              <a:t>Page1</a:t>
            </a:r>
            <a:endParaRPr kumimoji="1"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43667" y="1986247"/>
            <a:ext cx="304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0" dirty="0" smtClean="0">
                <a:solidFill>
                  <a:schemeClr val="tx1"/>
                </a:solidFill>
              </a:rPr>
              <a:t>Page2</a:t>
            </a:r>
            <a:endParaRPr kumimoji="1" lang="zh-CN" altLang="en-US" sz="1200" b="0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042199" y="2900442"/>
            <a:ext cx="3943763" cy="2803423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5837" y="665071"/>
            <a:ext cx="8205261" cy="785553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Why we need Angular Directive</a:t>
            </a:r>
            <a:br>
              <a:rPr lang="en-US" altLang="zh-CN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</a:b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12901" y="2835645"/>
            <a:ext cx="3943763" cy="2803423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2585" y="2918809"/>
            <a:ext cx="2737263" cy="2825682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70948" y="3051045"/>
            <a:ext cx="2380837" cy="495300"/>
          </a:xfrm>
          <a:prstGeom prst="roundRect">
            <a:avLst/>
          </a:prstGeom>
          <a:solidFill>
            <a:srgbClr val="18A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Component1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4989283" y="2980079"/>
            <a:ext cx="3943763" cy="2803423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70948" y="3730654"/>
            <a:ext cx="2380837" cy="495300"/>
          </a:xfrm>
          <a:prstGeom prst="roundRect">
            <a:avLst/>
          </a:prstGeom>
          <a:solidFill>
            <a:srgbClr val="F7B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Component2</a:t>
            </a:r>
            <a:endParaRPr kumimoji="1" lang="zh-CN" altLang="en-US" sz="1200" dirty="0"/>
          </a:p>
        </p:txBody>
      </p:sp>
      <p:sp>
        <p:nvSpPr>
          <p:cNvPr id="19" name="圆角矩形 18"/>
          <p:cNvSpPr/>
          <p:nvPr/>
        </p:nvSpPr>
        <p:spPr>
          <a:xfrm>
            <a:off x="570948" y="4378195"/>
            <a:ext cx="2380837" cy="495300"/>
          </a:xfrm>
          <a:prstGeom prst="roundRect">
            <a:avLst/>
          </a:prstGeom>
          <a:solidFill>
            <a:srgbClr val="F7B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Component3</a:t>
            </a:r>
            <a:endParaRPr kumimoji="1" lang="zh-CN" altLang="en-US" sz="1200" dirty="0"/>
          </a:p>
        </p:txBody>
      </p:sp>
      <p:sp>
        <p:nvSpPr>
          <p:cNvPr id="20" name="圆角矩形 19"/>
          <p:cNvSpPr/>
          <p:nvPr/>
        </p:nvSpPr>
        <p:spPr>
          <a:xfrm>
            <a:off x="570948" y="5015343"/>
            <a:ext cx="2380837" cy="495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smtClean="0"/>
              <a:t>Component4</a:t>
            </a:r>
            <a:endParaRPr kumimoji="1"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5074801" y="3127245"/>
            <a:ext cx="3733800" cy="495300"/>
          </a:xfrm>
          <a:prstGeom prst="roundRect">
            <a:avLst/>
          </a:prstGeom>
          <a:solidFill>
            <a:srgbClr val="18A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Component1</a:t>
            </a:r>
            <a:endParaRPr kumimoji="1"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5074801" y="3769710"/>
            <a:ext cx="1244600" cy="186467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Component2</a:t>
            </a:r>
          </a:p>
          <a:p>
            <a:pPr algn="ctr"/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424382" y="3806854"/>
            <a:ext cx="2380837" cy="495300"/>
          </a:xfrm>
          <a:prstGeom prst="roundRect">
            <a:avLst/>
          </a:prstGeom>
          <a:solidFill>
            <a:srgbClr val="F7B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/>
              <a:t>         Component3</a:t>
            </a:r>
            <a:endParaRPr kumimoji="1"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6417193" y="4454395"/>
            <a:ext cx="2380837" cy="495300"/>
          </a:xfrm>
          <a:prstGeom prst="roundRect">
            <a:avLst/>
          </a:prstGeom>
          <a:solidFill>
            <a:srgbClr val="F7B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/>
              <a:t>         Component4</a:t>
            </a:r>
            <a:endParaRPr kumimoji="1" lang="zh-CN" altLang="en-US" sz="1200" dirty="0"/>
          </a:p>
        </p:txBody>
      </p:sp>
      <p:sp>
        <p:nvSpPr>
          <p:cNvPr id="25" name="圆角矩形 24"/>
          <p:cNvSpPr/>
          <p:nvPr/>
        </p:nvSpPr>
        <p:spPr>
          <a:xfrm>
            <a:off x="6423981" y="5101936"/>
            <a:ext cx="2380837" cy="495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 smtClean="0"/>
              <a:t>         Component</a:t>
            </a:r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70948" y="1647544"/>
            <a:ext cx="2380837" cy="485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0" dirty="0" smtClean="0">
                <a:solidFill>
                  <a:schemeClr val="tx1"/>
                </a:solidFill>
              </a:rPr>
              <a:t>Create behavior</a:t>
            </a:r>
            <a:endParaRPr kumimoji="1"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30415" y="2489827"/>
            <a:ext cx="304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0" dirty="0" smtClean="0">
                <a:solidFill>
                  <a:schemeClr val="tx1"/>
                </a:solidFill>
              </a:rPr>
              <a:t>Pages</a:t>
            </a:r>
            <a:endParaRPr kumimoji="1"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486479" y="3289981"/>
            <a:ext cx="699765" cy="2018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solidFill>
                  <a:schemeClr val="bg1"/>
                </a:solidFill>
              </a:rPr>
              <a:t>Directive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5348496" y="4848746"/>
            <a:ext cx="699765" cy="2018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solidFill>
                  <a:schemeClr val="bg1"/>
                </a:solidFill>
              </a:rPr>
              <a:t>Directive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8030887" y="3952878"/>
            <a:ext cx="699765" cy="2018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solidFill>
                  <a:schemeClr val="bg1"/>
                </a:solidFill>
              </a:rPr>
              <a:t>Directive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8030887" y="4627048"/>
            <a:ext cx="699765" cy="2018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solidFill>
                  <a:schemeClr val="bg1"/>
                </a:solidFill>
              </a:rPr>
              <a:t>Directive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8042368" y="5248637"/>
            <a:ext cx="699765" cy="2018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solidFill>
                  <a:schemeClr val="bg1"/>
                </a:solidFill>
              </a:rPr>
              <a:t>Directive</a:t>
            </a:r>
          </a:p>
        </p:txBody>
      </p:sp>
      <p:sp>
        <p:nvSpPr>
          <p:cNvPr id="26" name="右箭头 25"/>
          <p:cNvSpPr/>
          <p:nvPr/>
        </p:nvSpPr>
        <p:spPr>
          <a:xfrm rot="16200000">
            <a:off x="1453891" y="2373358"/>
            <a:ext cx="754650" cy="4574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/>
          </a:p>
        </p:txBody>
      </p:sp>
      <p:sp>
        <p:nvSpPr>
          <p:cNvPr id="6" name="圆角矩形 5"/>
          <p:cNvSpPr/>
          <p:nvPr/>
        </p:nvSpPr>
        <p:spPr>
          <a:xfrm>
            <a:off x="3998083" y="1688553"/>
            <a:ext cx="1444487" cy="380039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/>
              <a:t>Directive</a:t>
            </a:r>
            <a:endParaRPr kumimoji="1" lang="zh-CN" altLang="en-US" sz="1000" dirty="0"/>
          </a:p>
        </p:txBody>
      </p:sp>
      <p:sp>
        <p:nvSpPr>
          <p:cNvPr id="38" name="右箭头 37"/>
          <p:cNvSpPr/>
          <p:nvPr/>
        </p:nvSpPr>
        <p:spPr>
          <a:xfrm>
            <a:off x="2689748" y="1668514"/>
            <a:ext cx="1126877" cy="4574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/>
          </a:p>
        </p:txBody>
      </p:sp>
      <p:sp>
        <p:nvSpPr>
          <p:cNvPr id="39" name="矩形 38"/>
          <p:cNvSpPr/>
          <p:nvPr/>
        </p:nvSpPr>
        <p:spPr>
          <a:xfrm>
            <a:off x="6645942" y="1613520"/>
            <a:ext cx="2380837" cy="485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0" smtClean="0">
                <a:solidFill>
                  <a:schemeClr val="tx1"/>
                </a:solidFill>
              </a:rPr>
              <a:t>Import Directive</a:t>
            </a:r>
            <a:endParaRPr kumimoji="1"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0" name="右箭头 39"/>
          <p:cNvSpPr/>
          <p:nvPr/>
        </p:nvSpPr>
        <p:spPr>
          <a:xfrm>
            <a:off x="5697101" y="1634933"/>
            <a:ext cx="1126877" cy="4574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/>
          </a:p>
        </p:txBody>
      </p:sp>
      <p:sp>
        <p:nvSpPr>
          <p:cNvPr id="41" name="右箭头 40"/>
          <p:cNvSpPr/>
          <p:nvPr/>
        </p:nvSpPr>
        <p:spPr>
          <a:xfrm rot="5400000">
            <a:off x="7381524" y="2272843"/>
            <a:ext cx="754650" cy="4574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39392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r>
              <a:rPr lang="en-US" altLang="zh-CN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Why we need Angular Directive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31586"/>
              </p:ext>
            </p:extLst>
          </p:nvPr>
        </p:nvGraphicFramePr>
        <p:xfrm>
          <a:off x="321680" y="1333500"/>
          <a:ext cx="7612062" cy="2991612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Reusable code</a:t>
                      </a: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Code Modular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Manageable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ja-JP" sz="2400" dirty="0" smtClean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r>
              <a:rPr lang="en-US" altLang="ja-JP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What is Angular Directive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3336"/>
              </p:ext>
            </p:extLst>
          </p:nvPr>
        </p:nvGraphicFramePr>
        <p:xfrm>
          <a:off x="321680" y="1333500"/>
          <a:ext cx="7612062" cy="365760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Directive extends HTML with new attributes</a:t>
                      </a: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DOM is transformed according to directives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Appear within an element tag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Angular provides a set of built in directive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Create custom directives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ja-JP" sz="2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6" y="3431312"/>
            <a:ext cx="4346875" cy="27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en-US" altLang="zh-CN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Category of Angular Directive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29240" y="2324032"/>
            <a:ext cx="1656862" cy="46110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1. Components</a:t>
            </a:r>
            <a:endParaRPr lang="en-US" sz="1100" b="0" dirty="0">
              <a:solidFill>
                <a:schemeClr val="tx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29240" y="3128572"/>
            <a:ext cx="1656862" cy="46110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2.Structural directives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38433" y="2406125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Directives with a template</a:t>
            </a:r>
            <a:endParaRPr lang="en-US" sz="14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29240" y="3962399"/>
            <a:ext cx="1656862" cy="46110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/>
              <a:t>3. Attribute directives</a:t>
            </a:r>
            <a:endParaRPr lang="en-US" sz="11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3338433" y="3205237"/>
            <a:ext cx="5307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Change the DOM layout by adding and removing DOM elements</a:t>
            </a:r>
            <a:endParaRPr lang="en-US" sz="14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3338433" y="3930786"/>
            <a:ext cx="4270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Change the appearance of behavior of an element, </a:t>
            </a:r>
          </a:p>
          <a:p>
            <a:r>
              <a:rPr lang="en-US" sz="14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component or another directive</a:t>
            </a:r>
            <a:endParaRPr lang="en-US" sz="14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836985" y="2450597"/>
            <a:ext cx="501448" cy="2383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836985" y="3269886"/>
            <a:ext cx="501448" cy="2383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836985" y="4089175"/>
            <a:ext cx="501448" cy="2383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Components</a:t>
            </a:r>
            <a:r>
              <a:rPr lang="en-US" sz="1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1600" b="0" dirty="0" smtClean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Directive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7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圆角矩形 2"/>
          <p:cNvSpPr/>
          <p:nvPr/>
        </p:nvSpPr>
        <p:spPr>
          <a:xfrm>
            <a:off x="464827" y="3177180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Use </a:t>
            </a:r>
            <a:r>
              <a:rPr lang="en-US" sz="1100" b="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@Component meta-data annotation.</a:t>
            </a:r>
            <a:endParaRPr lang="en-US" sz="11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8" name="圆角矩形 2"/>
          <p:cNvSpPr/>
          <p:nvPr/>
        </p:nvSpPr>
        <p:spPr>
          <a:xfrm>
            <a:off x="464825" y="3945467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 Components are typically used to create UI widgets.</a:t>
            </a:r>
            <a:endParaRPr lang="en-US" sz="11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9" name="圆角矩形 2"/>
          <p:cNvSpPr/>
          <p:nvPr/>
        </p:nvSpPr>
        <p:spPr>
          <a:xfrm>
            <a:off x="464825" y="4713755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  </a:t>
            </a:r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template or </a:t>
            </a:r>
            <a:r>
              <a:rPr lang="en-US" sz="1100" b="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templateurl template are mandatory in the component.</a:t>
            </a:r>
          </a:p>
        </p:txBody>
      </p:sp>
      <p:sp>
        <p:nvSpPr>
          <p:cNvPr id="10" name="圆角矩形 2"/>
          <p:cNvSpPr/>
          <p:nvPr/>
        </p:nvSpPr>
        <p:spPr>
          <a:xfrm>
            <a:off x="464825" y="2135905"/>
            <a:ext cx="3143739" cy="69870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@Component decorator is a directive decorator extended with </a:t>
            </a:r>
            <a:r>
              <a:rPr lang="en-US" sz="1100" b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template-oriented feature</a:t>
            </a:r>
            <a:endParaRPr lang="en-US" sz="11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216" y="2675479"/>
            <a:ext cx="4115011" cy="1994002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064011" y="3039706"/>
            <a:ext cx="851877" cy="255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216411" y="3424830"/>
            <a:ext cx="2794000" cy="255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9" idx="3"/>
            <a:endCxn id="13" idx="1"/>
          </p:cNvCxnSpPr>
          <p:nvPr/>
        </p:nvCxnSpPr>
        <p:spPr>
          <a:xfrm flipV="1">
            <a:off x="3608564" y="3552420"/>
            <a:ext cx="1607847" cy="1408985"/>
          </a:xfrm>
          <a:prstGeom prst="bentConnector3">
            <a:avLst>
              <a:gd name="adj1" fmla="val 407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4" idx="1"/>
          </p:cNvCxnSpPr>
          <p:nvPr/>
        </p:nvCxnSpPr>
        <p:spPr>
          <a:xfrm flipV="1">
            <a:off x="3608566" y="3167296"/>
            <a:ext cx="1455445" cy="257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1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0" dirty="0">
                <a:solidFill>
                  <a:schemeClr val="dk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Structural </a:t>
            </a:r>
            <a:r>
              <a:rPr lang="en-US" altLang="ja-JP" sz="1600" b="0" dirty="0">
                <a:solidFill>
                  <a:schemeClr val="dk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Directive</a:t>
            </a:r>
            <a:endParaRPr lang="en-US" sz="1600" b="0" dirty="0">
              <a:solidFill>
                <a:schemeClr val="dk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5" name="圆角矩形 2"/>
          <p:cNvSpPr/>
          <p:nvPr/>
        </p:nvSpPr>
        <p:spPr>
          <a:xfrm>
            <a:off x="1730917" y="1689694"/>
            <a:ext cx="5459237" cy="64786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Structural Directive later layout by adding, removing and replacing element in DOM and asterisk(*) precedes the directive attribute name </a:t>
            </a:r>
            <a:endParaRPr lang="en-US" sz="1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9" name="圆角矩形 2"/>
          <p:cNvSpPr/>
          <p:nvPr/>
        </p:nvSpPr>
        <p:spPr>
          <a:xfrm>
            <a:off x="192977" y="3116945"/>
            <a:ext cx="2136008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*ngFor tell angular iterate Per book in the books list.</a:t>
            </a:r>
            <a:endParaRPr lang="en-US" sz="1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11" y="4503576"/>
            <a:ext cx="6947257" cy="152407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594350" y="4762998"/>
            <a:ext cx="851877" cy="255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496657" y="5390940"/>
            <a:ext cx="851877" cy="255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9" idx="2"/>
            <a:endCxn id="7" idx="0"/>
          </p:cNvCxnSpPr>
          <p:nvPr/>
        </p:nvCxnSpPr>
        <p:spPr>
          <a:xfrm rot="16200000" flipH="1">
            <a:off x="1565259" y="3307967"/>
            <a:ext cx="1150753" cy="1759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圆角矩形 2"/>
          <p:cNvSpPr/>
          <p:nvPr/>
        </p:nvSpPr>
        <p:spPr>
          <a:xfrm>
            <a:off x="4088294" y="3538659"/>
            <a:ext cx="2136008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*ngIf include h2 element if a selected book exists.</a:t>
            </a:r>
            <a:endParaRPr lang="en-US" sz="1000" dirty="0"/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5400000">
            <a:off x="3536221" y="3894728"/>
            <a:ext cx="1480846" cy="1759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1234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9E41AE-6836-4572-AAEF-EE3E09D690B6}">
  <ds:schemaRefs>
    <ds:schemaRef ds:uri="http://schemas.microsoft.com/office/2006/documentManagement/types"/>
    <ds:schemaRef ds:uri="C6B13D8A-F6C8-4777-9906-93DFDA163C9A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33356</TotalTime>
  <Words>773</Words>
  <Application>Microsoft Office PowerPoint</Application>
  <PresentationFormat>On-screen Show (4:3)</PresentationFormat>
  <Paragraphs>197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ＭＳ Ｐゴシック</vt:lpstr>
      <vt:lpstr>SimSun</vt:lpstr>
      <vt:lpstr>Arial</vt:lpstr>
      <vt:lpstr>Book Antiqua</vt:lpstr>
      <vt:lpstr>Wingdings</vt:lpstr>
      <vt:lpstr>MASTER_4x3_Template</vt:lpstr>
      <vt:lpstr>Angular4  Directives </vt:lpstr>
      <vt:lpstr>Agenda</vt:lpstr>
      <vt:lpstr>Why we need Angular Directive </vt:lpstr>
      <vt:lpstr>Why we need Angular Directive </vt:lpstr>
      <vt:lpstr>Why we need Angular Directive</vt:lpstr>
      <vt:lpstr>What is Angular Directive</vt:lpstr>
      <vt:lpstr>Category of Angular Directive</vt:lpstr>
      <vt:lpstr>Components Directive</vt:lpstr>
      <vt:lpstr>Structural Directive</vt:lpstr>
      <vt:lpstr>Attribute Directive</vt:lpstr>
      <vt:lpstr>Build-in Angular Directive</vt:lpstr>
      <vt:lpstr>Custom Angular Directive</vt:lpstr>
      <vt:lpstr>Difference between component and directive</vt:lpstr>
      <vt:lpstr>PowerPoint Presentation</vt:lpstr>
      <vt:lpstr>Practice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Zhang, Zhongpeng</cp:lastModifiedBy>
  <cp:revision>1577</cp:revision>
  <cp:lastPrinted>1998-09-01T20:10:08Z</cp:lastPrinted>
  <dcterms:created xsi:type="dcterms:W3CDTF">2006-04-07T09:57:12Z</dcterms:created>
  <dcterms:modified xsi:type="dcterms:W3CDTF">2017-07-21T09:34:15Z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