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3774" r:id="rId4"/>
  </p:sldMasterIdLst>
  <p:notesMasterIdLst>
    <p:notesMasterId r:id="rId20"/>
  </p:notesMasterIdLst>
  <p:handoutMasterIdLst>
    <p:handoutMasterId r:id="rId21"/>
  </p:handoutMasterIdLst>
  <p:sldIdLst>
    <p:sldId id="259" r:id="rId5"/>
    <p:sldId id="439" r:id="rId6"/>
    <p:sldId id="455" r:id="rId7"/>
    <p:sldId id="453" r:id="rId8"/>
    <p:sldId id="451" r:id="rId9"/>
    <p:sldId id="452" r:id="rId10"/>
    <p:sldId id="379" r:id="rId11"/>
    <p:sldId id="444" r:id="rId12"/>
    <p:sldId id="445" r:id="rId13"/>
    <p:sldId id="446" r:id="rId14"/>
    <p:sldId id="447" r:id="rId15"/>
    <p:sldId id="448" r:id="rId16"/>
    <p:sldId id="449" r:id="rId17"/>
    <p:sldId id="454" r:id="rId18"/>
    <p:sldId id="388" r:id="rId19"/>
  </p:sldIdLst>
  <p:sldSz cx="9144000" cy="6858000" type="screen4x3"/>
  <p:notesSz cx="7099300" cy="10234613"/>
  <p:custDataLst>
    <p:tags r:id="rId22"/>
  </p:custDataLst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75">
          <p15:clr>
            <a:srgbClr val="A4A3A4"/>
          </p15:clr>
        </p15:guide>
        <p15:guide id="2" orient="horz" pos="4299">
          <p15:clr>
            <a:srgbClr val="A4A3A4"/>
          </p15:clr>
        </p15:guide>
        <p15:guide id="3" orient="horz" pos="644">
          <p15:clr>
            <a:srgbClr val="A4A3A4"/>
          </p15:clr>
        </p15:guide>
        <p15:guide id="4" orient="horz" pos="1074">
          <p15:clr>
            <a:srgbClr val="A4A3A4"/>
          </p15:clr>
        </p15:guide>
        <p15:guide id="5" orient="horz" pos="845">
          <p15:clr>
            <a:srgbClr val="A4A3A4"/>
          </p15:clr>
        </p15:guide>
        <p15:guide id="6" pos="289">
          <p15:clr>
            <a:srgbClr val="A4A3A4"/>
          </p15:clr>
        </p15:guide>
        <p15:guide id="7" pos="354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88DD00"/>
    <a:srgbClr val="00BBEE"/>
    <a:srgbClr val="EAFFD5"/>
    <a:srgbClr val="CCFF33"/>
    <a:srgbClr val="FF6600"/>
    <a:srgbClr val="9999FF"/>
    <a:srgbClr val="C1E0FF"/>
    <a:srgbClr val="CCECFF"/>
    <a:srgbClr val="C1FF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91" autoAdjust="0"/>
    <p:restoredTop sz="96370" autoAdjust="0"/>
  </p:normalViewPr>
  <p:slideViewPr>
    <p:cSldViewPr snapToGrid="0">
      <p:cViewPr varScale="1">
        <p:scale>
          <a:sx n="113" d="100"/>
          <a:sy n="113" d="100"/>
        </p:scale>
        <p:origin x="732" y="96"/>
      </p:cViewPr>
      <p:guideLst>
        <p:guide orient="horz" pos="1275"/>
        <p:guide orient="horz" pos="4299"/>
        <p:guide orient="horz" pos="644"/>
        <p:guide orient="horz" pos="1074"/>
        <p:guide orient="horz" pos="845"/>
        <p:guide pos="289"/>
        <p:guide pos="3541"/>
      </p:guideLst>
    </p:cSldViewPr>
  </p:slideViewPr>
  <p:outlineViewPr>
    <p:cViewPr>
      <p:scale>
        <a:sx n="33" d="100"/>
        <a:sy n="33" d="100"/>
      </p:scale>
      <p:origin x="0" y="-317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2514"/>
    </p:cViewPr>
  </p:sorterViewPr>
  <p:notesViewPr>
    <p:cSldViewPr snapToGrid="0">
      <p:cViewPr>
        <p:scale>
          <a:sx n="75" d="100"/>
          <a:sy n="75" d="100"/>
        </p:scale>
        <p:origin x="-2514" y="-72"/>
      </p:cViewPr>
      <p:guideLst>
        <p:guide orient="horz" pos="3223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7789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33" tIns="0" rIns="19933" bIns="0" numCol="1" anchor="t" anchorCtr="0" compatLnSpc="1">
            <a:prstTxWarp prst="textNoShape">
              <a:avLst/>
            </a:prstTxWarp>
          </a:bodyPr>
          <a:lstStyle>
            <a:lvl1pPr defTabSz="958850" eaLnBrk="0" hangingPunct="0">
              <a:defRPr sz="800" b="0"/>
            </a:lvl1pPr>
          </a:lstStyle>
          <a:p>
            <a:pPr>
              <a:defRPr/>
            </a:pPr>
            <a:r>
              <a:rPr lang="en-US"/>
              <a:t>Agile University Delivery School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33" tIns="0" rIns="19933" bIns="0" numCol="1" anchor="t" anchorCtr="0" compatLnSpc="1">
            <a:prstTxWarp prst="textNoShape">
              <a:avLst/>
            </a:prstTxWarp>
          </a:bodyPr>
          <a:lstStyle>
            <a:lvl1pPr algn="r" defTabSz="958850" eaLnBrk="0" hangingPunct="0">
              <a:defRPr sz="800" b="0"/>
            </a:lvl1pPr>
          </a:lstStyle>
          <a:p>
            <a:pPr>
              <a:defRPr/>
            </a:pPr>
            <a:r>
              <a:rPr lang="en-US"/>
              <a:t>D02-M02-P01_ADM for Distributed Agile Overview </a:t>
            </a:r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04888" y="777875"/>
            <a:ext cx="5092700" cy="38195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43" tIns="48173" rIns="96343" bIns="481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33" tIns="0" rIns="19933" bIns="0" numCol="1" anchor="b" anchorCtr="0" compatLnSpc="1">
            <a:prstTxWarp prst="textNoShape">
              <a:avLst/>
            </a:prstTxWarp>
          </a:bodyPr>
          <a:lstStyle>
            <a:lvl1pPr defTabSz="958850" eaLnBrk="0" hangingPunct="0">
              <a:defRPr sz="800" b="0"/>
            </a:lvl1pPr>
          </a:lstStyle>
          <a:p>
            <a:pPr>
              <a:defRPr/>
            </a:pPr>
            <a:r>
              <a:rPr lang="en-GB" dirty="0"/>
              <a:t>Copyright © 2012 Accenture All Rights Reserved.</a:t>
            </a:r>
            <a:endParaRPr lang="en-US" dirty="0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33" tIns="0" rIns="19933" bIns="0" numCol="1" anchor="b" anchorCtr="0" compatLnSpc="1">
            <a:prstTxWarp prst="textNoShape">
              <a:avLst/>
            </a:prstTxWarp>
          </a:bodyPr>
          <a:lstStyle>
            <a:lvl1pPr algn="r" defTabSz="958850" eaLnBrk="0" hangingPunct="0">
              <a:defRPr sz="800" b="0"/>
            </a:lvl1pPr>
          </a:lstStyle>
          <a:p>
            <a:pPr>
              <a:defRPr/>
            </a:pPr>
            <a:fld id="{8FBFBA62-748B-427B-B765-9B3B0973B26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5196907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D01-M02-P01_Agile At Accenture Overview </a:t>
            </a:r>
          </a:p>
        </p:txBody>
      </p:sp>
      <p:sp>
        <p:nvSpPr>
          <p:cNvPr id="245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245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519426B3-DE7A-415F-8255-82EB559B9A67}" type="slidenum">
              <a:rPr lang="en-GB" sz="800" b="0" smtClean="0"/>
              <a:pPr/>
              <a:t>0</a:t>
            </a:fld>
            <a:endParaRPr lang="en-GB" sz="800" b="0"/>
          </a:p>
        </p:txBody>
      </p:sp>
      <p:sp>
        <p:nvSpPr>
          <p:cNvPr id="245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747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/>
              <a:t>Agile University Delivery School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/>
              <a:t>D02-M02-P02_Project Initiation in ADM for DA</a:t>
            </a:r>
          </a:p>
        </p:txBody>
      </p:sp>
      <p:sp>
        <p:nvSpPr>
          <p:cNvPr id="481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/>
              <a:t>Copyright © 2011 Accenture All Rights Reserved.</a:t>
            </a:r>
          </a:p>
        </p:txBody>
      </p:sp>
      <p:sp>
        <p:nvSpPr>
          <p:cNvPr id="481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3D59A013-B59E-497A-A554-7DFF3A592FC0}" type="slidenum">
              <a:rPr lang="en-GB" sz="800" b="0" smtClean="0"/>
              <a:pPr/>
              <a:t>1</a:t>
            </a:fld>
            <a:endParaRPr lang="en-GB" sz="800" b="0"/>
          </a:p>
        </p:txBody>
      </p:sp>
      <p:sp>
        <p:nvSpPr>
          <p:cNvPr id="481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3927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 dirty="0">
                <a:latin typeface="Arial" pitchFamily="34" charset="0"/>
              </a:rPr>
              <a:t>Focus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Distributed Agile</a:t>
            </a:r>
          </a:p>
          <a:p>
            <a:endParaRPr lang="en-US" b="1" dirty="0">
              <a:latin typeface="Arial" pitchFamily="34" charset="0"/>
            </a:endParaRPr>
          </a:p>
          <a:p>
            <a:r>
              <a:rPr lang="en-US" b="1" dirty="0">
                <a:latin typeface="Arial" pitchFamily="34" charset="0"/>
              </a:rPr>
              <a:t>Notes to Faculty:</a:t>
            </a:r>
            <a:r>
              <a:rPr lang="en-US" dirty="0">
                <a:latin typeface="Arial" pitchFamily="34" charset="0"/>
              </a:rPr>
              <a:t> 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Discuss why distributed agile is  required and what ADM for DA offers</a:t>
            </a:r>
          </a:p>
          <a:p>
            <a:endParaRPr lang="en-US" b="1" dirty="0">
              <a:latin typeface="Arial" pitchFamily="34" charset="0"/>
            </a:endParaRPr>
          </a:p>
          <a:p>
            <a:endParaRPr lang="en-US" dirty="0">
              <a:latin typeface="Arial" pitchFamily="34" charset="0"/>
            </a:endParaRPr>
          </a:p>
        </p:txBody>
      </p:sp>
      <p:sp>
        <p:nvSpPr>
          <p:cNvPr id="25604" name="Rectangle 2"/>
          <p:cNvSpPr txBox="1">
            <a:spLocks noGrp="1" noChangeArrowheads="1"/>
          </p:cNvSpPr>
          <p:nvPr/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25605" name="Rectangle 3"/>
          <p:cNvSpPr txBox="1">
            <a:spLocks noGrp="1" noChangeArrowheads="1"/>
          </p:cNvSpPr>
          <p:nvPr/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800" b="0"/>
              <a:t>D01-M02-P01_ADM for Distributed Agile Overview </a:t>
            </a:r>
          </a:p>
        </p:txBody>
      </p:sp>
      <p:sp>
        <p:nvSpPr>
          <p:cNvPr id="25606" name="Rectangle 6"/>
          <p:cNvSpPr txBox="1">
            <a:spLocks noGrp="1" noChangeArrowheads="1"/>
          </p:cNvSpPr>
          <p:nvPr/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25607" name="Rectangle 7"/>
          <p:cNvSpPr txBox="1">
            <a:spLocks noGrp="1" noChangeArrowheads="1"/>
          </p:cNvSpPr>
          <p:nvPr/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AB5C843C-6EED-49F6-94FB-305FAB24794A}" type="slidenum">
              <a:rPr lang="en-GB" sz="800" b="0"/>
              <a:pPr algn="r"/>
              <a:t>6</a:t>
            </a:fld>
            <a:endParaRPr lang="en-GB" sz="800" b="0"/>
          </a:p>
        </p:txBody>
      </p:sp>
    </p:spTree>
    <p:extLst>
      <p:ext uri="{BB962C8B-B14F-4D97-AF65-F5344CB8AC3E}">
        <p14:creationId xmlns:p14="http://schemas.microsoft.com/office/powerpoint/2010/main" val="33712541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0600" y="766763"/>
            <a:ext cx="5118100" cy="3838575"/>
          </a:xfrm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xfrm>
            <a:off x="709613" y="4862513"/>
            <a:ext cx="5680075" cy="46053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750" tIns="47375" rIns="94750" bIns="47375"/>
          <a:lstStyle/>
          <a:p>
            <a:pPr marL="114300" indent="-114300" eaLnBrk="1" hangingPunct="1"/>
            <a:endParaRPr lang="en-US" dirty="0"/>
          </a:p>
        </p:txBody>
      </p:sp>
      <p:sp>
        <p:nvSpPr>
          <p:cNvPr id="44036" name="Rectangle 2"/>
          <p:cNvSpPr txBox="1">
            <a:spLocks noGrp="1" noChangeArrowheads="1"/>
          </p:cNvSpPr>
          <p:nvPr/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44037" name="Rectangle 3"/>
          <p:cNvSpPr txBox="1">
            <a:spLocks noGrp="1" noChangeArrowheads="1"/>
          </p:cNvSpPr>
          <p:nvPr/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800" b="0"/>
              <a:t>D01-M02-P01_ADM for Distributed Agile Overview </a:t>
            </a:r>
          </a:p>
        </p:txBody>
      </p:sp>
      <p:sp>
        <p:nvSpPr>
          <p:cNvPr id="44038" name="Rectangle 6"/>
          <p:cNvSpPr txBox="1">
            <a:spLocks noGrp="1" noChangeArrowheads="1"/>
          </p:cNvSpPr>
          <p:nvPr/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44039" name="Rectangle 7"/>
          <p:cNvSpPr txBox="1">
            <a:spLocks noGrp="1" noChangeArrowheads="1"/>
          </p:cNvSpPr>
          <p:nvPr/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50C5752E-C29B-490E-BA18-43D3637E4506}" type="slidenum">
              <a:rPr lang="en-GB" sz="800" b="0"/>
              <a:pPr algn="r"/>
              <a:t>14</a:t>
            </a:fld>
            <a:endParaRPr lang="en-GB" sz="800" b="0"/>
          </a:p>
        </p:txBody>
      </p:sp>
    </p:spTree>
    <p:extLst>
      <p:ext uri="{BB962C8B-B14F-4D97-AF65-F5344CB8AC3E}">
        <p14:creationId xmlns:p14="http://schemas.microsoft.com/office/powerpoint/2010/main" val="3282063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with White Signatu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9148705" cy="685800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458788" y="1570543"/>
            <a:ext cx="4113212" cy="943012"/>
          </a:xfrm>
        </p:spPr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461963" y="2709553"/>
            <a:ext cx="4110037" cy="615553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3" name="Picture 12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68313" y="434670"/>
            <a:ext cx="4543200" cy="72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/>
          <p:cNvGrpSpPr/>
          <p:nvPr userDrawn="1"/>
        </p:nvGrpSpPr>
        <p:grpSpPr>
          <a:xfrm>
            <a:off x="5658095" y="3917644"/>
            <a:ext cx="3074395" cy="2060440"/>
            <a:chOff x="5701703" y="682760"/>
            <a:chExt cx="3074395" cy="2060440"/>
          </a:xfrm>
        </p:grpSpPr>
        <p:sp>
          <p:nvSpPr>
            <p:cNvPr id="15" name="Freeform 14"/>
            <p:cNvSpPr/>
            <p:nvPr/>
          </p:nvSpPr>
          <p:spPr>
            <a:xfrm>
              <a:off x="6164291" y="682760"/>
              <a:ext cx="2013677" cy="2060440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rgbClr val="00A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CA" sz="1800" b="0">
                <a:solidFill>
                  <a:prstClr val="white"/>
                </a:solidFill>
              </a:endParaRPr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701703" y="1523009"/>
              <a:ext cx="3074395" cy="252000"/>
            </a:xfrm>
            <a:prstGeom prst="rect">
              <a:avLst/>
            </a:prstGeom>
          </p:spPr>
        </p:pic>
      </p:grpSp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932361" y="6280097"/>
            <a:ext cx="3739891" cy="22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3729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3"/>
          <p:cNvSpPr>
            <a:spLocks noGrp="1"/>
          </p:cNvSpPr>
          <p:nvPr>
            <p:ph type="title" hasCustomPrompt="1"/>
          </p:nvPr>
        </p:nvSpPr>
        <p:spPr>
          <a:xfrm>
            <a:off x="452568" y="346334"/>
            <a:ext cx="8205261" cy="7855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55" y="6575425"/>
            <a:ext cx="548033" cy="12858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b="0" dirty="0">
                <a:solidFill>
                  <a:srgbClr val="666666"/>
                </a:solidFill>
              </a:rPr>
              <a:t>Copyright © 2014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4120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55" y="6575425"/>
            <a:ext cx="548033" cy="12858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b="0" dirty="0">
                <a:solidFill>
                  <a:srgbClr val="666666"/>
                </a:solidFill>
              </a:rPr>
              <a:t>Copyright © 2014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312428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with Black Sign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490897"/>
            <a:ext cx="4103003" cy="440899"/>
          </a:xfrm>
        </p:spPr>
        <p:txBody>
          <a:bodyPr>
            <a:noAutofit/>
          </a:bodyPr>
          <a:lstStyle>
            <a:lvl1pPr marL="0" indent="0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4400" b="1" baseline="0">
                <a:solidFill>
                  <a:srgbClr val="88DD00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2111906"/>
            <a:ext cx="4103003" cy="440899"/>
          </a:xfrm>
        </p:spPr>
        <p:txBody>
          <a:bodyPr>
            <a:noAutofit/>
          </a:bodyPr>
          <a:lstStyle>
            <a:lvl1pPr marL="0" indent="0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28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/>
              <a:t>Sub Title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450985" y="6604792"/>
            <a:ext cx="796798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chemeClr val="tx1"/>
                </a:solidFill>
              </a:rPr>
              <a:t>Copyright © 2014 Accenture All Rights Reserved. Accenture, its logo, and High Performance Delivered are trademarks of Accenture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377028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 with White Signatur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8788" y="1910921"/>
            <a:ext cx="4024312" cy="1233311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itchFamily="34" charset="0"/>
              <a:buNone/>
              <a:tabLst/>
              <a:defRPr sz="24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endParaRPr lang="en-US" sz="2400" dirty="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5724128" y="1571760"/>
            <a:ext cx="3074395" cy="2060440"/>
            <a:chOff x="5701703" y="682760"/>
            <a:chExt cx="3074395" cy="2060440"/>
          </a:xfrm>
        </p:grpSpPr>
        <p:sp>
          <p:nvSpPr>
            <p:cNvPr id="11" name="Freeform 10"/>
            <p:cNvSpPr/>
            <p:nvPr/>
          </p:nvSpPr>
          <p:spPr>
            <a:xfrm>
              <a:off x="6164291" y="682760"/>
              <a:ext cx="2013677" cy="2060440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rgbClr val="00A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CA" sz="1800" b="0">
                <a:solidFill>
                  <a:prstClr val="white"/>
                </a:solidFill>
              </a:endParaRPr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701703" y="1523009"/>
              <a:ext cx="3074395" cy="252000"/>
            </a:xfrm>
            <a:prstGeom prst="rect">
              <a:avLst/>
            </a:prstGeom>
          </p:spPr>
        </p:pic>
      </p:grp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01240" y="6316055"/>
            <a:ext cx="3739881" cy="2220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578" y="459117"/>
            <a:ext cx="4615116" cy="74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736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 with White Sign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8788" y="1910921"/>
            <a:ext cx="4024312" cy="1233311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itchFamily="34" charset="0"/>
              <a:buNone/>
              <a:tabLst/>
              <a:defRPr sz="2400" baseline="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endParaRPr lang="en-US" sz="2400" dirty="0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5724128" y="1570958"/>
            <a:ext cx="3074395" cy="2060440"/>
            <a:chOff x="5701703" y="682760"/>
            <a:chExt cx="3074395" cy="2060440"/>
          </a:xfrm>
        </p:grpSpPr>
        <p:sp>
          <p:nvSpPr>
            <p:cNvPr id="12" name="Freeform 11"/>
            <p:cNvSpPr/>
            <p:nvPr/>
          </p:nvSpPr>
          <p:spPr>
            <a:xfrm>
              <a:off x="6164291" y="682760"/>
              <a:ext cx="2013677" cy="2060440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CA" sz="1800" b="0">
                <a:solidFill>
                  <a:prstClr val="white"/>
                </a:solidFill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701703" y="1523009"/>
              <a:ext cx="3074395" cy="251999"/>
            </a:xfrm>
            <a:prstGeom prst="rect">
              <a:avLst/>
            </a:prstGeom>
          </p:spPr>
        </p:pic>
      </p:grp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01240" y="6316055"/>
            <a:ext cx="3739881" cy="22204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578" y="459117"/>
            <a:ext cx="4615116" cy="74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418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vider Slide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494932"/>
            <a:ext cx="8228013" cy="2622222"/>
          </a:xfrm>
        </p:spPr>
        <p:txBody>
          <a:bodyPr lIns="0" rIns="0" anchor="t" anchorCtr="0">
            <a:noAutofit/>
          </a:bodyPr>
          <a:lstStyle>
            <a:lvl1pPr marL="0" indent="0" algn="l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4000" b="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/>
              <a:t>Master Divider Slide Headline</a:t>
            </a:r>
          </a:p>
        </p:txBody>
      </p:sp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444500" y="6572250"/>
            <a:ext cx="2573338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0" dirty="0">
                <a:solidFill>
                  <a:srgbClr val="FFFFFF"/>
                </a:solidFill>
                <a:cs typeface="Arial" charset="0"/>
              </a:rPr>
              <a:t>Copyright © 2014 Accenture  All rights reserved.</a:t>
            </a:r>
          </a:p>
        </p:txBody>
      </p:sp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8145463" y="6562725"/>
            <a:ext cx="5349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115A5063-E802-344A-98E9-7CED635DA083}" type="slidenum">
              <a:rPr lang="en-CA" sz="900" b="0" smtClean="0">
                <a:solidFill>
                  <a:srgbClr val="FFFFFF"/>
                </a:solidFill>
                <a:cs typeface="Arial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CA" sz="900" b="0">
              <a:solidFill>
                <a:srgbClr val="FFFFFF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6326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494932"/>
            <a:ext cx="8228013" cy="2622222"/>
          </a:xfrm>
        </p:spPr>
        <p:txBody>
          <a:bodyPr lIns="0" rIns="0" anchor="t" anchorCtr="0">
            <a:noAutofit/>
          </a:bodyPr>
          <a:lstStyle>
            <a:lvl1pPr marL="0" indent="0" algn="l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4000" b="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/>
              <a:t>Master Divider Slide Headline</a:t>
            </a:r>
          </a:p>
        </p:txBody>
      </p:sp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444500" y="6572250"/>
            <a:ext cx="2573338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0" dirty="0">
                <a:solidFill>
                  <a:srgbClr val="FFFFFF"/>
                </a:solidFill>
                <a:cs typeface="Arial" charset="0"/>
              </a:rPr>
              <a:t>Copyright © 2014 Accenture  All rights reserved.</a:t>
            </a:r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8145463" y="6562725"/>
            <a:ext cx="5349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115A5063-E802-344A-98E9-7CED635DA083}" type="slidenum">
              <a:rPr lang="en-CA" sz="900" b="0" smtClean="0">
                <a:solidFill>
                  <a:srgbClr val="FFFFFF"/>
                </a:solidFill>
                <a:cs typeface="Arial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CA" sz="900" b="0">
              <a:solidFill>
                <a:srgbClr val="FFFFFF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3696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48734" y="1199623"/>
            <a:ext cx="8228012" cy="5243510"/>
          </a:xfrm>
        </p:spPr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452568" y="346334"/>
            <a:ext cx="8205261" cy="7855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55" y="6575425"/>
            <a:ext cx="548033" cy="12858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b="0" dirty="0">
                <a:solidFill>
                  <a:srgbClr val="666666"/>
                </a:solidFill>
              </a:rPr>
              <a:t>Copyright © 2014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370313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ara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48734" y="1216552"/>
            <a:ext cx="8228012" cy="4824414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0"/>
              </a:spcAft>
              <a:buNone/>
              <a:defRPr sz="2400" b="1">
                <a:solidFill>
                  <a:schemeClr val="accent3"/>
                </a:solidFill>
              </a:defRPr>
            </a:lvl1pPr>
            <a:lvl2pPr marL="231775" indent="-231775">
              <a:spcBef>
                <a:spcPts val="624"/>
              </a:spcBef>
              <a:buFont typeface="Arial" pitchFamily="34" charset="0"/>
              <a:buChar char="•"/>
              <a:defRPr/>
            </a:lvl2pPr>
            <a:lvl3pPr marL="457200" indent="-231775">
              <a:buFont typeface="Arial" pitchFamily="34" charset="0"/>
              <a:buChar char="–"/>
              <a:defRPr/>
            </a:lvl3pPr>
            <a:lvl4pPr marL="688975" indent="-225425">
              <a:buFont typeface="Arial" pitchFamily="34" charset="0"/>
              <a:buChar char="•"/>
              <a:defRPr/>
            </a:lvl4pPr>
            <a:lvl5pPr marL="914400" indent="-225425">
              <a:buFont typeface="Arial" pitchFamily="34" charset="0"/>
              <a:buChar char="–"/>
              <a:tabLst/>
              <a:defRPr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3"/>
          <p:cNvSpPr>
            <a:spLocks noGrp="1"/>
          </p:cNvSpPr>
          <p:nvPr>
            <p:ph type="title" hasCustomPrompt="1"/>
          </p:nvPr>
        </p:nvSpPr>
        <p:spPr>
          <a:xfrm>
            <a:off x="452568" y="346334"/>
            <a:ext cx="8205261" cy="7855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55" y="6575425"/>
            <a:ext cx="548033" cy="12858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b="0" dirty="0">
                <a:solidFill>
                  <a:srgbClr val="666666"/>
                </a:solidFill>
              </a:rPr>
              <a:t>Copyright © 2014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464182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58788" y="1220252"/>
            <a:ext cx="4025899" cy="482441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sp>
        <p:nvSpPr>
          <p:cNvPr id="9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4660901" y="1220252"/>
            <a:ext cx="4025899" cy="482441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3"/>
          <p:cNvSpPr>
            <a:spLocks noGrp="1"/>
          </p:cNvSpPr>
          <p:nvPr>
            <p:ph type="title" hasCustomPrompt="1"/>
          </p:nvPr>
        </p:nvSpPr>
        <p:spPr>
          <a:xfrm>
            <a:off x="452568" y="346334"/>
            <a:ext cx="8205261" cy="7855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55" y="6575425"/>
            <a:ext cx="548033" cy="12858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b="0" dirty="0">
                <a:solidFill>
                  <a:srgbClr val="666666"/>
                </a:solidFill>
              </a:rPr>
              <a:t>Copyright © 2014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671902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aragraph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57202" y="1220252"/>
            <a:ext cx="4025898" cy="48244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spcAft>
                <a:spcPts val="0"/>
              </a:spcAft>
              <a:buNone/>
              <a:defRPr sz="2000" b="1">
                <a:solidFill>
                  <a:srgbClr val="551155"/>
                </a:solidFill>
              </a:defRPr>
            </a:lvl1pPr>
            <a:lvl2pPr marL="231775" indent="-231775">
              <a:buFont typeface="Arial" pitchFamily="34" charset="0"/>
              <a:buChar char="•"/>
              <a:defRPr sz="2000"/>
            </a:lvl2pPr>
            <a:lvl3pPr marL="457200" indent="-231775">
              <a:buFont typeface="Arial" pitchFamily="34" charset="0"/>
              <a:buChar char="–"/>
              <a:defRPr sz="1800"/>
            </a:lvl3pPr>
            <a:lvl4pPr marL="688975" indent="-225425">
              <a:buFont typeface="Arial" pitchFamily="34" charset="0"/>
              <a:buChar char="•"/>
              <a:defRPr sz="1600"/>
            </a:lvl4pPr>
            <a:lvl5pPr marL="914400" indent="-225425">
              <a:buFont typeface="Arial" pitchFamily="34" charset="0"/>
              <a:buChar char="–"/>
              <a:tabLst/>
              <a:defRPr sz="1400"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sp>
        <p:nvSpPr>
          <p:cNvPr id="8" name="Content Placeholder 9"/>
          <p:cNvSpPr>
            <a:spLocks noGrp="1"/>
          </p:cNvSpPr>
          <p:nvPr>
            <p:ph sz="quarter" idx="14" hasCustomPrompt="1"/>
          </p:nvPr>
        </p:nvSpPr>
        <p:spPr>
          <a:xfrm>
            <a:off x="4660900" y="1220252"/>
            <a:ext cx="4025898" cy="48244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spcAft>
                <a:spcPts val="0"/>
              </a:spcAft>
              <a:buNone/>
              <a:defRPr sz="2000" b="1">
                <a:solidFill>
                  <a:srgbClr val="551155"/>
                </a:solidFill>
              </a:defRPr>
            </a:lvl1pPr>
            <a:lvl2pPr marL="231775" indent="-231775">
              <a:buFont typeface="Arial" pitchFamily="34" charset="0"/>
              <a:buChar char="•"/>
              <a:defRPr sz="2000"/>
            </a:lvl2pPr>
            <a:lvl3pPr marL="457200" indent="-231775">
              <a:buFont typeface="Arial" pitchFamily="34" charset="0"/>
              <a:buChar char="–"/>
              <a:defRPr sz="1800"/>
            </a:lvl3pPr>
            <a:lvl4pPr marL="688975" indent="-225425">
              <a:buFont typeface="Arial" pitchFamily="34" charset="0"/>
              <a:buChar char="•"/>
              <a:defRPr sz="1600"/>
            </a:lvl4pPr>
            <a:lvl5pPr marL="914400" indent="-225425">
              <a:buFont typeface="Arial" pitchFamily="34" charset="0"/>
              <a:buChar char="–"/>
              <a:tabLst/>
              <a:defRPr sz="1400"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3"/>
          <p:cNvSpPr>
            <a:spLocks noGrp="1"/>
          </p:cNvSpPr>
          <p:nvPr>
            <p:ph type="title" hasCustomPrompt="1"/>
          </p:nvPr>
        </p:nvSpPr>
        <p:spPr>
          <a:xfrm>
            <a:off x="452568" y="346334"/>
            <a:ext cx="8205261" cy="7855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55" y="6575425"/>
            <a:ext cx="548033" cy="12858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b="0" dirty="0">
                <a:solidFill>
                  <a:srgbClr val="666666"/>
                </a:solidFill>
              </a:rPr>
              <a:t>Copyright © 2014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27017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8734" y="1194857"/>
            <a:ext cx="8228012" cy="482441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52568" y="348983"/>
            <a:ext cx="8205261" cy="785553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dirty="0"/>
              <a:t>Master Title Slide Headline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63649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</p:sldLayoutIdLst>
  <p:hf hdr="0" ftr="0" dt="0"/>
  <p:txStyles>
    <p:titleStyle>
      <a:lvl1pPr algn="l" defTabSz="914400" rtl="0" eaLnBrk="1" latinLnBrk="0" hangingPunct="1">
        <a:lnSpc>
          <a:spcPts val="2600"/>
        </a:lnSpc>
        <a:spcBef>
          <a:spcPct val="0"/>
        </a:spcBef>
        <a:buNone/>
        <a:defRPr sz="2600" b="1" kern="1200">
          <a:solidFill>
            <a:srgbClr val="000000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31775" indent="-231775" algn="l" defTabSz="914400" rtl="0" eaLnBrk="1" latinLnBrk="0" hangingPunct="1">
        <a:lnSpc>
          <a:spcPct val="100000"/>
        </a:lnSpc>
        <a:spcBef>
          <a:spcPts val="1200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•"/>
        <a:defRPr sz="2600" b="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457200" indent="-231775" algn="l" defTabSz="914400" rtl="0" eaLnBrk="1" latinLnBrk="0" hangingPunct="1">
        <a:lnSpc>
          <a:spcPct val="100000"/>
        </a:lnSpc>
        <a:spcBef>
          <a:spcPts val="624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–"/>
        <a:defRPr sz="2400" kern="120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2pPr>
      <a:lvl3pPr marL="688975" indent="-231775" algn="l" defTabSz="914400" rtl="0" eaLnBrk="1" latinLnBrk="0" hangingPunct="1">
        <a:lnSpc>
          <a:spcPct val="100000"/>
        </a:lnSpc>
        <a:spcBef>
          <a:spcPts val="576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•"/>
        <a:defRPr sz="2000" kern="1200" baseline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3pPr>
      <a:lvl4pPr marL="914400" indent="-225425" algn="l" defTabSz="914400" rtl="0" eaLnBrk="1" latinLnBrk="0" hangingPunct="1">
        <a:lnSpc>
          <a:spcPct val="100000"/>
        </a:lnSpc>
        <a:spcBef>
          <a:spcPts val="528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–"/>
        <a:defRPr sz="1800" kern="1200" baseline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4pPr>
      <a:lvl5pPr marL="1146175" indent="-231775" algn="l" defTabSz="914400" rtl="0" eaLnBrk="1" latinLnBrk="0" hangingPunct="1">
        <a:lnSpc>
          <a:spcPct val="100000"/>
        </a:lnSpc>
        <a:spcBef>
          <a:spcPts val="480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•"/>
        <a:defRPr sz="1600" kern="1200" baseline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5721" y="1917676"/>
            <a:ext cx="4113212" cy="943012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Angular4 </a:t>
            </a:r>
            <a:r>
              <a:rPr lang="en-US" altLang="zh-CN" dirty="0">
                <a:solidFill>
                  <a:schemeClr val="tx1"/>
                </a:solidFill>
              </a:rPr>
              <a:t>Overview</a:t>
            </a:r>
            <a:br>
              <a:rPr lang="en-US" altLang="zh-CN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54" y="1237573"/>
            <a:ext cx="1926312" cy="1785027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指令</a:t>
            </a:r>
            <a:endParaRPr lang="en-US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9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6621" y="3128286"/>
            <a:ext cx="8437179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Angular </a:t>
            </a:r>
            <a:r>
              <a:rPr lang="zh-CN" altLang="en-US" sz="24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模板是动态的。当 </a:t>
            </a:r>
            <a:r>
              <a:rPr lang="en-US" altLang="zh-CN" sz="24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Angular </a:t>
            </a:r>
            <a:r>
              <a:rPr lang="zh-CN" altLang="en-US" sz="24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渲染它们时，它会根据指令提供的操作对 </a:t>
            </a:r>
            <a:r>
              <a:rPr lang="en-US" altLang="zh-CN" sz="24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DOM </a:t>
            </a:r>
            <a:r>
              <a:rPr lang="zh-CN" altLang="en-US" sz="24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进行转</a:t>
            </a:r>
            <a:r>
              <a:rPr lang="zh-CN" altLang="en-US" sz="2400" b="0" dirty="0" smtClean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换。</a:t>
            </a:r>
            <a:endParaRPr lang="en-US" altLang="zh-CN" sz="2400" b="0" dirty="0" smtClean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400" b="0" dirty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0" dirty="0" smtClean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组</a:t>
            </a:r>
            <a:r>
              <a:rPr lang="zh-CN" altLang="en-US" sz="24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件也是指令的一种，区别在于组件带有单独</a:t>
            </a:r>
            <a:r>
              <a:rPr lang="zh-CN" altLang="en-US" sz="2400" b="0" dirty="0" smtClean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2400" b="0" dirty="0" smtClean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Template</a:t>
            </a:r>
            <a:r>
              <a:rPr lang="zh-CN" altLang="en-US" sz="2400" b="0" dirty="0" smtClean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sz="24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即</a:t>
            </a:r>
            <a:r>
              <a:rPr lang="en-US" altLang="zh-CN" sz="24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DOM</a:t>
            </a:r>
            <a:r>
              <a:rPr lang="zh-CN" altLang="en-US" sz="24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元素。而指令作用域已有的</a:t>
            </a:r>
            <a:r>
              <a:rPr lang="en-US" altLang="zh-CN" sz="24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DOM</a:t>
            </a:r>
            <a:r>
              <a:rPr lang="zh-CN" altLang="en-US" sz="2400" b="0" dirty="0" smtClean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上。</a:t>
            </a:r>
            <a:endParaRPr lang="en-US" altLang="zh-CN" sz="2400" b="0" dirty="0" smtClean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400" b="0" dirty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指令分为属性型指令、结构型指令 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属性型指令：改变元素的外观或行</a:t>
            </a:r>
            <a:r>
              <a:rPr lang="zh-CN" altLang="en-US" sz="2400" b="0" dirty="0" smtClean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为</a:t>
            </a:r>
            <a:endParaRPr lang="en-US" altLang="zh-CN" sz="2400" b="0" dirty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结构型指令：添加、修改、删除</a:t>
            </a:r>
            <a:r>
              <a:rPr lang="en-US" altLang="zh-CN" sz="24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DOM</a:t>
            </a:r>
            <a:r>
              <a:rPr lang="zh-CN" altLang="en-US" sz="24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，从而改变布</a:t>
            </a:r>
            <a:r>
              <a:rPr lang="zh-CN" altLang="en-US" sz="2400" b="0" dirty="0" smtClean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局</a:t>
            </a:r>
            <a:endParaRPr lang="en-US" altLang="zh-CN" sz="2400" b="0" dirty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</a:t>
            </a:r>
            <a:r>
              <a:rPr lang="en-US" sz="900" dirty="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2017 </a:t>
            </a: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9713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服务</a:t>
            </a:r>
            <a:endParaRPr lang="en-US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10</a:t>
            </a:fld>
            <a:endParaRPr lang="en-US" b="0" dirty="0">
              <a:solidFill>
                <a:srgbClr val="666666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171" y="1199623"/>
            <a:ext cx="1533525" cy="11906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2568" y="2751667"/>
            <a:ext cx="82052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服务是一个很宽泛的定义</a:t>
            </a:r>
            <a:r>
              <a:rPr lang="zh-CN" altLang="en-US" sz="2400" b="0" dirty="0" smtClean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ja-JP" altLang="en-US" sz="2400" b="0" dirty="0" smtClean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只</a:t>
            </a:r>
            <a:r>
              <a:rPr lang="ja-JP" altLang="en-US" sz="24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需要定义一个</a:t>
            </a:r>
            <a:r>
              <a:rPr lang="en-US" sz="24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class，</a:t>
            </a:r>
            <a:r>
              <a:rPr lang="ja-JP" altLang="en-US" sz="24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并把它</a:t>
            </a:r>
            <a:r>
              <a:rPr lang="en-US" sz="24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export</a:t>
            </a:r>
            <a:r>
              <a:rPr lang="ja-JP" altLang="en-US" sz="24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就可</a:t>
            </a:r>
            <a:r>
              <a:rPr lang="ja-JP" altLang="en-US" sz="2400" b="0" dirty="0" smtClean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以</a:t>
            </a:r>
            <a:r>
              <a:rPr lang="zh-CN" altLang="en-US" sz="2400" b="0" dirty="0" smtClean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ja-JP" sz="2400" b="0" dirty="0" smtClean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ja-JP" sz="2400" b="0" dirty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典型的服务是一个类，具有专注的、明确的用途。</a:t>
            </a:r>
            <a:endParaRPr lang="en-US" altLang="ja-JP" sz="2400" b="0" dirty="0" smtClean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b="0" dirty="0" smtClean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通过依赖注入，将服务注入进组件</a:t>
            </a:r>
            <a:r>
              <a:rPr lang="zh-CN" altLang="en-US" sz="2400" b="0" dirty="0" smtClean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中。</a:t>
            </a:r>
            <a:endParaRPr lang="en-US" sz="2400" b="0" dirty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</a:t>
            </a:r>
            <a:r>
              <a:rPr lang="en-US" sz="900" dirty="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2017 </a:t>
            </a: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53277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依</a:t>
            </a:r>
            <a:r>
              <a:rPr lang="zh-CN" altLang="en-US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赖注入</a:t>
            </a:r>
            <a:endParaRPr lang="en-US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11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2568" y="3429000"/>
            <a:ext cx="83104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当 </a:t>
            </a:r>
            <a:r>
              <a:rPr lang="en-US" altLang="zh-CN" sz="24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Angular </a:t>
            </a:r>
            <a:r>
              <a:rPr lang="zh-CN" altLang="en-US" sz="24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创建组件时，会首先为组件所需的服务请求一</a:t>
            </a:r>
            <a:r>
              <a:rPr lang="zh-CN" altLang="en-US" sz="2400" b="0" dirty="0" smtClean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个         注</a:t>
            </a:r>
            <a:r>
              <a:rPr lang="zh-CN" altLang="en-US" sz="24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入器 </a:t>
            </a:r>
            <a:r>
              <a:rPr lang="en-US" altLang="zh-CN" sz="24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(injector)</a:t>
            </a:r>
            <a:r>
              <a:rPr lang="zh-CN" altLang="en-US" sz="2400" b="0" dirty="0" smtClean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400" b="0" dirty="0" smtClean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2400" b="0" dirty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4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注入器维护了一个服务实例的容器，存放着以前创建的实例。 如果所请求的服务实例不在容器中，注入器就会创建一个服务实例，并且添加到容器中，然后把这个服务返回</a:t>
            </a:r>
            <a:r>
              <a:rPr lang="zh-CN" altLang="en-US" sz="2400" b="0" dirty="0" smtClean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给</a:t>
            </a:r>
            <a:r>
              <a:rPr lang="en-US" altLang="zh-CN" sz="2400" b="0" dirty="0" smtClean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Angular</a:t>
            </a:r>
            <a:r>
              <a:rPr lang="zh-CN" altLang="en-US" sz="2400" b="0" dirty="0" smtClean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400" b="0" dirty="0" smtClean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68" y="1191947"/>
            <a:ext cx="4562475" cy="2076450"/>
          </a:xfrm>
        </p:spPr>
      </p:pic>
      <p:sp>
        <p:nvSpPr>
          <p:cNvPr id="7" name="TextBox 6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</a:t>
            </a:r>
            <a:r>
              <a:rPr lang="en-US" sz="900" dirty="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2017 </a:t>
            </a: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434907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>
          <a:xfrm>
            <a:off x="448734" y="1447799"/>
            <a:ext cx="8228012" cy="499533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Angular </a:t>
            </a:r>
            <a:r>
              <a:rPr lang="ja-JP" altLang="en-US" sz="24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应用是模块化的，并</a:t>
            </a:r>
            <a:r>
              <a:rPr lang="ja-JP" altLang="en-US" sz="2400" dirty="0" smtClean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且</a:t>
            </a:r>
            <a:r>
              <a:rPr lang="en-US" sz="2400" dirty="0" smtClean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Angular</a:t>
            </a:r>
            <a:r>
              <a:rPr lang="ja-JP" altLang="en-US" sz="2400" dirty="0" smtClean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有</a:t>
            </a:r>
            <a:r>
              <a:rPr lang="ja-JP" altLang="en-US" sz="24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自己的模块系统，它被称</a:t>
            </a:r>
            <a:r>
              <a:rPr lang="ja-JP" altLang="en-US" sz="2400" dirty="0" smtClean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sz="2400" dirty="0" err="1" smtClean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NgModules</a:t>
            </a:r>
            <a:r>
              <a:rPr lang="zh-CN" altLang="en-US" sz="2400" dirty="0" smtClean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400" dirty="0" smtClean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400" dirty="0" smtClean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每个</a:t>
            </a:r>
            <a:r>
              <a:rPr lang="en-US" altLang="zh-CN" sz="24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 smtClean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ngular</a:t>
            </a:r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应用都有一个根模块，一般是</a:t>
            </a:r>
            <a:r>
              <a:rPr lang="en-US" altLang="zh-CN" sz="2400" dirty="0" err="1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AppModule</a:t>
            </a:r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，作为引用的入</a:t>
            </a:r>
            <a:r>
              <a:rPr lang="zh-CN" altLang="en-US" sz="2400" dirty="0" smtClean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口。</a:t>
            </a:r>
            <a:endParaRPr lang="en-US" altLang="zh-CN" sz="2400" dirty="0" smtClean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根模块在一些小型应用中可能是唯一的模块，大多数应用会有很多特性模块，每个模块都是一个内聚的代码块专注于某个应用领域、工作流或紧密相关的功</a:t>
            </a:r>
            <a:r>
              <a:rPr lang="zh-CN" altLang="en-US" sz="2400" dirty="0" smtClean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能。</a:t>
            </a:r>
            <a:endParaRPr lang="zh-CN" altLang="en-US" sz="2400" dirty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Angular </a:t>
            </a:r>
            <a:r>
              <a:rPr lang="ja-JP" altLang="en-US" sz="24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模块（无论是根模块还是特性模块）都是一个带有</a:t>
            </a:r>
            <a:r>
              <a:rPr lang="en-US" altLang="ja-JP" sz="24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@</a:t>
            </a:r>
            <a:r>
              <a:rPr lang="en-US" sz="2400" dirty="0" err="1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NgModule</a:t>
            </a:r>
            <a:r>
              <a:rPr lang="ja-JP" altLang="en-US" sz="24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装饰器的</a:t>
            </a:r>
            <a:r>
              <a:rPr lang="ja-JP" altLang="en-US" sz="2400" dirty="0" smtClean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类</a:t>
            </a:r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sz="2400" dirty="0" smtClean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模块</a:t>
            </a:r>
            <a:endParaRPr lang="en-US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12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</a:t>
            </a:r>
            <a:r>
              <a:rPr lang="en-US" sz="900" dirty="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2017 </a:t>
            </a: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97693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作业与练习</a:t>
            </a:r>
            <a:endParaRPr lang="en-US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13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</a:t>
            </a:r>
            <a:r>
              <a:rPr lang="en-US" sz="900" dirty="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2017 </a:t>
            </a: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Accenture  All rights reserved.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3327389829"/>
              </p:ext>
            </p:extLst>
          </p:nvPr>
        </p:nvGraphicFramePr>
        <p:xfrm>
          <a:off x="449263" y="1200150"/>
          <a:ext cx="8228013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2004"/>
                <a:gridCol w="5316009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内容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说明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利用</a:t>
                      </a:r>
                      <a:r>
                        <a:rPr lang="en-US" dirty="0" smtClean="0"/>
                        <a:t>CLI</a:t>
                      </a:r>
                      <a:r>
                        <a:rPr lang="zh-CN" altLang="en-US" dirty="0" smtClean="0"/>
                        <a:t>指令</a:t>
                      </a:r>
                      <a:r>
                        <a:rPr lang="zh-CN" altLang="en-US" dirty="0" smtClean="0"/>
                        <a:t>新建一个工程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ng new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理解</a:t>
                      </a:r>
                      <a:r>
                        <a:rPr lang="en-US" dirty="0" smtClean="0"/>
                        <a:t>Angular Framework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1.https://angular.io/guide/</a:t>
                      </a:r>
                      <a:r>
                        <a:rPr lang="en-US" dirty="0" err="1" smtClean="0"/>
                        <a:t>quickstart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2.https://angular.io/guide/architecture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27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 bwMode="gray">
          <a:ln w="12700">
            <a:miter lim="800000"/>
            <a:headEnd/>
            <a:tailEnd/>
          </a:ln>
        </p:spPr>
        <p:txBody>
          <a:bodyPr lIns="90488" tIns="44450" rIns="90488" bIns="44450" anchor="ctr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176213" indent="-176213" algn="ctr" eaLnBrk="1" hangingPunct="1">
              <a:lnSpc>
                <a:spcPct val="90000"/>
              </a:lnSpc>
              <a:spcBef>
                <a:spcPct val="40000"/>
              </a:spcBef>
              <a:buClr>
                <a:schemeClr val="tx1"/>
              </a:buClr>
              <a:buFontTx/>
              <a:buNone/>
              <a:defRPr/>
            </a:pPr>
            <a:r>
              <a:rPr lang="en-US" sz="7200" b="1" cap="all" dirty="0">
                <a:ln w="0">
                  <a:solidFill>
                    <a:schemeClr val="accent6">
                      <a:lumMod val="75000"/>
                    </a:schemeClr>
                  </a:solidFill>
                </a:ln>
                <a:solidFill>
                  <a:srgbClr val="CCFF33"/>
                </a:solidFill>
                <a:effectLst>
                  <a:reflection blurRad="6350" stA="55000" endA="300" endPos="45500" dir="5400000" sy="-100000" algn="bl" rotWithShape="0"/>
                </a:effectLst>
              </a:rPr>
              <a:t>Q &amp; A</a:t>
            </a:r>
          </a:p>
        </p:txBody>
      </p:sp>
      <p:sp>
        <p:nvSpPr>
          <p:cNvPr id="22531" name="Rectangle 2"/>
          <p:cNvSpPr>
            <a:spLocks noChangeArrowheads="1"/>
          </p:cNvSpPr>
          <p:nvPr/>
        </p:nvSpPr>
        <p:spPr bwMode="gray">
          <a:xfrm>
            <a:off x="356457" y="647151"/>
            <a:ext cx="838041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pPr marL="58738" indent="-58738" eaLnBrk="0" hangingPunct="0"/>
            <a:r>
              <a:rPr lang="en-US" sz="2600" dirty="0"/>
              <a:t>Questions &amp; Answers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</a:t>
            </a:r>
            <a:r>
              <a:rPr lang="en-US" sz="900" dirty="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201</a:t>
            </a:r>
            <a:r>
              <a:rPr lang="en-US" altLang="zh-CN" sz="900" dirty="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7</a:t>
            </a:r>
            <a:r>
              <a:rPr lang="en-US" sz="900" dirty="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14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363586" y="329961"/>
            <a:ext cx="8205261" cy="785553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dirty="0"/>
              <a:t>Agenda</a:t>
            </a:r>
          </a:p>
        </p:txBody>
      </p:sp>
      <p:graphicFrame>
        <p:nvGraphicFramePr>
          <p:cNvPr id="4117" name="Group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792169"/>
              </p:ext>
            </p:extLst>
          </p:nvPr>
        </p:nvGraphicFramePr>
        <p:xfrm>
          <a:off x="474133" y="1270001"/>
          <a:ext cx="7853892" cy="6573520"/>
        </p:xfrm>
        <a:graphic>
          <a:graphicData uri="http://schemas.openxmlformats.org/drawingml/2006/table">
            <a:tbl>
              <a:tblPr/>
              <a:tblGrid>
                <a:gridCol w="785389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2408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创建新工程</a:t>
                      </a:r>
                      <a:endParaRPr kumimoji="0" lang="en-US" altLang="zh-CN" sz="2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目</a:t>
                      </a:r>
                      <a:r>
                        <a:rPr kumimoji="0" lang="zh-CN" alt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录结构</a:t>
                      </a:r>
                      <a:endParaRPr kumimoji="0" lang="en-US" altLang="zh-CN" sz="2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启动过程</a:t>
                      </a:r>
                      <a:endParaRPr kumimoji="0" lang="en-US" altLang="zh-CN" sz="2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概述</a:t>
                      </a:r>
                      <a:endParaRPr kumimoji="0" lang="en-US" altLang="zh-CN" sz="2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组件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模板</a:t>
                      </a:r>
                      <a:endParaRPr kumimoji="0" lang="en-US" altLang="zh-CN" sz="2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指令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服务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依赖注入</a:t>
                      </a:r>
                      <a:endParaRPr kumimoji="0" lang="en-US" altLang="zh-CN" sz="2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模</a:t>
                      </a:r>
                      <a:r>
                        <a:rPr kumimoji="0" lang="zh-CN" alt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块</a:t>
                      </a:r>
                      <a:endParaRPr kumimoji="0" lang="en-US" altLang="zh-CN" sz="2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作业与练习</a:t>
                      </a:r>
                      <a:endParaRPr kumimoji="0" lang="en-US" altLang="zh-CN" sz="2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  <a:cs typeface="+mn-cs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69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240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80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690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64993" y="6569924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2014 Accenture  All rights reserved.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1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507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npm</a:t>
            </a:r>
            <a:r>
              <a:rPr lang="en-US" sz="2400" dirty="0"/>
              <a:t> install -g @angular/cli</a:t>
            </a:r>
            <a:endParaRPr lang="en-US" sz="2400" dirty="0" smtClean="0"/>
          </a:p>
          <a:p>
            <a:r>
              <a:rPr lang="en-US" sz="2400" dirty="0" smtClean="0"/>
              <a:t>ng </a:t>
            </a:r>
            <a:r>
              <a:rPr lang="en-US" sz="2400" dirty="0"/>
              <a:t>new </a:t>
            </a:r>
            <a:r>
              <a:rPr lang="en-US" sz="2400" dirty="0" smtClean="0"/>
              <a:t>my-app</a:t>
            </a:r>
          </a:p>
          <a:p>
            <a:r>
              <a:rPr lang="en-US" sz="2400" dirty="0"/>
              <a:t>cd my-app </a:t>
            </a:r>
            <a:endParaRPr lang="en-US" sz="2400" dirty="0" smtClean="0"/>
          </a:p>
          <a:p>
            <a:r>
              <a:rPr lang="en-US" sz="2400" dirty="0" smtClean="0"/>
              <a:t>ng </a:t>
            </a:r>
            <a:r>
              <a:rPr lang="en-US" sz="2400" dirty="0"/>
              <a:t>serve --open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创建新工程</a:t>
            </a:r>
            <a:endParaRPr lang="en-US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</a:t>
            </a:fld>
            <a:endParaRPr lang="en-US" b="0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2749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目</a:t>
            </a:r>
            <a:r>
              <a:rPr lang="ja-JP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录结构</a:t>
            </a:r>
            <a:r>
              <a:rPr lang="en-US" altLang="ja-JP" dirty="0">
                <a:latin typeface="SimSun" panose="02010600030101010101" pitchFamily="2" charset="-122"/>
                <a:ea typeface="SimSun" panose="02010600030101010101" pitchFamily="2" charset="-122"/>
              </a:rPr>
              <a:t>(</a:t>
            </a:r>
            <a:r>
              <a:rPr lang="en-US" dirty="0">
                <a:latin typeface="SimSun" panose="02010600030101010101" pitchFamily="2" charset="-122"/>
                <a:ea typeface="SimSun" panose="02010600030101010101" pitchFamily="2" charset="-122"/>
              </a:rPr>
              <a:t>Root)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3</a:t>
            </a:fld>
            <a:endParaRPr lang="en-US" b="0" dirty="0">
              <a:solidFill>
                <a:srgbClr val="666666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2"/>
          </p:nvPr>
        </p:nvPicPr>
        <p:blipFill>
          <a:blip r:embed="rId2"/>
          <a:stretch>
            <a:fillRect/>
          </a:stretch>
        </p:blipFill>
        <p:spPr>
          <a:xfrm>
            <a:off x="460376" y="1295400"/>
            <a:ext cx="8683624" cy="4902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</a:t>
            </a:r>
            <a:r>
              <a:rPr lang="en-US" sz="900" dirty="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2017 </a:t>
            </a: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2839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目</a:t>
            </a: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录结</a:t>
            </a:r>
            <a:r>
              <a:rPr lang="zh-CN" altLang="en-US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构</a:t>
            </a:r>
            <a:r>
              <a:rPr lang="en-US" altLang="zh-CN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(</a:t>
            </a:r>
            <a:r>
              <a:rPr lang="en-US" altLang="zh-CN" sz="2800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Src</a:t>
            </a:r>
            <a:r>
              <a:rPr lang="en-US" altLang="zh-CN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4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48734" y="1264179"/>
            <a:ext cx="8228012" cy="517895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734" y="1264179"/>
            <a:ext cx="8559799" cy="517895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</a:t>
            </a:r>
            <a:r>
              <a:rPr lang="en-US" sz="900" dirty="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2017 </a:t>
            </a: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23299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>
          <a:xfrm>
            <a:off x="448734" y="1199623"/>
            <a:ext cx="8695266" cy="5243510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运</a:t>
            </a:r>
            <a:r>
              <a:rPr lang="zh-CN" altLang="en-US" sz="2400" dirty="0" smtClean="0">
                <a:latin typeface="SimSun" panose="02010600030101010101" pitchFamily="2" charset="-122"/>
                <a:ea typeface="SimSun" panose="02010600030101010101" pitchFamily="2" charset="-122"/>
              </a:rPr>
              <a:t>行下列</a:t>
            </a:r>
            <a:r>
              <a:rPr lang="en-US" altLang="zh-CN" sz="2400" dirty="0" smtClean="0">
                <a:latin typeface="SimSun" panose="02010600030101010101" pitchFamily="2" charset="-122"/>
                <a:ea typeface="SimSun" panose="02010600030101010101" pitchFamily="2" charset="-122"/>
              </a:rPr>
              <a:t>CLI</a:t>
            </a:r>
            <a:r>
              <a:rPr lang="zh-CN" altLang="en-US" sz="2400" dirty="0" smtClean="0">
                <a:latin typeface="SimSun" panose="02010600030101010101" pitchFamily="2" charset="-122"/>
                <a:ea typeface="SimSun" panose="02010600030101010101" pitchFamily="2" charset="-122"/>
              </a:rPr>
              <a:t>命令来启动应用：</a:t>
            </a:r>
            <a:r>
              <a:rPr lang="en-US" altLang="zh-CN" sz="2400" dirty="0" smtClean="0">
                <a:latin typeface="SimSun" panose="02010600030101010101" pitchFamily="2" charset="-122"/>
                <a:ea typeface="SimSun" panose="02010600030101010101" pitchFamily="2" charset="-122"/>
              </a:rPr>
              <a:t>ng serve</a:t>
            </a:r>
          </a:p>
          <a:p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大</a:t>
            </a:r>
            <a:r>
              <a:rPr lang="zh-CN" altLang="en-US" sz="2400" dirty="0" smtClean="0">
                <a:latin typeface="SimSun" panose="02010600030101010101" pitchFamily="2" charset="-122"/>
                <a:ea typeface="SimSun" panose="02010600030101010101" pitchFamily="2" charset="-122"/>
              </a:rPr>
              <a:t>体启动过程如下：</a:t>
            </a:r>
            <a:endParaRPr lang="en-US" altLang="zh-CN" sz="24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sz="2400" dirty="0" smtClean="0">
                <a:latin typeface="SimSun" panose="02010600030101010101" pitchFamily="2" charset="-122"/>
                <a:ea typeface="SimSun" panose="02010600030101010101" pitchFamily="2" charset="-122"/>
              </a:rPr>
              <a:t>Angular-</a:t>
            </a:r>
            <a:r>
              <a:rPr lang="en-US" sz="2400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cli.json</a:t>
            </a:r>
            <a:r>
              <a:rPr lang="zh-CN" altLang="en-US" sz="2400" dirty="0" smtClean="0">
                <a:latin typeface="SimSun" panose="02010600030101010101" pitchFamily="2" charset="-122"/>
                <a:ea typeface="SimSun" panose="02010600030101010101" pitchFamily="2" charset="-122"/>
              </a:rPr>
              <a:t>指定一个</a:t>
            </a:r>
            <a:r>
              <a:rPr lang="en-US" altLang="zh-CN" sz="2400" dirty="0" smtClean="0">
                <a:latin typeface="SimSun" panose="02010600030101010101" pitchFamily="2" charset="-122"/>
                <a:ea typeface="SimSun" panose="02010600030101010101" pitchFamily="2" charset="-122"/>
              </a:rPr>
              <a:t>”main”</a:t>
            </a:r>
            <a:r>
              <a:rPr lang="zh-CN" altLang="en-US" sz="2400" dirty="0" smtClean="0">
                <a:latin typeface="SimSun" panose="02010600030101010101" pitchFamily="2" charset="-122"/>
                <a:ea typeface="SimSun" panose="02010600030101010101" pitchFamily="2" charset="-122"/>
              </a:rPr>
              <a:t>文件，这里是</a:t>
            </a:r>
            <a:r>
              <a:rPr lang="en-US" altLang="zh-CN" sz="2400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main.ts</a:t>
            </a:r>
            <a:r>
              <a:rPr lang="en-US" altLang="zh-CN" sz="2400" dirty="0" smtClean="0">
                <a:latin typeface="SimSun" panose="02010600030101010101" pitchFamily="2" charset="-122"/>
                <a:ea typeface="SimSun" panose="02010600030101010101" pitchFamily="2" charset="-122"/>
              </a:rPr>
              <a:t>;</a:t>
            </a:r>
          </a:p>
          <a:p>
            <a:r>
              <a:rPr lang="en-US" sz="2400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Main.ts</a:t>
            </a:r>
            <a:r>
              <a:rPr lang="zh-CN" altLang="en-US" sz="2400" dirty="0" smtClean="0">
                <a:latin typeface="SimSun" panose="02010600030101010101" pitchFamily="2" charset="-122"/>
                <a:ea typeface="SimSun" panose="02010600030101010101" pitchFamily="2" charset="-122"/>
              </a:rPr>
              <a:t>是应用的入口点，并且会引导我们的应用；</a:t>
            </a:r>
            <a:endParaRPr lang="en-US" altLang="zh-CN" sz="24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引</a:t>
            </a:r>
            <a:r>
              <a:rPr lang="zh-CN" altLang="en-US" sz="2400" dirty="0" smtClean="0">
                <a:latin typeface="SimSun" panose="02010600030101010101" pitchFamily="2" charset="-122"/>
                <a:ea typeface="SimSun" panose="02010600030101010101" pitchFamily="2" charset="-122"/>
              </a:rPr>
              <a:t>导过程会引导一个</a:t>
            </a:r>
            <a:r>
              <a:rPr lang="en-US" altLang="zh-CN" sz="2400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AppMudule</a:t>
            </a:r>
            <a:r>
              <a:rPr lang="en-US" altLang="zh-CN" sz="2400" dirty="0" smtClean="0">
                <a:latin typeface="SimSun" panose="02010600030101010101" pitchFamily="2" charset="-122"/>
                <a:ea typeface="SimSun" panose="02010600030101010101" pitchFamily="2" charset="-122"/>
              </a:rPr>
              <a:t>;</a:t>
            </a:r>
          </a:p>
          <a:p>
            <a:r>
              <a:rPr lang="en-US" sz="2400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AppMudule</a:t>
            </a:r>
            <a:r>
              <a:rPr lang="zh-CN" altLang="en-US" sz="2400" dirty="0" smtClean="0">
                <a:latin typeface="SimSun" panose="02010600030101010101" pitchFamily="2" charset="-122"/>
                <a:ea typeface="SimSun" panose="02010600030101010101" pitchFamily="2" charset="-122"/>
              </a:rPr>
              <a:t>指定了将哪个组件用作顶层组件，这里是</a:t>
            </a:r>
            <a:r>
              <a:rPr lang="en-US" altLang="zh-CN" sz="2400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AppComponent</a:t>
            </a:r>
            <a:r>
              <a:rPr lang="zh-CN" altLang="en-US" sz="2400" dirty="0" smtClean="0">
                <a:latin typeface="SimSun" panose="02010600030101010101" pitchFamily="2" charset="-122"/>
                <a:ea typeface="SimSun" panose="02010600030101010101" pitchFamily="2" charset="-122"/>
              </a:rPr>
              <a:t>；</a:t>
            </a:r>
            <a:endParaRPr lang="en-US" altLang="zh-CN" sz="24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2400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AppComponent</a:t>
            </a:r>
            <a:r>
              <a:rPr lang="zh-CN" altLang="en-US" sz="2400" dirty="0" smtClean="0">
                <a:latin typeface="SimSun" panose="02010600030101010101" pitchFamily="2" charset="-122"/>
                <a:ea typeface="SimSun" panose="02010600030101010101" pitchFamily="2" charset="-122"/>
              </a:rPr>
              <a:t>的模板中展示内容</a:t>
            </a:r>
            <a:endParaRPr lang="en-US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启</a:t>
            </a:r>
            <a:r>
              <a:rPr lang="zh-CN" altLang="en-US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动</a:t>
            </a: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过</a:t>
            </a:r>
            <a:r>
              <a:rPr lang="zh-CN" altLang="en-US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程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5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</a:t>
            </a:r>
            <a:r>
              <a:rPr lang="en-US" sz="900" dirty="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2017 </a:t>
            </a: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6815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1035" y="534399"/>
            <a:ext cx="8205261" cy="785553"/>
          </a:xfrm>
        </p:spPr>
        <p:txBody>
          <a:bodyPr anchor="ctr">
            <a:normAutofit/>
          </a:bodyPr>
          <a:lstStyle/>
          <a:p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概述</a:t>
            </a:r>
            <a:endParaRPr 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5123" name="Rectangle 3"/>
          <p:cNvSpPr txBox="1">
            <a:spLocks noChangeArrowheads="1"/>
          </p:cNvSpPr>
          <p:nvPr/>
        </p:nvSpPr>
        <p:spPr bwMode="auto">
          <a:xfrm>
            <a:off x="495300" y="1422878"/>
            <a:ext cx="8521700" cy="534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hangingPunct="0">
              <a:spcBef>
                <a:spcPct val="100000"/>
              </a:spcBef>
              <a:defRPr/>
            </a:pPr>
            <a:r>
              <a:rPr lang="zh-CN" altLang="en-US" sz="20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我们是这样写 </a:t>
            </a:r>
            <a:r>
              <a:rPr lang="en-US" altLang="zh-CN" sz="20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Angular </a:t>
            </a:r>
            <a:r>
              <a:rPr lang="zh-CN" altLang="en-US" sz="20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应用</a:t>
            </a:r>
            <a:r>
              <a:rPr lang="zh-CN" altLang="en-US" sz="2000" b="0" dirty="0" smtClean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2000" b="0" dirty="0" smtClean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2000" b="0" dirty="0" smtClean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用 </a:t>
            </a:r>
            <a:r>
              <a:rPr lang="en-US" altLang="zh-CN" sz="20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Angular </a:t>
            </a:r>
            <a:r>
              <a:rPr lang="zh-CN" altLang="en-US" sz="20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扩展语法编写 </a:t>
            </a:r>
            <a:r>
              <a:rPr lang="en-US" altLang="zh-CN" sz="20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HTML </a:t>
            </a:r>
            <a:r>
              <a:rPr lang="zh-CN" altLang="en-US" sz="20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模</a:t>
            </a:r>
            <a:r>
              <a:rPr lang="zh-CN" altLang="en-US" sz="2000" b="0" dirty="0" smtClean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板</a:t>
            </a:r>
            <a:r>
              <a:rPr lang="en-US" altLang="zh-CN" sz="20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000" b="0" dirty="0" smtClean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用</a:t>
            </a:r>
            <a:r>
              <a:rPr lang="zh-CN" altLang="en-US" sz="20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组件类管理这些模板，用服务添加应用逻</a:t>
            </a:r>
            <a:r>
              <a:rPr lang="zh-CN" altLang="en-US" sz="2000" b="0" dirty="0" smtClean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辑</a:t>
            </a:r>
            <a:r>
              <a:rPr lang="en-US" altLang="zh-CN" sz="20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000" b="0" dirty="0" smtClean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用</a:t>
            </a:r>
            <a:r>
              <a:rPr lang="zh-CN" altLang="en-US" sz="20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模块打包发布组件与服务</a:t>
            </a:r>
            <a:r>
              <a:rPr lang="zh-CN" altLang="en-US" sz="2000" b="0" dirty="0" smtClean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。然</a:t>
            </a:r>
            <a:r>
              <a:rPr lang="zh-CN" altLang="en-US" sz="2000" b="0" dirty="0" smtClean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后</a:t>
            </a:r>
            <a:r>
              <a:rPr lang="en-US" altLang="zh-CN" sz="2000" b="0" dirty="0" smtClean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000" b="0" dirty="0" smtClean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我</a:t>
            </a:r>
            <a:r>
              <a:rPr lang="zh-CN" altLang="en-US" sz="20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们通过引导根模块来启动该应</a:t>
            </a:r>
            <a:r>
              <a:rPr lang="zh-CN" altLang="en-US" sz="2000" b="0" dirty="0" smtClean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用</a:t>
            </a:r>
            <a:r>
              <a:rPr lang="zh-CN" altLang="en-US" sz="2000" b="0" dirty="0" smtClean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sz="2000" b="0" dirty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</a:t>
            </a:r>
            <a:r>
              <a:rPr lang="en-US" sz="900" dirty="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2017 </a:t>
            </a: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6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267" y="2440241"/>
            <a:ext cx="8373533" cy="4019774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68" y="1191154"/>
            <a:ext cx="1923893" cy="1188629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组件</a:t>
            </a:r>
            <a:endParaRPr lang="en-US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7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4922" y="2439050"/>
            <a:ext cx="837427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组件负责控制屏幕上的一小块区域，我们称之为视</a:t>
            </a:r>
            <a:r>
              <a:rPr lang="zh-CN" altLang="en-US" sz="2400" b="0" dirty="0" smtClean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图</a:t>
            </a:r>
            <a:endParaRPr lang="en-US" altLang="zh-CN" sz="2400" b="0" dirty="0" smtClean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b="0" dirty="0" smtClean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0" dirty="0" smtClean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组</a:t>
            </a:r>
            <a:r>
              <a:rPr lang="zh-CN" altLang="en-US" sz="24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件和模版之间的数据交</a:t>
            </a:r>
            <a:r>
              <a:rPr lang="zh-CN" altLang="en-US" sz="2400" b="0" dirty="0" smtClean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互</a:t>
            </a:r>
            <a:r>
              <a:rPr lang="zh-CN" altLang="en-US" sz="24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称</a:t>
            </a:r>
            <a:r>
              <a:rPr lang="zh-CN" altLang="en-US" sz="2400" b="0" dirty="0" smtClean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zh-CN" altLang="en-US" sz="24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数据绑定</a:t>
            </a:r>
            <a:endParaRPr lang="en-US" altLang="zh-CN" sz="2400" b="0" dirty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400" b="0" dirty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组件可层层嵌套，形成组件树，父子组件双向数据流</a:t>
            </a:r>
            <a:r>
              <a:rPr lang="zh-CN" altLang="en-US" sz="2400" b="0" dirty="0" smtClean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动</a:t>
            </a:r>
            <a:endParaRPr lang="en-US" altLang="zh-CN" sz="2400" b="0" dirty="0" smtClean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altLang="zh-CN" sz="2400" b="0" dirty="0">
              <a:cs typeface="Arial" panose="020B0604020202020204" pitchFamily="34" charset="0"/>
            </a:endParaRPr>
          </a:p>
          <a:p>
            <a:endParaRPr lang="zh-CN" altLang="en-US" sz="2400" b="0" dirty="0"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</a:t>
            </a:r>
            <a:r>
              <a:rPr lang="en-US" sz="900" dirty="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2017 </a:t>
            </a: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3550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61" y="1210030"/>
            <a:ext cx="2539682" cy="1447619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模板</a:t>
            </a:r>
            <a:endParaRPr lang="en-US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8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2568" y="2827867"/>
            <a:ext cx="823582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b="0" dirty="0" smtClean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ngular</a:t>
            </a:r>
            <a:r>
              <a:rPr lang="zh-CN" altLang="en-US" sz="24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模版基于</a:t>
            </a:r>
            <a:r>
              <a:rPr lang="en-US" altLang="zh-CN" sz="2400" b="0" dirty="0" smtClean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HTML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b="0" dirty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模版有一套强大的语法体系 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b="0" dirty="0" smtClean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数</a:t>
            </a:r>
            <a:r>
              <a:rPr lang="zh-CN" altLang="en-US" sz="24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据绑</a:t>
            </a:r>
            <a:r>
              <a:rPr lang="zh-CN" altLang="en-US" sz="2400" b="0" dirty="0" smtClean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定</a:t>
            </a:r>
            <a:endParaRPr lang="en-US" altLang="zh-CN" sz="2400" b="0" dirty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b="0" dirty="0" smtClean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管道</a:t>
            </a:r>
            <a:endParaRPr lang="en-US" altLang="zh-CN" sz="2400" b="0" dirty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自定义标签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指</a:t>
            </a:r>
            <a:r>
              <a:rPr lang="zh-CN" altLang="en-US" sz="2400" b="0" dirty="0" smtClean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令</a:t>
            </a:r>
            <a:endParaRPr lang="zh-CN" altLang="en-US" sz="2400" b="0" dirty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</a:t>
            </a:r>
            <a:r>
              <a:rPr lang="en-US" sz="900" dirty="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2017 </a:t>
            </a: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743781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MASTER_4x3_Template">
  <a:themeElements>
    <a:clrScheme name="Custom 63">
      <a:dk1>
        <a:sysClr val="windowText" lastClr="000000"/>
      </a:dk1>
      <a:lt1>
        <a:sysClr val="window" lastClr="FFFFFF"/>
      </a:lt1>
      <a:dk2>
        <a:srgbClr val="666666"/>
      </a:dk2>
      <a:lt2>
        <a:srgbClr val="EEECE1"/>
      </a:lt2>
      <a:accent1>
        <a:srgbClr val="00A000"/>
      </a:accent1>
      <a:accent2>
        <a:srgbClr val="408FCD"/>
      </a:accent2>
      <a:accent3>
        <a:srgbClr val="551155"/>
      </a:accent3>
      <a:accent4>
        <a:srgbClr val="FF9900"/>
      </a:accent4>
      <a:accent5>
        <a:srgbClr val="FF3366"/>
      </a:accent5>
      <a:accent6>
        <a:srgbClr val="00AA99"/>
      </a:accent6>
      <a:hlink>
        <a:srgbClr val="408FCD"/>
      </a:hlink>
      <a:folHlink>
        <a:srgbClr val="00AA99"/>
      </a:folHlink>
    </a:clrScheme>
    <a:fontScheme name="Accentur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A3DB1C6C8F67747990693DFDA163C9A" ma:contentTypeVersion="0" ma:contentTypeDescription="Create a new document." ma:contentTypeScope="" ma:versionID="c53e8d4c718320ba5c01db3429b48e01">
  <xsd:schema xmlns:xsd="http://www.w3.org/2001/XMLSchema" xmlns:xs="http://www.w3.org/2001/XMLSchema" xmlns:p="http://schemas.microsoft.com/office/2006/metadata/properties" xmlns:ns1="http://schemas.microsoft.com/sharepoint/v3" xmlns:ns2="C6B13D8A-F6C8-4777-9906-93DFDA163C9A" targetNamespace="http://schemas.microsoft.com/office/2006/metadata/properties" ma:root="true" ma:fieldsID="10d7d5cf4be4c05f12ebb16474ba6c35" ns1:_="" ns2:_="">
    <xsd:import namespace="http://schemas.microsoft.com/sharepoint/v3"/>
    <xsd:import namespace="C6B13D8A-F6C8-4777-9906-93DFDA163C9A"/>
    <xsd:element name="properties">
      <xsd:complexType>
        <xsd:sequence>
          <xsd:element name="documentManagement">
            <xsd:complexType>
              <xsd:all>
                <xsd:element ref="ns1:_ModerationComments" minOccurs="0"/>
                <xsd:element ref="ns1:File_x0020_Type" minOccurs="0"/>
                <xsd:element ref="ns1:HTML_x0020_File_x0020_Type" minOccurs="0"/>
                <xsd:element ref="ns1:_SourceUrl" minOccurs="0"/>
                <xsd:element ref="ns1:_SharedFileIndex" minOccurs="0"/>
                <xsd:element ref="ns2:Comments0" minOccurs="0"/>
                <xsd:element ref="ns2:test" minOccurs="0"/>
                <xsd:element ref="ns1:ContentTypeId" minOccurs="0"/>
                <xsd:element ref="ns1:TemplateUrl" minOccurs="0"/>
                <xsd:element ref="ns1:xd_ProgID" minOccurs="0"/>
                <xsd:element ref="ns1:xd_Signature" minOccurs="0"/>
                <xsd:element ref="ns1:ID" minOccurs="0"/>
                <xsd:element ref="ns1:Author" minOccurs="0"/>
                <xsd:element ref="ns1:Editor" minOccurs="0"/>
                <xsd:element ref="ns1:_HasCopyDestinations" minOccurs="0"/>
                <xsd:element ref="ns1:_CopySource" minOccurs="0"/>
                <xsd:element ref="ns1:_ModerationStatus" minOccurs="0"/>
                <xsd:element ref="ns1:FileRef" minOccurs="0"/>
                <xsd:element ref="ns1:FileDirRef" minOccurs="0"/>
                <xsd:element ref="ns1:Last_x0020_Modified" minOccurs="0"/>
                <xsd:element ref="ns1:Created_x0020_Date" minOccurs="0"/>
                <xsd:element ref="ns1:File_x0020_Size" minOccurs="0"/>
                <xsd:element ref="ns1:FSObjType" minOccurs="0"/>
                <xsd:element ref="ns1:SortBehavior" minOccurs="0"/>
                <xsd:element ref="ns1:CheckedOutUserId" minOccurs="0"/>
                <xsd:element ref="ns1:IsCheckedoutToLocal" minOccurs="0"/>
                <xsd:element ref="ns1:CheckoutUser" minOccurs="0"/>
                <xsd:element ref="ns1:UniqueId" minOccurs="0"/>
                <xsd:element ref="ns1:SyncClientId" minOccurs="0"/>
                <xsd:element ref="ns1:ProgId" minOccurs="0"/>
                <xsd:element ref="ns1:ScopeId" minOccurs="0"/>
                <xsd:element ref="ns1:VirusStatus" minOccurs="0"/>
                <xsd:element ref="ns1:CheckedOutTitle" minOccurs="0"/>
                <xsd:element ref="ns1:_CheckinComment" minOccurs="0"/>
                <xsd:element ref="ns1:MetaInfo" minOccurs="0"/>
                <xsd:element ref="ns1:_Level" minOccurs="0"/>
                <xsd:element ref="ns1:_IsCurrentVersion" minOccurs="0"/>
                <xsd:element ref="ns1:ItemChildCount" minOccurs="0"/>
                <xsd:element ref="ns1:FolderChildCount" minOccurs="0"/>
                <xsd:element ref="ns1:owshiddenversion" minOccurs="0"/>
                <xsd:element ref="ns1:_UIVersion" minOccurs="0"/>
                <xsd:element ref="ns1:_UIVersionString" minOccurs="0"/>
                <xsd:element ref="ns1:InstanceID" minOccurs="0"/>
                <xsd:element ref="ns1:Order" minOccurs="0"/>
                <xsd:element ref="ns1:GUID" minOccurs="0"/>
                <xsd:element ref="ns1:WorkflowVersion" minOccurs="0"/>
                <xsd:element ref="ns1:WorkflowInstanceID" minOccurs="0"/>
                <xsd:element ref="ns1:ParentVersionString" minOccurs="0"/>
                <xsd:element ref="ns1:ParentLeafName" minOccurs="0"/>
                <xsd:element ref="ns1:DocConcurrencyNumbe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ModerationComments" ma:index="0" nillable="true" ma:displayName="Approver Comments" ma:hidden="true" ma:internalName="_ModerationComments" ma:readOnly="true">
      <xsd:simpleType>
        <xsd:restriction base="dms:Note"/>
      </xsd:simpleType>
    </xsd:element>
    <xsd:element name="File_x0020_Type" ma:index="4" nillable="true" ma:displayName="File Type" ma:hidden="true" ma:internalName="File_x0020_Type" ma:readOnly="true">
      <xsd:simpleType>
        <xsd:restriction base="dms:Text"/>
      </xsd:simpleType>
    </xsd:element>
    <xsd:element name="HTML_x0020_File_x0020_Type" ma:index="5" nillable="true" ma:displayName="HTML File Type" ma:hidden="true" ma:internalName="HTML_x0020_File_x0020_Type" ma:readOnly="true">
      <xsd:simpleType>
        <xsd:restriction base="dms:Text"/>
      </xsd:simpleType>
    </xsd:element>
    <xsd:element name="_SourceUrl" ma:index="6" nillable="true" ma:displayName="Source URL" ma:hidden="true" ma:internalName="_SourceUrl">
      <xsd:simpleType>
        <xsd:restriction base="dms:Text"/>
      </xsd:simpleType>
    </xsd:element>
    <xsd:element name="_SharedFileIndex" ma:index="7" nillable="true" ma:displayName="Shared File Index" ma:hidden="true" ma:internalName="_SharedFileIndex">
      <xsd:simpleType>
        <xsd:restriction base="dms:Text"/>
      </xsd:simpleType>
    </xsd:element>
    <xsd:element name="ContentTypeId" ma:index="11" nillable="true" ma:displayName="Content Type ID" ma:hidden="true" ma:internalName="ContentTypeId" ma:readOnly="true">
      <xsd:simpleType>
        <xsd:restriction base="dms:Unknown"/>
      </xsd:simpleType>
    </xsd:element>
    <xsd:element name="TemplateUrl" ma:index="12" nillable="true" ma:displayName="Template Link" ma:hidden="true" ma:internalName="TemplateUrl">
      <xsd:simpleType>
        <xsd:restriction base="dms:Text"/>
      </xsd:simpleType>
    </xsd:element>
    <xsd:element name="xd_ProgID" ma:index="13" nillable="true" ma:displayName="HTML File Link" ma:hidden="true" ma:internalName="xd_ProgID">
      <xsd:simpleType>
        <xsd:restriction base="dms:Text"/>
      </xsd:simpleType>
    </xsd:element>
    <xsd:element name="xd_Signature" ma:index="14" nillable="true" ma:displayName="Is Signed" ma:hidden="true" ma:internalName="xd_Signature" ma:readOnly="true">
      <xsd:simpleType>
        <xsd:restriction base="dms:Boolean"/>
      </xsd:simpleType>
    </xsd:element>
    <xsd:element name="ID" ma:index="15" nillable="true" ma:displayName="ID" ma:internalName="ID" ma:readOnly="true">
      <xsd:simpleType>
        <xsd:restriction base="dms:Unknown"/>
      </xsd:simpleType>
    </xsd:element>
    <xsd:element name="Author" ma:index="18" nillable="true" ma:displayName="Created By" ma:list="UserInfo" ma:internalName="Autho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" ma:index="20" nillable="true" ma:displayName="Modified By" ma:list="UserInfo" ma:internalName="Edito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_HasCopyDestinations" ma:index="21" nillable="true" ma:displayName="Has Copy Destinations" ma:hidden="true" ma:internalName="_HasCopyDestinations" ma:readOnly="true">
      <xsd:simpleType>
        <xsd:restriction base="dms:Boolean"/>
      </xsd:simpleType>
    </xsd:element>
    <xsd:element name="_CopySource" ma:index="22" nillable="true" ma:displayName="Copy Source" ma:internalName="_CopySource" ma:readOnly="true">
      <xsd:simpleType>
        <xsd:restriction base="dms:Text"/>
      </xsd:simpleType>
    </xsd:element>
    <xsd:element name="_ModerationStatus" ma:index="23" nillable="true" ma:displayName="Approval Status" ma:default="0" ma:hidden="true" ma:internalName="_ModerationStatus" ma:readOnly="true">
      <xsd:simpleType>
        <xsd:restriction base="dms:Unknown"/>
      </xsd:simpleType>
    </xsd:element>
    <xsd:element name="FileRef" ma:index="24" nillable="true" ma:displayName="URL Path" ma:hidden="true" ma:list="Docs" ma:internalName="FileRef" ma:readOnly="true" ma:showField="FullUrl">
      <xsd:simpleType>
        <xsd:restriction base="dms:Lookup"/>
      </xsd:simpleType>
    </xsd:element>
    <xsd:element name="FileDirRef" ma:index="25" nillable="true" ma:displayName="Path" ma:hidden="true" ma:list="Docs" ma:internalName="FileDirRef" ma:readOnly="true" ma:showField="DirName">
      <xsd:simpleType>
        <xsd:restriction base="dms:Lookup"/>
      </xsd:simpleType>
    </xsd:element>
    <xsd:element name="Last_x0020_Modified" ma:index="26" nillable="true" ma:displayName="Modified" ma:format="TRUE" ma:hidden="true" ma:list="Docs" ma:internalName="Last_x0020_Modified" ma:readOnly="true" ma:showField="TimeLastModified">
      <xsd:simpleType>
        <xsd:restriction base="dms:Lookup"/>
      </xsd:simpleType>
    </xsd:element>
    <xsd:element name="Created_x0020_Date" ma:index="27" nillable="true" ma:displayName="Created" ma:format="TRUE" ma:hidden="true" ma:list="Docs" ma:internalName="Created_x0020_Date" ma:readOnly="true" ma:showField="TimeCreated">
      <xsd:simpleType>
        <xsd:restriction base="dms:Lookup"/>
      </xsd:simpleType>
    </xsd:element>
    <xsd:element name="File_x0020_Size" ma:index="28" nillable="true" ma:displayName="File Size" ma:format="TRUE" ma:hidden="true" ma:list="Docs" ma:internalName="File_x0020_Size" ma:readOnly="true" ma:showField="SizeInKB">
      <xsd:simpleType>
        <xsd:restriction base="dms:Lookup"/>
      </xsd:simpleType>
    </xsd:element>
    <xsd:element name="FSObjType" ma:index="29" nillable="true" ma:displayName="Item Type" ma:hidden="true" ma:list="Docs" ma:internalName="FSObjType" ma:readOnly="true" ma:showField="FSType">
      <xsd:simpleType>
        <xsd:restriction base="dms:Lookup"/>
      </xsd:simpleType>
    </xsd:element>
    <xsd:element name="SortBehavior" ma:index="30" nillable="true" ma:displayName="Sort Type" ma:hidden="true" ma:list="Docs" ma:internalName="SortBehavior" ma:readOnly="true" ma:showField="SortBehavior">
      <xsd:simpleType>
        <xsd:restriction base="dms:Lookup"/>
      </xsd:simpleType>
    </xsd:element>
    <xsd:element name="CheckedOutUserId" ma:index="32" nillable="true" ma:displayName="ID of the User who has the item Checked Out" ma:hidden="true" ma:list="Docs" ma:internalName="CheckedOutUserId" ma:readOnly="true" ma:showField="CheckoutUserId">
      <xsd:simpleType>
        <xsd:restriction base="dms:Lookup"/>
      </xsd:simpleType>
    </xsd:element>
    <xsd:element name="IsCheckedoutToLocal" ma:index="33" nillable="true" ma:displayName="Is Checked out to local" ma:hidden="true" ma:list="Docs" ma:internalName="IsCheckedoutToLocal" ma:readOnly="true" ma:showField="IsCheckoutToLocal">
      <xsd:simpleType>
        <xsd:restriction base="dms:Lookup"/>
      </xsd:simpleType>
    </xsd:element>
    <xsd:element name="CheckoutUser" ma:index="34" nillable="true" ma:displayName="Checked Out To" ma:list="UserInfo" ma:internalName="CheckoutUse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UniqueId" ma:index="35" nillable="true" ma:displayName="Unique Id" ma:hidden="true" ma:list="Docs" ma:internalName="UniqueId" ma:readOnly="true" ma:showField="UniqueId">
      <xsd:simpleType>
        <xsd:restriction base="dms:Lookup"/>
      </xsd:simpleType>
    </xsd:element>
    <xsd:element name="SyncClientId" ma:index="36" nillable="true" ma:displayName="Client Id" ma:hidden="true" ma:list="Docs" ma:internalName="SyncClientId" ma:readOnly="true" ma:showField="SyncClientId">
      <xsd:simpleType>
        <xsd:restriction base="dms:Lookup"/>
      </xsd:simpleType>
    </xsd:element>
    <xsd:element name="ProgId" ma:index="37" nillable="true" ma:displayName="ProgId" ma:hidden="true" ma:list="Docs" ma:internalName="ProgId" ma:readOnly="true" ma:showField="ProgId">
      <xsd:simpleType>
        <xsd:restriction base="dms:Lookup"/>
      </xsd:simpleType>
    </xsd:element>
    <xsd:element name="ScopeId" ma:index="38" nillable="true" ma:displayName="ScopeId" ma:hidden="true" ma:list="Docs" ma:internalName="ScopeId" ma:readOnly="true" ma:showField="ScopeId">
      <xsd:simpleType>
        <xsd:restriction base="dms:Lookup"/>
      </xsd:simpleType>
    </xsd:element>
    <xsd:element name="VirusStatus" ma:index="39" nillable="true" ma:displayName="Virus Status" ma:format="TRUE" ma:hidden="true" ma:list="Docs" ma:internalName="VirusStatus" ma:readOnly="true" ma:showField="Size">
      <xsd:simpleType>
        <xsd:restriction base="dms:Lookup"/>
      </xsd:simpleType>
    </xsd:element>
    <xsd:element name="CheckedOutTitle" ma:index="40" nillable="true" ma:displayName="Checked Out To" ma:format="TRUE" ma:hidden="true" ma:list="Docs" ma:internalName="CheckedOutTitle" ma:readOnly="true" ma:showField="CheckedOutTitle">
      <xsd:simpleType>
        <xsd:restriction base="dms:Lookup"/>
      </xsd:simpleType>
    </xsd:element>
    <xsd:element name="_CheckinComment" ma:index="41" nillable="true" ma:displayName="Check In Comment" ma:format="TRUE" ma:list="Docs" ma:internalName="_CheckinComment" ma:readOnly="true" ma:showField="CheckinComment">
      <xsd:simpleType>
        <xsd:restriction base="dms:Lookup"/>
      </xsd:simpleType>
    </xsd:element>
    <xsd:element name="MetaInfo" ma:index="54" nillable="true" ma:displayName="Property Bag" ma:hidden="true" ma:list="Docs" ma:internalName="MetaInfo" ma:showField="MetaInfo">
      <xsd:simpleType>
        <xsd:restriction base="dms:Lookup"/>
      </xsd:simpleType>
    </xsd:element>
    <xsd:element name="_Level" ma:index="55" nillable="true" ma:displayName="Level" ma:hidden="true" ma:internalName="_Level" ma:readOnly="true">
      <xsd:simpleType>
        <xsd:restriction base="dms:Unknown"/>
      </xsd:simpleType>
    </xsd:element>
    <xsd:element name="_IsCurrentVersion" ma:index="56" nillable="true" ma:displayName="Is Current Version" ma:hidden="true" ma:internalName="_IsCurrentVersion" ma:readOnly="true">
      <xsd:simpleType>
        <xsd:restriction base="dms:Boolean"/>
      </xsd:simpleType>
    </xsd:element>
    <xsd:element name="ItemChildCount" ma:index="57" nillable="true" ma:displayName="Item Child Count" ma:hidden="true" ma:list="Docs" ma:internalName="ItemChildCount" ma:readOnly="true" ma:showField="ItemChildCount">
      <xsd:simpleType>
        <xsd:restriction base="dms:Lookup"/>
      </xsd:simpleType>
    </xsd:element>
    <xsd:element name="FolderChildCount" ma:index="58" nillable="true" ma:displayName="Folder Child Count" ma:hidden="true" ma:list="Docs" ma:internalName="FolderChildCount" ma:readOnly="true" ma:showField="FolderChildCount">
      <xsd:simpleType>
        <xsd:restriction base="dms:Lookup"/>
      </xsd:simpleType>
    </xsd:element>
    <xsd:element name="owshiddenversion" ma:index="62" nillable="true" ma:displayName="owshiddenversion" ma:hidden="true" ma:internalName="owshiddenversion" ma:readOnly="true">
      <xsd:simpleType>
        <xsd:restriction base="dms:Unknown"/>
      </xsd:simpleType>
    </xsd:element>
    <xsd:element name="_UIVersion" ma:index="63" nillable="true" ma:displayName="UI Version" ma:hidden="true" ma:internalName="_UIVersion" ma:readOnly="true">
      <xsd:simpleType>
        <xsd:restriction base="dms:Unknown"/>
      </xsd:simpleType>
    </xsd:element>
    <xsd:element name="_UIVersionString" ma:index="64" nillable="true" ma:displayName="Version" ma:internalName="_UIVersionString" ma:readOnly="true">
      <xsd:simpleType>
        <xsd:restriction base="dms:Text"/>
      </xsd:simpleType>
    </xsd:element>
    <xsd:element name="InstanceID" ma:index="65" nillable="true" ma:displayName="Instance ID" ma:hidden="true" ma:internalName="InstanceID" ma:readOnly="true">
      <xsd:simpleType>
        <xsd:restriction base="dms:Unknown"/>
      </xsd:simpleType>
    </xsd:element>
    <xsd:element name="Order" ma:index="66" nillable="true" ma:displayName="Order" ma:hidden="true" ma:internalName="Order">
      <xsd:simpleType>
        <xsd:restriction base="dms:Number"/>
      </xsd:simpleType>
    </xsd:element>
    <xsd:element name="GUID" ma:index="67" nillable="true" ma:displayName="GUID" ma:hidden="true" ma:internalName="GUID" ma:readOnly="true">
      <xsd:simpleType>
        <xsd:restriction base="dms:Unknown"/>
      </xsd:simpleType>
    </xsd:element>
    <xsd:element name="WorkflowVersion" ma:index="68" nillable="true" ma:displayName="Workflow Version" ma:hidden="true" ma:internalName="WorkflowVersion" ma:readOnly="true">
      <xsd:simpleType>
        <xsd:restriction base="dms:Unknown"/>
      </xsd:simpleType>
    </xsd:element>
    <xsd:element name="WorkflowInstanceID" ma:index="69" nillable="true" ma:displayName="Workflow Instance ID" ma:hidden="true" ma:internalName="WorkflowInstanceID" ma:readOnly="true">
      <xsd:simpleType>
        <xsd:restriction base="dms:Unknown"/>
      </xsd:simpleType>
    </xsd:element>
    <xsd:element name="ParentVersionString" ma:index="70" nillable="true" ma:displayName="Source Version (Converted Document)" ma:hidden="true" ma:list="Docs" ma:internalName="ParentVersionString" ma:readOnly="true" ma:showField="ParentVersionString">
      <xsd:simpleType>
        <xsd:restriction base="dms:Lookup"/>
      </xsd:simpleType>
    </xsd:element>
    <xsd:element name="ParentLeafName" ma:index="71" nillable="true" ma:displayName="Source Name (Converted Document)" ma:hidden="true" ma:list="Docs" ma:internalName="ParentLeafName" ma:readOnly="true" ma:showField="ParentLeafName">
      <xsd:simpleType>
        <xsd:restriction base="dms:Lookup"/>
      </xsd:simpleType>
    </xsd:element>
    <xsd:element name="DocConcurrencyNumber" ma:index="72" nillable="true" ma:displayName="Document Concurrency Number" ma:hidden="true" ma:list="Docs" ma:internalName="DocConcurrencyNumber" ma:readOnly="true" ma:showField="DocConcurrencyNumber">
      <xsd:simpleType>
        <xsd:restriction base="dms:Lookup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B13D8A-F6C8-4777-9906-93DFDA163C9A" elementFormDefault="qualified">
    <xsd:import namespace="http://schemas.microsoft.com/office/2006/documentManagement/types"/>
    <xsd:import namespace="http://schemas.microsoft.com/office/infopath/2007/PartnerControls"/>
    <xsd:element name="Comments0" ma:index="9" nillable="true" ma:displayName="Comments" ma:internalName="Comments0">
      <xsd:simpleType>
        <xsd:restriction base="dms:Note">
          <xsd:maxLength value="255"/>
        </xsd:restriction>
      </xsd:simpleType>
    </xsd:element>
    <xsd:element name="test" ma:index="10" nillable="true" ma:displayName="test" ma:internalName="test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6" ma:displayName="Content Type"/>
        <xsd:element ref="dc:title" minOccurs="0" maxOccurs="1" ma:index="8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emplateUrl xmlns="http://schemas.microsoft.com/sharepoint/v3" xsi:nil="true"/>
    <_SourceUrl xmlns="http://schemas.microsoft.com/sharepoint/v3" xsi:nil="true"/>
    <Comments0 xmlns="C6B13D8A-F6C8-4777-9906-93DFDA163C9A" xsi:nil="true"/>
    <xd_ProgID xmlns="http://schemas.microsoft.com/sharepoint/v3" xsi:nil="true"/>
    <test xmlns="C6B13D8A-F6C8-4777-9906-93DFDA163C9A" xsi:nil="true"/>
    <Order xmlns="http://schemas.microsoft.com/sharepoint/v3" xsi:nil="true"/>
    <_SharedFileIndex xmlns="http://schemas.microsoft.com/sharepoint/v3" xsi:nil="true"/>
    <MetaInfo xmlns="http://schemas.microsoft.com/sharepoint/v3" xsi:nil="true"/>
    <ContentTypeId xmlns="http://schemas.microsoft.com/sharepoint/v3">0x0101008A3DB1C6C8F67747990693DFDA163C9A</ContentTypeId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C4C9FB6-25E4-4D1F-A1E8-D3497EBEE7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C6B13D8A-F6C8-4777-9906-93DFDA163C9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59E41AE-6836-4572-AAEF-EE3E09D690B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C6B13D8A-F6C8-4777-9906-93DFDA163C9A"/>
  </ds:schemaRefs>
</ds:datastoreItem>
</file>

<file path=customXml/itemProps3.xml><?xml version="1.0" encoding="utf-8"?>
<ds:datastoreItem xmlns:ds="http://schemas.openxmlformats.org/officeDocument/2006/customXml" ds:itemID="{6268566E-43AA-4A68-BD58-84AB4DF5B82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35793</TotalTime>
  <Words>1017</Words>
  <Application>Microsoft Office PowerPoint</Application>
  <PresentationFormat>On-screen Show (4:3)</PresentationFormat>
  <Paragraphs>125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ＭＳ Ｐゴシック</vt:lpstr>
      <vt:lpstr>SimSun</vt:lpstr>
      <vt:lpstr>Arial</vt:lpstr>
      <vt:lpstr>Book Antiqua</vt:lpstr>
      <vt:lpstr>Times New Roman</vt:lpstr>
      <vt:lpstr>Wingdings</vt:lpstr>
      <vt:lpstr>MASTER_4x3_Template</vt:lpstr>
      <vt:lpstr>Angular4 Overview </vt:lpstr>
      <vt:lpstr>Agenda</vt:lpstr>
      <vt:lpstr>创建新工程</vt:lpstr>
      <vt:lpstr>目录结构(Root)</vt:lpstr>
      <vt:lpstr>目录结构(Src)</vt:lpstr>
      <vt:lpstr>启动过程</vt:lpstr>
      <vt:lpstr>概述</vt:lpstr>
      <vt:lpstr>组件</vt:lpstr>
      <vt:lpstr>模板</vt:lpstr>
      <vt:lpstr>指令</vt:lpstr>
      <vt:lpstr>服务</vt:lpstr>
      <vt:lpstr>依赖注入</vt:lpstr>
      <vt:lpstr>模块</vt:lpstr>
      <vt:lpstr>作业与练习</vt:lpstr>
      <vt:lpstr>PowerPoint Presentation</vt:lpstr>
    </vt:vector>
  </TitlesOfParts>
  <Company>Accenture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Strategic Industrialisation Program – Template</dc:title>
  <dc:subject/>
  <dc:creator>Silvia Marques</dc:creator>
  <cp:keywords/>
  <dc:description/>
  <cp:lastModifiedBy>Qu, Zhenyu</cp:lastModifiedBy>
  <cp:revision>1656</cp:revision>
  <cp:lastPrinted>1998-09-01T20:10:08Z</cp:lastPrinted>
  <dcterms:created xsi:type="dcterms:W3CDTF">2006-04-07T09:57:12Z</dcterms:created>
  <dcterms:modified xsi:type="dcterms:W3CDTF">2017-07-11T03:25:14Z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ubject">
    <vt:lpwstr/>
  </property>
  <property fmtid="{D5CDD505-2E9C-101B-9397-08002B2CF9AE}" pid="3" name="Keywords">
    <vt:lpwstr/>
  </property>
  <property fmtid="{D5CDD505-2E9C-101B-9397-08002B2CF9AE}" pid="4" name="_Author">
    <vt:lpwstr>Silvia Marques</vt:lpwstr>
  </property>
  <property fmtid="{D5CDD505-2E9C-101B-9397-08002B2CF9AE}" pid="5" name="_Category">
    <vt:lpwstr/>
  </property>
  <property fmtid="{D5CDD505-2E9C-101B-9397-08002B2CF9AE}" pid="6" name="Slides">
    <vt:lpwstr>61</vt:lpwstr>
  </property>
  <property fmtid="{D5CDD505-2E9C-101B-9397-08002B2CF9AE}" pid="7" name="Categories">
    <vt:lpwstr/>
  </property>
  <property fmtid="{D5CDD505-2E9C-101B-9397-08002B2CF9AE}" pid="8" name="Approval Level">
    <vt:lpwstr/>
  </property>
  <property fmtid="{D5CDD505-2E9C-101B-9397-08002B2CF9AE}" pid="9" name="_Comments">
    <vt:lpwstr/>
  </property>
  <property fmtid="{D5CDD505-2E9C-101B-9397-08002B2CF9AE}" pid="10" name="Assigned To">
    <vt:lpwstr/>
  </property>
  <property fmtid="{D5CDD505-2E9C-101B-9397-08002B2CF9AE}" pid="11" name="ContentType">
    <vt:lpwstr>Document</vt:lpwstr>
  </property>
  <property fmtid="{D5CDD505-2E9C-101B-9397-08002B2CF9AE}" pid="12" name="ContentTypeId">
    <vt:lpwstr>0x0101009FF0E5F081E6E04FBB28704226B3C88F</vt:lpwstr>
  </property>
</Properties>
</file>