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17"/>
  </p:notesMasterIdLst>
  <p:handoutMasterIdLst>
    <p:handoutMasterId r:id="rId18"/>
  </p:handoutMasterIdLst>
  <p:sldIdLst>
    <p:sldId id="259" r:id="rId5"/>
    <p:sldId id="443" r:id="rId6"/>
    <p:sldId id="379" r:id="rId7"/>
    <p:sldId id="442" r:id="rId8"/>
    <p:sldId id="446" r:id="rId9"/>
    <p:sldId id="447" r:id="rId10"/>
    <p:sldId id="445" r:id="rId11"/>
    <p:sldId id="451" r:id="rId12"/>
    <p:sldId id="453" r:id="rId13"/>
    <p:sldId id="454" r:id="rId14"/>
    <p:sldId id="452" r:id="rId15"/>
    <p:sldId id="388" r:id="rId16"/>
  </p:sldIdLst>
  <p:sldSz cx="9144000" cy="6858000" type="screen4x3"/>
  <p:notesSz cx="7099300" cy="10234613"/>
  <p:custDataLst>
    <p:tags r:id="rId19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C1E0FF"/>
    <a:srgbClr val="7F7F7F"/>
    <a:srgbClr val="88DD00"/>
    <a:srgbClr val="00BBEE"/>
    <a:srgbClr val="EAFFD5"/>
    <a:srgbClr val="CCFF33"/>
    <a:srgbClr val="FF6600"/>
    <a:srgbClr val="CCECFF"/>
    <a:srgbClr val="C1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1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1500" y="108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9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722700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10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42487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11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7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46365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640009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371765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59177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552827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36641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ionicframework.com/docs/intro/installation/" TargetMode="External"/><Relationship Id="rId3" Type="http://schemas.openxmlformats.org/officeDocument/2006/relationships/hyperlink" Target="https://nodejs.org/en/" TargetMode="External"/><Relationship Id="rId7" Type="http://schemas.openxmlformats.org/officeDocument/2006/relationships/hyperlink" Target="https://git-for-windows.github.io/&#65288;window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ublimetext.com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angular.io/guide/quickstart#devenv" TargetMode="External"/><Relationship Id="rId9" Type="http://schemas.openxmlformats.org/officeDocument/2006/relationships/hyperlink" Target="http://rj.baidu.com/soft/detail/23485.html?al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Hybrid Overview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altLang="zh-CN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Angular CLI</a:t>
            </a:r>
            <a:endParaRPr lang="zh-CN" altLang="en-US" sz="2800" b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9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74925"/>
            <a:ext cx="531427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Step 1.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确认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node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6.9.x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）和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npm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3.x.x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）正常安装，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 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通过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node -v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和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npm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–v</a:t>
            </a:r>
          </a:p>
          <a:p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Step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Anuglar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CLI</a:t>
            </a:r>
          </a:p>
          <a:p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35" y="2454872"/>
            <a:ext cx="4743450" cy="714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1035" y="3249835"/>
            <a:ext cx="25442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Step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创建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工程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35" y="3602142"/>
            <a:ext cx="4743450" cy="7429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9263" y="4457303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Step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浏览器启动工程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35" y="4788471"/>
            <a:ext cx="474345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61035" y="5826662"/>
            <a:ext cx="3877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* </a:t>
            </a:r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--open 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会自动打开浏览器</a:t>
            </a:r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http://localhost:4200/.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3163" y="1946246"/>
            <a:ext cx="3336564" cy="404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630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sz="2800" b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10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812355"/>
              </p:ext>
            </p:extLst>
          </p:nvPr>
        </p:nvGraphicFramePr>
        <p:xfrm>
          <a:off x="449263" y="1254111"/>
          <a:ext cx="8535346" cy="1821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248">
                  <a:extLst>
                    <a:ext uri="{9D8B030D-6E8A-4147-A177-3AD203B41FA5}">
                      <a16:colId xmlns:a16="http://schemas.microsoft.com/office/drawing/2014/main" val="1427776139"/>
                    </a:ext>
                  </a:extLst>
                </a:gridCol>
                <a:gridCol w="2592092">
                  <a:extLst>
                    <a:ext uri="{9D8B030D-6E8A-4147-A177-3AD203B41FA5}">
                      <a16:colId xmlns:a16="http://schemas.microsoft.com/office/drawing/2014/main" val="3370170297"/>
                    </a:ext>
                  </a:extLst>
                </a:gridCol>
                <a:gridCol w="3730006">
                  <a:extLst>
                    <a:ext uri="{9D8B030D-6E8A-4147-A177-3AD203B41FA5}">
                      <a16:colId xmlns:a16="http://schemas.microsoft.com/office/drawing/2014/main" val="784783711"/>
                    </a:ext>
                  </a:extLst>
                </a:gridCol>
              </a:tblGrid>
              <a:tr h="50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完成条件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36323"/>
                  </a:ext>
                </a:extLst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配置环境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下载安装所需软件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网页中能够正常启动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。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608687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明确目标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明确完成本次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share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后希望达到的目标。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各个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Location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要求不一致，参考各个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Location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的要求，制定自己的目标。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比如完成后自己和几个人完成一个</a:t>
                      </a:r>
                      <a:r>
                        <a:rPr lang="en-US" altLang="zh-CN" sz="1400" b="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Todo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App.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6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6906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47151"/>
            <a:ext cx="8380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6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863531"/>
              </p:ext>
            </p:extLst>
          </p:nvPr>
        </p:nvGraphicFramePr>
        <p:xfrm>
          <a:off x="715963" y="1333500"/>
          <a:ext cx="7612062" cy="585216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Training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介绍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Mobile App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开发方式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Hybrid</a:t>
                      </a:r>
                      <a:r>
                        <a:rPr lang="ja-JP" altLang="en-US" sz="24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技术栈</a:t>
                      </a:r>
                      <a:endParaRPr lang="en-US" altLang="ja-JP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发展回顾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开发环境搭建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作业与练习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ja-JP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3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Training</a:t>
            </a:r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介绍</a:t>
            </a:r>
            <a:endParaRPr lang="en-US"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500" y="1559047"/>
            <a:ext cx="8536709" cy="181332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Mobility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Digital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的一个重要方向，内部发展和储备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Mobility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人员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通过本次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Training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让大家概况上了解如何进行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Mobility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开发（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Hybrid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方向）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掌握简单的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APP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开发方法，通过大家的课后学习和练习，能够独立完成一个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简单的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Ionic App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4891" y="116454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/>
              <a:t>课程目的</a:t>
            </a:r>
            <a:endParaRPr lang="en-US" sz="1800" b="0" dirty="0"/>
          </a:p>
        </p:txBody>
      </p:sp>
      <p:sp>
        <p:nvSpPr>
          <p:cNvPr id="12" name="Rectangle 11"/>
          <p:cNvSpPr/>
          <p:nvPr/>
        </p:nvSpPr>
        <p:spPr>
          <a:xfrm>
            <a:off x="454890" y="362446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0" dirty="0"/>
              <a:t>授课方式</a:t>
            </a:r>
            <a:endParaRPr lang="en-US" sz="1800" b="0" dirty="0"/>
          </a:p>
        </p:txBody>
      </p:sp>
      <p:sp>
        <p:nvSpPr>
          <p:cNvPr id="13" name="Rectangle 12"/>
          <p:cNvSpPr/>
          <p:nvPr/>
        </p:nvSpPr>
        <p:spPr>
          <a:xfrm>
            <a:off x="444500" y="4102216"/>
            <a:ext cx="8536709" cy="206644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Skype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讲解 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+ 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课后习题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布置的课后习题，完成后请上传到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GitHub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课程列表，课件及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SampleCode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都将上传到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GitHub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https://github.com/FS-Angular-Interest-Group/AngularTraining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有问题也可以给我们直接发邮件。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Zhongpeng.zhang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huixun.zhang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Zhenyu.qu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bo.e.liu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APP</a:t>
            </a:r>
            <a:r>
              <a:rPr lang="ja-JP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开发方式</a:t>
            </a:r>
            <a:r>
              <a:rPr lang="en-US" altLang="ja-JP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---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Native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39483" y="1343493"/>
            <a:ext cx="5112693" cy="2948499"/>
          </a:xfrm>
          <a:prstGeom prst="rect">
            <a:avLst/>
          </a:prstGeom>
          <a:solidFill>
            <a:srgbClr val="00B0F0"/>
          </a:solidFill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依托于操作系统，有很强的交互，是一个完整的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App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，可拓展性强。需要用户下载安装使用。</a:t>
            </a:r>
            <a:endParaRPr lang="en-US" altLang="zh-CN" sz="1600" dirty="0">
              <a:solidFill>
                <a:srgbClr val="333333"/>
              </a:solidFill>
              <a:cs typeface="+mn-ea"/>
              <a:sym typeface="+mn-lt"/>
            </a:endParaRPr>
          </a:p>
          <a:p>
            <a:pPr>
              <a:lnSpc>
                <a:spcPct val="160000"/>
              </a:lnSpc>
              <a:buSzPct val="100000"/>
            </a:pPr>
            <a:endParaRPr lang="en-US" altLang="zh-CN" sz="1600" dirty="0">
              <a:solidFill>
                <a:srgbClr val="333333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Native Code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编程，代码编译之后以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进制或者字节码的形式运行在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OS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上，直接调用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OS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的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Device API</a:t>
            </a: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q"/>
            </a:pPr>
            <a:endParaRPr lang="en-US" altLang="zh-CN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q"/>
            </a:pPr>
            <a:endParaRPr lang="zh-CN" altLang="en-US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020" y="1191236"/>
            <a:ext cx="1673681" cy="31085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701" y="1191237"/>
            <a:ext cx="1864850" cy="3223038"/>
          </a:xfrm>
          <a:prstGeom prst="rect">
            <a:avLst/>
          </a:prstGeom>
        </p:spPr>
      </p:pic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44475" y="4630049"/>
            <a:ext cx="3995016" cy="1668149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latin typeface="+mn-lt"/>
                <a:cs typeface="+mn-ea"/>
                <a:sym typeface="+mn-lt"/>
              </a:rPr>
              <a:t>运行效率高</a:t>
            </a:r>
            <a:endParaRPr lang="en-US" altLang="zh-CN" sz="1600" dirty="0">
              <a:solidFill>
                <a:srgbClr val="008000"/>
              </a:solidFill>
              <a:latin typeface="+mn-lt"/>
              <a:cs typeface="+mn-ea"/>
              <a:sym typeface="+mn-lt"/>
            </a:endParaRP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latin typeface="+mn-lt"/>
                <a:cs typeface="+mn-ea"/>
                <a:sym typeface="+mn-lt"/>
              </a:rPr>
              <a:t>可调用各种设备资源</a:t>
            </a:r>
            <a:endParaRPr lang="en-US" altLang="zh-CN" sz="1600" dirty="0">
              <a:solidFill>
                <a:srgbClr val="008000"/>
              </a:solidFill>
              <a:latin typeface="+mn-lt"/>
              <a:cs typeface="+mn-ea"/>
              <a:sym typeface="+mn-lt"/>
            </a:endParaRP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cs typeface="+mn-ea"/>
                <a:sym typeface="+mn-lt"/>
              </a:rPr>
              <a:t>资源存储在本地，可以离线使用</a:t>
            </a:r>
            <a:endParaRPr lang="en-US" altLang="zh-CN" sz="1600" dirty="0">
              <a:solidFill>
                <a:srgbClr val="008000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endParaRPr lang="zh-CN" altLang="en-US" sz="1600" dirty="0">
              <a:solidFill>
                <a:srgbClr val="008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490683" y="4657043"/>
            <a:ext cx="4415192" cy="1614160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latin typeface="+mn-lt"/>
                <a:cs typeface="+mn-ea"/>
                <a:sym typeface="+mn-lt"/>
              </a:rPr>
              <a:t>人力成本高</a:t>
            </a: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latin typeface="+mn-lt"/>
                <a:cs typeface="+mn-ea"/>
                <a:sym typeface="+mn-lt"/>
              </a:rPr>
              <a:t>发布速度慢（AppStore确认的时间很长）</a:t>
            </a: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latin typeface="+mn-lt"/>
                <a:cs typeface="+mn-ea"/>
                <a:sym typeface="+mn-lt"/>
              </a:rPr>
              <a:t>更新版本的问题</a:t>
            </a:r>
            <a:endParaRPr lang="en-US" altLang="zh-CN" sz="1600" dirty="0">
              <a:solidFill>
                <a:srgbClr val="333333"/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latin typeface="+mn-lt"/>
                <a:cs typeface="+mn-ea"/>
                <a:sym typeface="+mn-lt"/>
              </a:rPr>
              <a:t>实现图文混排等功能有各种坑</a:t>
            </a:r>
          </a:p>
        </p:txBody>
      </p:sp>
    </p:spTree>
    <p:extLst>
      <p:ext uri="{BB962C8B-B14F-4D97-AF65-F5344CB8AC3E}">
        <p14:creationId xmlns:p14="http://schemas.microsoft.com/office/powerpoint/2010/main" val="10914737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APP</a:t>
            </a:r>
            <a:r>
              <a:rPr lang="ja-JP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开发方式</a:t>
            </a:r>
            <a:r>
              <a:rPr lang="en-US" altLang="ja-JP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---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WEB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39483" y="1343493"/>
            <a:ext cx="5112693" cy="3046988"/>
          </a:xfrm>
          <a:prstGeom prst="rect">
            <a:avLst/>
          </a:prstGeom>
          <a:solidFill>
            <a:srgbClr val="00B0F0"/>
          </a:solidFill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Web App 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指采用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Html5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语言写出的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App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，不需要下载安装。类似于现在所说的轻应用。生存在浏览器中的应用，也可以称为触屏版的网页应用</a:t>
            </a: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q"/>
            </a:pPr>
            <a:endParaRPr lang="en-US" altLang="zh-CN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q"/>
            </a:pPr>
            <a:endParaRPr lang="en-US" altLang="zh-CN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q"/>
            </a:pPr>
            <a:endParaRPr lang="en-US" altLang="zh-CN" sz="1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q"/>
            </a:pPr>
            <a:endParaRPr lang="zh-CN" altLang="en-US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384" y="1326742"/>
            <a:ext cx="1596108" cy="3080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700" y="1213040"/>
            <a:ext cx="1818466" cy="3194191"/>
          </a:xfrm>
          <a:prstGeom prst="rect">
            <a:avLst/>
          </a:prstGeom>
        </p:spPr>
      </p:pic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44475" y="4630049"/>
            <a:ext cx="3995016" cy="1616340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cs typeface="+mn-ea"/>
                <a:sym typeface="+mn-lt"/>
              </a:rPr>
              <a:t>开发成本低，更新快</a:t>
            </a: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cs typeface="+mn-ea"/>
                <a:sym typeface="+mn-lt"/>
              </a:rPr>
              <a:t>更新无需通知用户，不需要手动升级</a:t>
            </a: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cs typeface="+mn-ea"/>
                <a:sym typeface="+mn-lt"/>
              </a:rPr>
              <a:t>能够跨多个平台和终端。</a:t>
            </a: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endParaRPr lang="zh-CN" altLang="en-US" sz="1600" dirty="0">
              <a:solidFill>
                <a:srgbClr val="008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490683" y="4626143"/>
            <a:ext cx="4415192" cy="1614160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临时性的入口</a:t>
            </a: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无法获取系统级别的通知，提醒，动效等等</a:t>
            </a: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设计受限制诸多</a:t>
            </a: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体验较差用户留存率低</a:t>
            </a:r>
          </a:p>
        </p:txBody>
      </p:sp>
    </p:spTree>
    <p:extLst>
      <p:ext uri="{BB962C8B-B14F-4D97-AF65-F5344CB8AC3E}">
        <p14:creationId xmlns:p14="http://schemas.microsoft.com/office/powerpoint/2010/main" val="34580957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APP</a:t>
            </a:r>
            <a:r>
              <a:rPr lang="ja-JP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开发方式</a:t>
            </a:r>
            <a:r>
              <a:rPr lang="en-US" altLang="ja-JP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---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Hybrid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67494" y="1407771"/>
            <a:ext cx="6024249" cy="2899255"/>
          </a:xfrm>
          <a:prstGeom prst="rect">
            <a:avLst/>
          </a:prstGeom>
          <a:solidFill>
            <a:srgbClr val="00B0F0"/>
          </a:solidFill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基于第三方跨平台移动应用引擎框架进行开发。部分代码以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WEB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技术编程，部分代码由某些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Native Container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承担（例如</a:t>
            </a:r>
            <a:r>
              <a:rPr lang="en-US" altLang="zh-CN" sz="1600" dirty="0" err="1">
                <a:solidFill>
                  <a:srgbClr val="333333"/>
                </a:solidFill>
                <a:cs typeface="+mn-ea"/>
                <a:sym typeface="+mn-lt"/>
              </a:rPr>
              <a:t>cordova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插件，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BAE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插件）</a:t>
            </a: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使用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HTML5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和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JS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作为开发，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HTML5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尚未完全支持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Device API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和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Network API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承担这部分职责调用引擎封装的底层功能，如照相机、传感器、通讯录等。</a:t>
            </a: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q"/>
            </a:pPr>
            <a:endParaRPr lang="en-US" altLang="zh-CN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312" y="1182903"/>
            <a:ext cx="1813113" cy="3220434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44475" y="4630049"/>
            <a:ext cx="3995016" cy="1668149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cs typeface="+mn-ea"/>
                <a:sym typeface="+mn-lt"/>
              </a:rPr>
              <a:t>开发成本与难度降低</a:t>
            </a:r>
            <a:endParaRPr lang="en-US" altLang="zh-CN" sz="1600" dirty="0">
              <a:solidFill>
                <a:srgbClr val="008000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cs typeface="+mn-ea"/>
                <a:sym typeface="+mn-lt"/>
              </a:rPr>
              <a:t>部分解决升级问题</a:t>
            </a: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cs typeface="+mn-ea"/>
                <a:sym typeface="+mn-lt"/>
              </a:rPr>
              <a:t>能够跨多个平台和终端</a:t>
            </a:r>
            <a:endParaRPr lang="en-US" altLang="zh-CN" sz="1600" dirty="0">
              <a:solidFill>
                <a:srgbClr val="008000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cs typeface="+mn-ea"/>
                <a:sym typeface="+mn-lt"/>
              </a:rPr>
              <a:t>可调用部分设备资源</a:t>
            </a:r>
            <a:endParaRPr lang="en-US" altLang="zh-CN" sz="1600" dirty="0">
              <a:solidFill>
                <a:srgbClr val="008000"/>
              </a:solidFill>
              <a:cs typeface="+mn-ea"/>
              <a:sym typeface="+mn-lt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490683" y="4626143"/>
            <a:ext cx="4415192" cy="1668149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效率仍然无法与原生程序相比</a:t>
            </a:r>
            <a:endParaRPr lang="en-US" altLang="zh-CN" sz="1600" dirty="0">
              <a:solidFill>
                <a:srgbClr val="333333"/>
              </a:solidFill>
              <a:cs typeface="+mn-ea"/>
              <a:sym typeface="+mn-lt"/>
            </a:endParaRP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在游戏等复杂场景应用上限制较多</a:t>
            </a:r>
            <a:endParaRPr lang="en-US" altLang="zh-CN" sz="1600" dirty="0">
              <a:solidFill>
                <a:srgbClr val="333333"/>
              </a:solidFill>
              <a:cs typeface="+mn-ea"/>
              <a:sym typeface="+mn-lt"/>
            </a:endParaRP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几乎不能离线使用</a:t>
            </a:r>
            <a:endParaRPr lang="en-US" altLang="zh-CN" sz="1600" dirty="0">
              <a:solidFill>
                <a:srgbClr val="333333"/>
              </a:solidFill>
              <a:cs typeface="+mn-ea"/>
              <a:sym typeface="+mn-lt"/>
            </a:endParaRP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部分设备资源仍然无法调用</a:t>
            </a:r>
          </a:p>
        </p:txBody>
      </p:sp>
    </p:spTree>
    <p:extLst>
      <p:ext uri="{BB962C8B-B14F-4D97-AF65-F5344CB8AC3E}">
        <p14:creationId xmlns:p14="http://schemas.microsoft.com/office/powerpoint/2010/main" val="395579212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Hybrid</a:t>
            </a:r>
            <a:r>
              <a:rPr lang="ja-JP" altLang="en-US" sz="2800" b="0" dirty="0">
                <a:latin typeface="SimSun" panose="02010600030101010101" pitchFamily="2" charset="-122"/>
                <a:ea typeface="SimSun" panose="02010600030101010101" pitchFamily="2" charset="-122"/>
              </a:rPr>
              <a:t>技术栈</a:t>
            </a:r>
            <a:endParaRPr lang="en-US" altLang="ja-JP" sz="2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4" descr="http://h.hiphotos.baidu.com/baike/c0%3Dbaike72%2C5%2C5%2C72%2C24/sign=aa5afe6a2d34349b600b66d7a8837eab/c8177f3e6709c93dffb811879a3df8dcd10054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71" y="2286684"/>
            <a:ext cx="2037181" cy="69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071" y="4194495"/>
            <a:ext cx="2037181" cy="9024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065" y="2536439"/>
            <a:ext cx="1598627" cy="7317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59" y="2254131"/>
            <a:ext cx="1472618" cy="12482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1260" y="3597807"/>
            <a:ext cx="1066902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3774" y="3555840"/>
            <a:ext cx="1976436" cy="6398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2163" y="4348633"/>
            <a:ext cx="1968047" cy="7356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8044" y="1244326"/>
            <a:ext cx="861926" cy="9251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77825" y="1261229"/>
            <a:ext cx="857996" cy="93509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13969" y="1385413"/>
            <a:ext cx="1530729" cy="7940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75325" y="5475676"/>
            <a:ext cx="1453786" cy="7405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45672" y="5475676"/>
            <a:ext cx="1586757" cy="7405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28634" y="5475676"/>
            <a:ext cx="757204" cy="7479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27255" y="5475676"/>
            <a:ext cx="1520986" cy="7353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47188" y="4284430"/>
            <a:ext cx="1014044" cy="9089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11260" y="1342233"/>
            <a:ext cx="1479945" cy="8634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75325" y="3089734"/>
            <a:ext cx="2037181" cy="9127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4652" y="2430717"/>
            <a:ext cx="1151318" cy="9297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2609" y="3339979"/>
            <a:ext cx="985664" cy="8660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87198" y="1627614"/>
            <a:ext cx="835733" cy="61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729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Angular</a:t>
            </a:r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发展回顾</a:t>
            </a:r>
            <a:endParaRPr lang="en-US" altLang="ja-JP" sz="2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115" y="1777196"/>
            <a:ext cx="1582282" cy="14022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21" y="1655096"/>
            <a:ext cx="2597063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558" y="1768807"/>
            <a:ext cx="1571625" cy="139065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654934" y="2250027"/>
            <a:ext cx="729842" cy="305561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6" name="Arrow: Right 25"/>
          <p:cNvSpPr/>
          <p:nvPr/>
        </p:nvSpPr>
        <p:spPr>
          <a:xfrm>
            <a:off x="6390969" y="2266805"/>
            <a:ext cx="364921" cy="305561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4" name="Rectangle 23"/>
          <p:cNvSpPr/>
          <p:nvPr/>
        </p:nvSpPr>
        <p:spPr>
          <a:xfrm>
            <a:off x="461035" y="3544386"/>
            <a:ext cx="25422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AngularJS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诞生于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2009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由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Misko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Hevery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等人创建，后为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Google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所收购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是一款优秀的前端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框架，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专注于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web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开发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AngularJS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有着诸多特性，最为核心的是：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MVVM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、模块化、自动化双向数据绑定、语义化标签、依赖注入等等。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8508" y="3172495"/>
            <a:ext cx="2228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cs typeface="+mn-ea"/>
              </a:rPr>
              <a:t>https://angularjs.org/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22341" y="3180665"/>
            <a:ext cx="1967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cs typeface="+mn-ea"/>
              </a:rPr>
              <a:t>https://angular.io/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61806" y="3534834"/>
            <a:ext cx="295465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1.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原生移动支持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2.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性能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提升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3.Component-Based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4.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TypeScript = </a:t>
            </a: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ES6+Types+Annotations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5.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没有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$scope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概念，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使用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zone.js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来记录监测变化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6.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相对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Angular1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来说学习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曲线稍好一些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65042" y="3563738"/>
            <a:ext cx="3159839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1.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更小更快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AOT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修改，生成的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Code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减少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60%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Animation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Core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中独立出来，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使得加载更快，更灵活。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2.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改善的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*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ngif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and *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ngFor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3.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支持最新的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TypeScript2.2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4.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错误发生时，生成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Template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source maps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更容易定位错误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340" y="6024331"/>
            <a:ext cx="68145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https://angular.io/tutorial</a:t>
            </a:r>
          </a:p>
        </p:txBody>
      </p:sp>
    </p:spTree>
    <p:extLst>
      <p:ext uri="{BB962C8B-B14F-4D97-AF65-F5344CB8AC3E}">
        <p14:creationId xmlns:p14="http://schemas.microsoft.com/office/powerpoint/2010/main" val="23547200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开发环境搭建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8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24964"/>
              </p:ext>
            </p:extLst>
          </p:nvPr>
        </p:nvGraphicFramePr>
        <p:xfrm>
          <a:off x="449263" y="1254111"/>
          <a:ext cx="8535346" cy="4794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248">
                  <a:extLst>
                    <a:ext uri="{9D8B030D-6E8A-4147-A177-3AD203B41FA5}">
                      <a16:colId xmlns:a16="http://schemas.microsoft.com/office/drawing/2014/main" val="1427776139"/>
                    </a:ext>
                  </a:extLst>
                </a:gridCol>
                <a:gridCol w="2592092">
                  <a:extLst>
                    <a:ext uri="{9D8B030D-6E8A-4147-A177-3AD203B41FA5}">
                      <a16:colId xmlns:a16="http://schemas.microsoft.com/office/drawing/2014/main" val="3370170297"/>
                    </a:ext>
                  </a:extLst>
                </a:gridCol>
                <a:gridCol w="3730006">
                  <a:extLst>
                    <a:ext uri="{9D8B030D-6E8A-4147-A177-3AD203B41FA5}">
                      <a16:colId xmlns:a16="http://schemas.microsoft.com/office/drawing/2014/main" val="784783711"/>
                    </a:ext>
                  </a:extLst>
                </a:gridCol>
              </a:tblGrid>
              <a:tr h="50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参考链接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36323"/>
                  </a:ext>
                </a:extLst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Nodejs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安装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6.9.x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版本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3"/>
                        </a:rPr>
                        <a:t>https://nodejs.org/en/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608687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开发环境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基于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CLI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环境搭建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4"/>
                        </a:rPr>
                        <a:t>https://angular.io/guide/quickstart#devenv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658752"/>
                  </a:ext>
                </a:extLst>
              </a:tr>
              <a:tr h="56536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IDE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选择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VS code </a:t>
                      </a:r>
                    </a:p>
                    <a:p>
                      <a:pPr algn="ctr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Sublime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5"/>
                        </a:rPr>
                        <a:t>https://code.visualstudio.com/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6"/>
                        </a:rPr>
                        <a:t>https://www.sublimetext.com/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830472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git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版本控制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ctr"/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7"/>
                        </a:rPr>
                        <a:t>https://git-for-windows.github.io/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7"/>
                        </a:rPr>
                        <a:t>（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7"/>
                        </a:rPr>
                        <a:t>windows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）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r>
                        <a:rPr lang="en-US" altLang="zh-CN" sz="1400" b="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Linux</a:t>
                      </a:r>
                      <a:r>
                        <a:rPr lang="zh-CN" altLang="en-US" sz="1400" b="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：</a:t>
                      </a:r>
                      <a:r>
                        <a:rPr lang="en-US" sz="1400" b="0" dirty="0" err="1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sudo</a:t>
                      </a:r>
                      <a:r>
                        <a:rPr lang="en-US" sz="1400" b="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apt-get install </a:t>
                      </a:r>
                      <a:r>
                        <a:rPr lang="en-US" sz="1400" b="0" dirty="0" err="1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git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047225"/>
                  </a:ext>
                </a:extLst>
              </a:tr>
              <a:tr h="690192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Ionic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，</a:t>
                      </a:r>
                      <a:r>
                        <a:rPr lang="en-US" altLang="zh-CN" sz="1400" b="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cordova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安装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使用</a:t>
                      </a:r>
                      <a:r>
                        <a:rPr lang="en-US" altLang="zh-CN" sz="1400" b="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Npm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安装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ionic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和</a:t>
                      </a:r>
                      <a:r>
                        <a:rPr lang="en-US" altLang="zh-CN" sz="1400" b="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cordova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非必须 选装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8"/>
                        </a:rPr>
                        <a:t>http://ionicframework.com/docs/intro/installation/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148005"/>
                  </a:ext>
                </a:extLst>
              </a:tr>
              <a:tr h="69019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Android</a:t>
                      </a:r>
                      <a:r>
                        <a:rPr lang="en-US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SDK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Android SDK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，非必须 选装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国内被墙，自行网上找镜像吧。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9"/>
                        </a:rPr>
                        <a:t>http://rj.baidu.com/soft/detail/23485.html?ald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764768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49263" y="6194366"/>
            <a:ext cx="35675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0" dirty="0">
                <a:latin typeface="SimSun" panose="02010600030101010101" pitchFamily="2" charset="-122"/>
                <a:ea typeface="SimSun" panose="02010600030101010101" pitchFamily="2" charset="-122"/>
              </a:rPr>
              <a:t>*安装都比较简单，不懂得请自行百度。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62946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9E41AE-6836-4572-AAEF-EE3E09D690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C6B13D8A-F6C8-4777-9906-93DFDA163C9A"/>
  </ds:schemaRefs>
</ds:datastoreItem>
</file>

<file path=customXml/itemProps3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32229</TotalTime>
  <Words>1859</Words>
  <Application>Microsoft Office PowerPoint</Application>
  <PresentationFormat>On-screen Show (4:3)</PresentationFormat>
  <Paragraphs>241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MS PGothic</vt:lpstr>
      <vt:lpstr>NSimSun</vt:lpstr>
      <vt:lpstr>SimSun</vt:lpstr>
      <vt:lpstr>Arial</vt:lpstr>
      <vt:lpstr>Book Antiqua</vt:lpstr>
      <vt:lpstr>Wingdings</vt:lpstr>
      <vt:lpstr>MASTER_4x3_Template</vt:lpstr>
      <vt:lpstr>Hybrid Overview </vt:lpstr>
      <vt:lpstr>Agenda</vt:lpstr>
      <vt:lpstr>Training介绍</vt:lpstr>
      <vt:lpstr>APP开发方式---Native APP</vt:lpstr>
      <vt:lpstr>APP开发方式---WEB APP</vt:lpstr>
      <vt:lpstr>APP开发方式---Hybrid APP</vt:lpstr>
      <vt:lpstr>Hybrid技术栈</vt:lpstr>
      <vt:lpstr>Angular发展回顾</vt:lpstr>
      <vt:lpstr>开发环境搭建</vt:lpstr>
      <vt:lpstr>Angular CLI</vt:lpstr>
      <vt:lpstr>作业与练习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Liu, Bo E.</cp:lastModifiedBy>
  <cp:revision>1482</cp:revision>
  <cp:lastPrinted>1998-09-01T20:10:08Z</cp:lastPrinted>
  <dcterms:created xsi:type="dcterms:W3CDTF">2006-04-07T09:57:12Z</dcterms:created>
  <dcterms:modified xsi:type="dcterms:W3CDTF">2017-07-07T09:26:50Z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