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34"/>
  </p:notesMasterIdLst>
  <p:handoutMasterIdLst>
    <p:handoutMasterId r:id="rId35"/>
  </p:handoutMasterIdLst>
  <p:sldIdLst>
    <p:sldId id="259" r:id="rId5"/>
    <p:sldId id="438" r:id="rId6"/>
    <p:sldId id="379" r:id="rId7"/>
    <p:sldId id="441" r:id="rId8"/>
    <p:sldId id="442" r:id="rId9"/>
    <p:sldId id="444" r:id="rId10"/>
    <p:sldId id="445" r:id="rId11"/>
    <p:sldId id="443" r:id="rId12"/>
    <p:sldId id="451" r:id="rId13"/>
    <p:sldId id="446" r:id="rId14"/>
    <p:sldId id="447" r:id="rId15"/>
    <p:sldId id="448" r:id="rId16"/>
    <p:sldId id="449" r:id="rId17"/>
    <p:sldId id="450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388" r:id="rId33"/>
  </p:sldIdLst>
  <p:sldSz cx="9144000" cy="6858000" type="screen4x3"/>
  <p:notesSz cx="7099300" cy="10234613"/>
  <p:custDataLst>
    <p:tags r:id="rId36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8089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90452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43449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66363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54177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98028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760252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351384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48709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73203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96521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811318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610379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50450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75216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65479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008552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076470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36835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28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24234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7798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72381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9594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46328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 that </a:t>
            </a:r>
            <a:r>
              <a:rPr lang="en-US" sz="20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scals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结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体类型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9042" y="2323329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label: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value: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no: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 smtClean="0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label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 </a:t>
            </a:r>
            <a:r>
              <a:rPr lang="en-US" sz="1600" b="0" dirty="0" err="1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 value: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 no: 1};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18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结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体类型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VariableDeclarationsTypeScript.ts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9042" y="2298721"/>
            <a:ext cx="7585656" cy="193899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= {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label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 </a:t>
            </a:r>
            <a:r>
              <a:rPr lang="en-US" sz="1600" b="0" dirty="0" err="1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 value: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"};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441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结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体类型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VariableDeclarationsTypeScript.ts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438" t="13336" r="23076" b="28389"/>
          <a:stretch/>
        </p:blipFill>
        <p:spPr>
          <a:xfrm>
            <a:off x="738966" y="2440274"/>
            <a:ext cx="7649398" cy="360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7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类型转换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2260085"/>
            <a:ext cx="7585656" cy="193899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= {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label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 </a:t>
            </a:r>
            <a:r>
              <a:rPr lang="en-US" sz="1600" b="0" dirty="0" err="1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 value: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"};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en-US" sz="1600" b="0" dirty="0" err="1" smtClean="0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&gt; 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1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特殊数据类型，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类型转换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2260085"/>
            <a:ext cx="7585656" cy="193899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= {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label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 </a:t>
            </a:r>
            <a:r>
              <a:rPr lang="en-US" sz="1600" b="0" dirty="0" err="1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 value: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"};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en-US" sz="1600" b="0" dirty="0" err="1" smtClean="0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&gt; 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65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接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口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的核心原则之一是对值所具有的结构进行类型检查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201021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label: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value: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no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?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 smtClean="0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label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 </a:t>
            </a:r>
            <a:r>
              <a:rPr lang="en-US" sz="1600" b="0" dirty="0" err="1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 value: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"};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1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接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口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同时它与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中的借口相同可以进行接口的实现。 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278500"/>
            <a:ext cx="7585656" cy="2677656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ClockInterface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currentTime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Clock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ClockInterface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currentTime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(h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number, m: number) {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394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相同，让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面向对象开发更容易理解。与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相同如果想要使用类就需要进行实例化。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355567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greeting: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constructor(message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.greeting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 message;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greet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"Hello, 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+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.greeting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greeter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"world"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0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在类内的所有属性及方法如果想要相互调用或引用时，需要使用</a:t>
            </a:r>
            <a:r>
              <a:rPr lang="en-US" altLang="zh-CN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行调用。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355567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greeting: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constructor(message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.greeting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 message;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greet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"Hello, 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+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.greeting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greeter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"world"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4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类的继承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077910"/>
            <a:ext cx="7585656" cy="4031873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Animal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name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.name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;}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move(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0)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.log(`${this.name} moved ${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}m.`);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Snake extends Animal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super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(name);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move(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5)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.log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("Slithering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...");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super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.move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sam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Snake(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"Sammy the Python"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696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8609"/>
              </p:ext>
            </p:extLst>
          </p:nvPr>
        </p:nvGraphicFramePr>
        <p:xfrm>
          <a:off x="715963" y="1333500"/>
          <a:ext cx="7612062" cy="38862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简介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安装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编译代码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基本语法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模块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面向对象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装饰器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作业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练习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Q&amp;A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类的公有，私有与保护的修饰符。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Public: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公开修饰符，对外开放，当没有写修饰符时默认为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public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Private: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它所修饰的方法及变量不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能在声明它的类的外部访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问。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Protected: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量与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private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类似，但有一点不同，在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派生类中仍然可以访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问。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19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842660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Person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protected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name: string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(name: string) { this.name = name;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Employee extends Person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private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department: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department: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super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.department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department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public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getElevatorPitch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`Hello, my name is ${this.name} and I work in ${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this.department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}.`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howard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Employee(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"Howard"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"Sales"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5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关键字会将属性设置为只读，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只读属性必须在声明时或构造函数里被初始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化。切在其他方法调用时不可更改。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Static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对方话或属性进行静态修饰，效果与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相同。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Abstract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抽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象修饰符与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使用相同，当类内存在抽象方法，那么定义时该类也需要变成抽象类。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20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2576773"/>
            <a:ext cx="7585656" cy="230832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Octopus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numberOfLegs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8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string)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.name =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dad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Octopus(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"Man with the 8 strong legs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");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dad.name =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"Man with the 3-piece suit"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// error! name is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17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函数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函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可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以兼容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，例如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定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义方法。本节主要介绍在类内定义方法。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内，方法可以省去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直接定义函数，与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类似，但参数和返回值类型的定义有所不同。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时在定义参数时可以使用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默认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值如下面函数的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y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 也可以使用缺省值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z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无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论是使用默认值或者缺省值都可以在调用时不进行传参。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3194399"/>
            <a:ext cx="7585656" cy="3046988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MyMath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constructor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() {}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add(x: </a:t>
            </a:r>
            <a:r>
              <a:rPr lang="en-US" altLang="zh-CN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 y: </a:t>
            </a:r>
            <a:r>
              <a:rPr lang="en-US" altLang="zh-CN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 = 100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 z?</a:t>
            </a:r>
            <a:r>
              <a:rPr lang="en-US" altLang="zh-CN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number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altLang="zh-CN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if (z == null) 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return x + y;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} else {</a:t>
            </a:r>
          </a:p>
          <a:p>
            <a:pPr eaLnBrk="0" hangingPunct="0"/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return x +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y + z;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}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math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My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Math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r>
              <a:rPr lang="en-US" altLang="zh-CN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document.body.innerHTML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=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math.add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(1).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toString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896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模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块（外部模块）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2015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开始，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引入了模块的概念。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也沿用这个概念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法。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模块在其自身的作用域里执行，而不是在全局作用域里；这意味着定义在一个模块里的变量，函数，类等等在模块外部是不可见的，除非你明确地使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形式之一导出它们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 相反，如果想使用其它模块导出的变量，函数，类，接口等的时候，你必须要导入它们，可以使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形式之一。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时任意一个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文件都被当成一个模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块。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i="1" dirty="0" err="1">
                <a:latin typeface="SimSun" panose="02010600030101010101" pitchFamily="2" charset="-122"/>
                <a:ea typeface="SimSun" panose="02010600030101010101" pitchFamily="2" charset="-122"/>
              </a:rPr>
              <a:t>Validation.ts</a:t>
            </a:r>
            <a:endParaRPr lang="en-US" sz="1600" b="0" i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i="1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ZipCodeValidator.ts</a:t>
            </a:r>
            <a:endParaRPr lang="en-US" sz="1600" b="0" i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3522181"/>
            <a:ext cx="7585656" cy="830997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interface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4774167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 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}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from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"./</a:t>
            </a:r>
            <a:r>
              <a:rPr lang="en-US" sz="1600" b="0" i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Validation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";</a:t>
            </a:r>
          </a:p>
          <a:p>
            <a:pPr eaLnBrk="0" hangingPunct="0"/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(s: string)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return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s.length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=== 5 &amp;&amp;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numberRegexp.test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403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模块（外部模块）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导出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：任何声明（比如变量，函数，类，类型别名或接口）都能够通过添加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进行导出。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果想要多个导出时可以使用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* from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“module”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入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模块的导入操作与导出一样简单。 可以使用以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下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形式之一来导入其它模块中的导出内容。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同时在倒入时可以进行重命名。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如果想要导入一个模块的所有导出时可以使用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*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from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“module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”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时导入也支持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js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的导入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2516375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* from </a:t>
            </a:r>
            <a:r>
              <a:rPr lang="en-US" sz="1600" b="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"./</a:t>
            </a:r>
            <a:r>
              <a:rPr lang="en-US" sz="1600" b="0" dirty="0" err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// exports interface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3801459"/>
            <a:ext cx="7585656" cy="584775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as ZCV } from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"./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ZCV();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9042" y="4966756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"./my-module.js";</a:t>
            </a:r>
          </a:p>
        </p:txBody>
      </p:sp>
    </p:spTree>
    <p:extLst>
      <p:ext uri="{BB962C8B-B14F-4D97-AF65-F5344CB8AC3E}">
        <p14:creationId xmlns:p14="http://schemas.microsoft.com/office/powerpoint/2010/main" val="1068965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命名空间（内部模块）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是用来做模块内部的区域划分。使用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namespace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来限定命名空间范围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与模块相同如果想要对外公开必须使用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进行导出。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0837" y="2324132"/>
            <a:ext cx="7585656" cy="353943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namespace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Validation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LettersOnlyValidator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lettersRegexp.test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altLang="zh-CN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zipCode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Validation.StringValidator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Validation.ZipCodeValidator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();</a:t>
            </a:r>
          </a:p>
          <a:p>
            <a:pPr eaLnBrk="0" hangingPunct="0"/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76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Decorators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译</a:t>
            </a:r>
            <a:endParaRPr lang="en-US" sz="18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现阶段该功能还没有明确是否要一直保留。目前想要使用需要指定编辑器选项，及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你必须在命令行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里启用</a:t>
            </a:r>
            <a:r>
              <a:rPr lang="en-US" sz="1600" b="0" dirty="0" err="1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编译器选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命令行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tscofig.json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924620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--target ES5 --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en-US" sz="1600" b="0" dirty="0" err="1" smtClean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xxxx.ts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3842421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{ </a:t>
            </a:r>
            <a:endParaRPr lang="en-US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compilerOptions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"target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"ES5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",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571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是一种特殊类型的声明，它能够被附加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到类声明，方法，访问符，属性或者参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数上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装饰器使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expression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这种形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式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expression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必须为一个函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数，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它会在运行时被调用，被装饰的声明信息做为参数传入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endParaRPr lang="en-US" altLang="zh-CN" sz="1600" b="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器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工厂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750180"/>
            <a:ext cx="7585656" cy="830997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color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(target) {</a:t>
            </a:r>
          </a:p>
          <a:p>
            <a:pPr lvl="0"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// do something with "target" ...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4290997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color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(value: string)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//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这是一个装饰器工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厂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return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(target) {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//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这是装饰器 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//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do something with "target" and "value"...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211392" y="2487792"/>
            <a:ext cx="3618964" cy="1030310"/>
          </a:xfrm>
          <a:prstGeom prst="wedgeRectCallout">
            <a:avLst>
              <a:gd name="adj1" fmla="val -58199"/>
              <a:gd name="adj2" fmla="val -1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xxx {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@color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private </a:t>
            </a:r>
            <a:r>
              <a:rPr lang="en-US" altLang="zh-CN" sz="16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fontColor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965335" y="3945511"/>
            <a:ext cx="3618964" cy="1030310"/>
          </a:xfrm>
          <a:prstGeom prst="wedgeRectCallout">
            <a:avLst>
              <a:gd name="adj1" fmla="val -58199"/>
              <a:gd name="adj2" fmla="val -1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xxx {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@color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(value=</a:t>
            </a:r>
            <a:r>
              <a:rPr lang="en-US" altLang="zh-CN" sz="160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‘red’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private body: string;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5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据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库</a:t>
            </a:r>
            <a:r>
              <a:rPr lang="en-US" sz="1600" b="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reflect-metadata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这个库还不是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(JavaScript)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标准的一部分。 然而，当装饰器被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官方标准采纳后，这些扩展也将被推荐给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以采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纳。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它适用于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元数据反射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API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Reflect.getMetadata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方法来获取元数据。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design:type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参数类型元数据使用元数据键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design:paramtypes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返回值类型元数据使用元数据键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design:returntype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910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简介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是一种由微软开发的自由和开源的编程语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言。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的一个超集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。它是基于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的，并进行语法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扩展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，所以他完全兼容现有的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程序可以不加改变的在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下工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有以下大特性！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类型与类型验证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变量声明</a:t>
            </a:r>
            <a:r>
              <a:rPr 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面向对象模式</a:t>
            </a:r>
            <a:r>
              <a:rPr lang="en-US" altLang="zh-CN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lambda </a:t>
            </a:r>
            <a:r>
              <a:rPr lang="ja-JP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函</a:t>
            </a:r>
            <a:r>
              <a:rPr lang="ja-JP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</a:t>
            </a:r>
            <a:r>
              <a:rPr lang="zh-CN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兼容</a:t>
            </a:r>
            <a:r>
              <a:rPr lang="en-US" altLang="zh-CN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endParaRPr lang="en-US" sz="18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31775" indent="-231775" algn="just" eaLnBrk="0" hangingPunct="0">
              <a:spcBef>
                <a:spcPct val="10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编译代</a:t>
            </a:r>
            <a:r>
              <a:rPr lang="zh-CN" altLang="en-US" sz="2800" b="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码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有两种主要的方式来获取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工具：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npm（Node.js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包管理器）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Visual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Studior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插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过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NodeJs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4122701"/>
            <a:ext cx="7585656" cy="773289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cnpm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install -g 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5719381"/>
            <a:ext cx="7585656" cy="4191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US" altLang="zh-CN" sz="1600" b="0" dirty="0" err="1" smtClean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sc</a:t>
            </a:r>
            <a:r>
              <a:rPr lang="en-US" altLang="zh-CN" sz="1600" b="0" dirty="0" smtClean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 smtClean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编译代</a:t>
            </a:r>
            <a:r>
              <a:rPr lang="zh-CN" altLang="en-US" sz="2800" b="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码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有两种主要的方式来获取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工具：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npm（Node.js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包管理器）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Visual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Studior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插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过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NodeJs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4122701"/>
            <a:ext cx="7585656" cy="773289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cnpm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install -g 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5719381"/>
            <a:ext cx="7585656" cy="4191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US" altLang="zh-CN" sz="1600" b="0" dirty="0" err="1" smtClean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sc</a:t>
            </a:r>
            <a:r>
              <a:rPr lang="en-US" altLang="zh-CN" sz="1600" b="0" dirty="0" smtClean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 smtClean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94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变量声明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const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里相对较新的变量声明方式。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功能类似，但是它可以避免很多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的常见问题，如例：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定义变量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813432"/>
            <a:ext cx="7585656" cy="3046988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f(</a:t>
            </a:r>
            <a:r>
              <a:rPr lang="en-US" sz="1600" b="0" dirty="0" err="1" smtClean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shouldInitialize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shouldInitialize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10;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f(</a:t>
            </a:r>
            <a:r>
              <a:rPr lang="en-US" sz="1600" b="0" dirty="0" smtClean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// returns '10'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f(</a:t>
            </a:r>
            <a:r>
              <a:rPr lang="en-US" sz="1600" b="0" dirty="0" smtClean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false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// returns 'undefined'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06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变量声明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const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里相对较新的变量声明方式。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功能类似，但是它可以避免很多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的常见问题，如例：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定义变量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VariableDeclarationsTypeScript.ts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877826"/>
            <a:ext cx="7585656" cy="3046988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f(</a:t>
            </a:r>
            <a:r>
              <a:rPr lang="en-US" sz="1600" b="0" dirty="0" err="1" smtClean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shouldInitialize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shouldInitialize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let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 10;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f(</a:t>
            </a:r>
            <a:r>
              <a:rPr lang="en-US" sz="1600" b="0" dirty="0" smtClean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// returns '10'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f(</a:t>
            </a:r>
            <a:r>
              <a:rPr lang="en-US" sz="1600" b="0" dirty="0" smtClean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false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// returns 'undefined'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475" t="2773" r="38518" b="40185"/>
          <a:stretch/>
        </p:blipFill>
        <p:spPr>
          <a:xfrm>
            <a:off x="3887450" y="3106188"/>
            <a:ext cx="4696849" cy="313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1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数字，字符串，结构体，布尔值等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几乎相同的数据类型，此外还提供了实用的枚举类型方便我们使用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基本数据类型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数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组数据类型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922372"/>
            <a:ext cx="7585656" cy="114262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isDone</a:t>
            </a:r>
            <a:r>
              <a:rPr lang="en-US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false</a:t>
            </a:r>
            <a:r>
              <a:rPr lang="en-US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endParaRPr lang="en-US" altLang="zh-CN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decLiteral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6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lvl="0"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"bob";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0837" y="4937983"/>
            <a:ext cx="7585656" cy="773289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list: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[] = [1, 2, 3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];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list: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&gt; = [1, 2, 3];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467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枚举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特殊数据类型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：模糊数据类型，表示任意类型。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Void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：与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相反，表示没有任何类型。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Never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类型表示的是那些永不存在的值的类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型。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never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类型是那些总是会抛出异常或根本就不会有返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回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值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的函数表达式或箭头函数表达式的返回值类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型。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107746"/>
            <a:ext cx="7585656" cy="773289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enum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Color {Red, Green, Blue}</a:t>
            </a:r>
            <a:endParaRPr lang="en-US" altLang="zh-CN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c: Color =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Color.Green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0837" y="4342030"/>
            <a:ext cx="7585656" cy="181588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notSure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4;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warnUser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():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void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alert(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"This is my warning message"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function </a:t>
            </a:r>
            <a:r>
              <a:rPr lang="en-US" sz="1600" b="0" dirty="0" smtClean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error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(message: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never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throw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Error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(message); 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663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2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32909</TotalTime>
  <Words>4148</Words>
  <Application>Microsoft Office PowerPoint</Application>
  <PresentationFormat>On-screen Show (4:3)</PresentationFormat>
  <Paragraphs>841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SimSun</vt:lpstr>
      <vt:lpstr>Arial</vt:lpstr>
      <vt:lpstr>Book Antiqua</vt:lpstr>
      <vt:lpstr>Wingdings</vt:lpstr>
      <vt:lpstr>MASTER_4x3_Template</vt:lpstr>
      <vt:lpstr>TypeScript </vt:lpstr>
      <vt:lpstr>Agenda</vt:lpstr>
      <vt:lpstr>TypeScript简介</vt:lpstr>
      <vt:lpstr>TypeScript安装&amp;编译代码</vt:lpstr>
      <vt:lpstr>TypeScript安装&amp;编译代码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Huaixun</cp:lastModifiedBy>
  <cp:revision>1499</cp:revision>
  <cp:lastPrinted>1998-09-01T20:10:08Z</cp:lastPrinted>
  <dcterms:created xsi:type="dcterms:W3CDTF">2006-04-07T09:57:12Z</dcterms:created>
  <dcterms:modified xsi:type="dcterms:W3CDTF">2017-07-10T10:31:43Z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