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pxC5hok55gOHEgpc/G5pi9pl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C96027-9E9A-440E-990D-46560B8F5C18}">
  <a:tblStyle styleId="{CCC96027-9E9A-440E-990D-46560B8F5C1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3E7"/>
          </a:solidFill>
        </a:fill>
      </a:tcStyle>
    </a:wholeTbl>
    <a:band1H>
      <a:tcTxStyle/>
      <a:tcStyle>
        <a:fill>
          <a:solidFill>
            <a:srgbClr val="E0E5CB"/>
          </a:solidFill>
        </a:fill>
      </a:tcStyle>
    </a:band1H>
    <a:band2H>
      <a:tcTxStyle/>
    </a:band2H>
    <a:band1V>
      <a:tcTxStyle/>
      <a:tcStyle>
        <a:fill>
          <a:solidFill>
            <a:srgbClr val="E0E5CB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25c0e44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25c0e440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25c0e44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625c0e440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25c0e4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625c0e44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2" name="Google Shape;32;p13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Open Sans"/>
              <a:buNone/>
            </a:pPr>
            <a:r>
              <a:rPr b="0" i="0" lang="ru-RU" sz="36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СТРУКТУРИРОВАНИЕ, РАЗМЕТКА И ОБОГАЩЕНИЕ ДАННЫХ ДЛЯ СИСТЕМЫ КЛАССИФИКАЦИИ МЕМОВ</a:t>
            </a:r>
            <a:endParaRPr sz="36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Open Sans"/>
                <a:ea typeface="Open Sans"/>
                <a:cs typeface="Open Sans"/>
                <a:sym typeface="Open Sans"/>
              </a:rPr>
              <a:t>Преподаватель: </a:t>
            </a:r>
            <a:br>
              <a:rPr lang="ru-RU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ru-RU" sz="1800" u="none" strike="noStrike">
                <a:latin typeface="Open Sans"/>
                <a:ea typeface="Open Sans"/>
                <a:cs typeface="Open Sans"/>
                <a:sym typeface="Open Sans"/>
              </a:rPr>
              <a:t>Муромцев Дмитрий Ильич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Open Sans"/>
                <a:ea typeface="Open Sans"/>
                <a:cs typeface="Open Sans"/>
                <a:sym typeface="Open Sans"/>
              </a:rPr>
              <a:t>Студенты:</a:t>
            </a:r>
            <a:br>
              <a:rPr lang="ru-RU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>
                <a:latin typeface="Open Sans"/>
                <a:ea typeface="Open Sans"/>
                <a:cs typeface="Open Sans"/>
                <a:sym typeface="Open Sans"/>
              </a:rPr>
              <a:t>Куровский Артем Маратович,</a:t>
            </a:r>
            <a:br>
              <a:rPr lang="ru-RU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>
                <a:latin typeface="Open Sans"/>
                <a:ea typeface="Open Sans"/>
                <a:cs typeface="Open Sans"/>
                <a:sym typeface="Open Sans"/>
              </a:rPr>
              <a:t>Гониченко Николай Иванович, </a:t>
            </a:r>
            <a:br>
              <a:rPr lang="ru-RU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>
                <a:latin typeface="Open Sans"/>
                <a:ea typeface="Open Sans"/>
                <a:cs typeface="Open Sans"/>
                <a:sym typeface="Open Sans"/>
              </a:rPr>
              <a:t>Верзаков Александр Юрьевич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5c0e4405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Граф знаний</a:t>
            </a:r>
            <a:endParaRPr/>
          </a:p>
        </p:txBody>
      </p:sp>
      <p:pic>
        <p:nvPicPr>
          <p:cNvPr id="150" name="Google Shape;150;g3625c0e440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55675"/>
            <a:ext cx="8467350" cy="43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Запросы к графу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18635"/>
            <a:ext cx="7130341" cy="458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5c0e4405_0_16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Запросы к графу</a:t>
            </a:r>
            <a:endParaRPr/>
          </a:p>
        </p:txBody>
      </p:sp>
      <p:pic>
        <p:nvPicPr>
          <p:cNvPr id="162" name="Google Shape;162;g3625c0e440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93575"/>
            <a:ext cx="6996498" cy="45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Предметная область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3200">
                <a:solidFill>
                  <a:srgbClr val="3F3F3F"/>
                </a:solidFill>
              </a:rPr>
              <a:t>Мессенджеры и социальные сети</a:t>
            </a:r>
            <a:endParaRPr/>
          </a:p>
        </p:txBody>
      </p:sp>
      <p:pic>
        <p:nvPicPr>
          <p:cNvPr descr="Picture backgroun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803" y="3429000"/>
            <a:ext cx="2733570" cy="1788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4640" y="3732663"/>
            <a:ext cx="1992821" cy="1193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4980" y="3643952"/>
            <a:ext cx="2627696" cy="1478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Система классификации мемов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ru-RU">
                <a:solidFill>
                  <a:srgbClr val="3F3F3F"/>
                </a:solidFill>
              </a:rPr>
              <a:t>Подбор мемов по типам (ирония, сарказм, мотивация, и тд)</a:t>
            </a:r>
            <a:endParaRPr>
              <a:solidFill>
                <a:srgbClr val="3F3F3F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ru-RU">
                <a:solidFill>
                  <a:srgbClr val="3F3F3F"/>
                </a:solidFill>
              </a:rPr>
              <a:t>Приложение будет позволять подобрать подходящий мем в текущей ситуации пользователя (например пользователь запрашивает ироничный мем)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ru-RU">
                <a:solidFill>
                  <a:srgbClr val="3F3F3F"/>
                </a:solidFill>
              </a:rPr>
              <a:t>Для создания системы необходима база самих мемов, размеченных по эмоциям (собственно ирония, сарказм, мотивация и тд.)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868" y="3555242"/>
            <a:ext cx="2452632" cy="19516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Источники и примеры данных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ru-RU">
                <a:solidFill>
                  <a:srgbClr val="3F3F3F"/>
                </a:solidFill>
              </a:rPr>
              <a:t>Источники: интернет, тематические сообщества и чаты в соц. сетях и мессенджерах, различные видеохостинги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ru-RU">
                <a:solidFill>
                  <a:srgbClr val="3F3F3F"/>
                </a:solidFill>
              </a:rPr>
              <a:t>Примеры данных (текстовые данные, аудио формат, изображения):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468" y="3555242"/>
            <a:ext cx="2754787" cy="21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51" y="3555242"/>
            <a:ext cx="4202007" cy="174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Аннотационная</a:t>
            </a:r>
            <a:r>
              <a:rPr lang="ru-RU"/>
              <a:t> </a:t>
            </a:r>
            <a:r>
              <a:rPr lang="ru-RU">
                <a:solidFill>
                  <a:srgbClr val="3F3F3F"/>
                </a:solidFill>
              </a:rPr>
              <a:t>схема</a:t>
            </a:r>
            <a:endParaRPr/>
          </a:p>
        </p:txBody>
      </p:sp>
      <p:graphicFrame>
        <p:nvGraphicFramePr>
          <p:cNvPr id="119" name="Google Shape;119;p5"/>
          <p:cNvGraphicFramePr/>
          <p:nvPr/>
        </p:nvGraphicFramePr>
        <p:xfrm>
          <a:off x="1954474" y="17688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{CCC96027-9E9A-440E-990D-46560B8F5C18}</a:tableStyleId>
              </a:tblPr>
              <a:tblGrid>
                <a:gridCol w="1524700"/>
                <a:gridCol w="1540375"/>
                <a:gridCol w="1291600"/>
                <a:gridCol w="999350"/>
                <a:gridCol w="1208200"/>
                <a:gridCol w="1317975"/>
              </a:tblGrid>
              <a:tr h="45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Уровень разметки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Тип разметки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Модальность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Формат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Визуализация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68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Место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Локализация / временная метка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Изображение + аудио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YOLO</a:t>
                      </a:r>
                      <a:r>
                        <a:rPr lang="ru-RU" sz="1300" u="none" cap="none" strike="noStrike"/>
                        <a:t>/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Изображения / 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Таблицы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br>
                        <a:rPr lang="ru-RU" sz="1300" u="none" cap="none" strike="noStrike"/>
                      </a:b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68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Объект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Локализация / временная метка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Изображение + аудио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YOLO</a:t>
                      </a:r>
                      <a:r>
                        <a:rPr lang="ru-RU" sz="1300" u="none" cap="none" strike="noStrike"/>
                        <a:t>/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Изображения / 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Таблицы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68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Деталь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Локализация / временная метка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Изображение + аудио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YOLO</a:t>
                      </a:r>
                      <a:r>
                        <a:rPr lang="ru-RU" sz="1300" u="none" cap="none" strike="noStrike"/>
                        <a:t>/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Изображения / </a:t>
                      </a:r>
                      <a:br>
                        <a:rPr lang="ru-RU" sz="1300" u="none" cap="none" strike="noStrike"/>
                      </a:br>
                      <a:r>
                        <a:rPr lang="ru-RU" sz="1300"/>
                        <a:t>Таблицы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45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Сегмент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Временная метка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аудио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Таблицы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45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Именованная сущность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Исходные данные, NER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Аудио + текст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Таблицы</a:t>
                      </a:r>
                      <a:br>
                        <a:rPr lang="ru-RU" sz="1300" u="none" cap="none" strike="noStrike"/>
                      </a:b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45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Реплики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Реплики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Аудио + текст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Таблицы</a:t>
                      </a:r>
                      <a:br>
                        <a:rPr lang="ru-RU" sz="1300" u="none" cap="none" strike="noStrike"/>
                      </a:b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  <a:tr h="45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Ключевые слова и фразы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Токены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Текст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/>
                        <a:t>csv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Табл</a:t>
                      </a:r>
                      <a:r>
                        <a:rPr lang="ru-RU" sz="1300" u="none" cap="none" strike="noStrike"/>
                        <a:t>и</a:t>
                      </a:r>
                      <a:r>
                        <a:rPr lang="ru-RU" sz="1300" u="none" cap="none" strike="noStrike"/>
                        <a:t>цы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rPr lang="ru-RU" sz="1300" u="none" cap="none" strike="noStrike"/>
                        <a:t>actor_id,</a:t>
                      </a:r>
                      <a:br>
                        <a:rPr lang="ru-RU" sz="1300" u="none" cap="none" strike="noStrike"/>
                      </a:br>
                      <a:r>
                        <a:rPr lang="ru-RU" sz="1300" u="none" cap="none" strike="noStrike"/>
                        <a:t>object_id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200" marL="65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Требования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>
                <a:solidFill>
                  <a:srgbClr val="3F3F3F"/>
                </a:solidFill>
              </a:rPr>
              <a:t>Текст – токенизация, лематизация, частеречная разметка, классификация (определение эмоции мема). Требование – не более 250 слов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ru-RU">
                <a:solidFill>
                  <a:srgbClr val="3F3F3F"/>
                </a:solidFill>
              </a:rPr>
              <a:t>Изображение – геометрические области, определение главных героев, классификация эмоции мема. Требования: формат png</a:t>
            </a:r>
            <a:endParaRPr>
              <a:solidFill>
                <a:srgbClr val="3F3F3F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ru-RU">
                <a:solidFill>
                  <a:srgbClr val="3F3F3F"/>
                </a:solidFill>
              </a:rPr>
              <a:t>Аудио – временные интервалы со связанными текстовыми аннотациями. Требования: не более минуты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ru-RU">
                <a:solidFill>
                  <a:srgbClr val="3F3F3F"/>
                </a:solidFill>
              </a:rPr>
              <a:t>Есть изначально видео, оно делится на аудиодорожку и видеодорожку. Из Аудиодорожки вычленяется текст. Также текст открытых ресурсов используется для определения эмоции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Разметка текстовых данных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1" y="2001795"/>
            <a:ext cx="11133398" cy="234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Разметка аудио данных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57525" t="0"/>
          <a:stretch/>
        </p:blipFill>
        <p:spPr>
          <a:xfrm>
            <a:off x="650449" y="1965960"/>
            <a:ext cx="10507030" cy="313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5c0e4405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ru-RU">
                <a:solidFill>
                  <a:srgbClr val="3F3F3F"/>
                </a:solidFill>
              </a:rPr>
              <a:t>Разметка изображений</a:t>
            </a:r>
            <a:endParaRPr/>
          </a:p>
        </p:txBody>
      </p:sp>
      <p:pic>
        <p:nvPicPr>
          <p:cNvPr id="143" name="Google Shape;143;g3625c0e4405_0_0"/>
          <p:cNvPicPr preferRelativeResize="0"/>
          <p:nvPr/>
        </p:nvPicPr>
        <p:blipFill rotWithShape="1">
          <a:blip r:embed="rId3">
            <a:alphaModFix/>
          </a:blip>
          <a:srcRect b="0" l="10459" r="22191" t="0"/>
          <a:stretch/>
        </p:blipFill>
        <p:spPr>
          <a:xfrm>
            <a:off x="851555" y="1748348"/>
            <a:ext cx="6495068" cy="428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625c0e440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154" y="1505393"/>
            <a:ext cx="3743292" cy="452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2025-05-27T14:44:29Z</dcterms:created>
  <dc:creator>Верзаков Александр Юрьевич</dc:creator>
</cp:coreProperties>
</file>