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1A4AE9-C0B1-42F0-FEF7-961153309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E0CB03-18B3-7632-36EB-3FD0AA279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33451E-BA67-406D-4245-DCEBD78F5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03D1-112A-43AA-950F-17A1BBC9E70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F1B268-C441-D1BB-62E3-5EFDE7FD4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580CAF-F9B3-4E25-FA93-22D7F0A44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6364-D1E9-42A0-A95A-EEA5CE6E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23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88D5A-F88D-5CB8-1F6D-A39B49674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7A2D80-B3F1-23AF-F288-509E6D26C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92273D-D1A0-A174-BF55-F2408F71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03D1-112A-43AA-950F-17A1BBC9E70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24ED81-2E9E-8D0A-D058-45588D85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650310-DE6F-28E1-AE6E-D63384420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6364-D1E9-42A0-A95A-EEA5CE6E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71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3FDD11-069C-08AC-665C-449FD597C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309235-1211-82C4-B9C8-7BCFC6E0A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5AAEE8-C242-C578-80AB-7FDEDC014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03D1-112A-43AA-950F-17A1BBC9E70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C1A9B2-DABB-18CE-538B-0B6A01B81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2EA889-6C86-D620-B249-2A2EF79E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6364-D1E9-42A0-A95A-EEA5CE6E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7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190A4-F1D8-6F08-20E4-EA368AEB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6B040D-CEBD-DC44-80FF-576BC93F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08BE35-E042-516D-FF28-3CAA2F11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03D1-112A-43AA-950F-17A1BBC9E70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D45866-8956-F869-3FF0-A7506E03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03FFF5-F547-405B-EFCC-05511019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6364-D1E9-42A0-A95A-EEA5CE6E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BFB0CD-97B5-0E21-517D-46FE7D76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A8EA80-3E01-CB3B-176E-EAEB6F6BF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D2FF8-44A9-116B-7669-E7024D1D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03D1-112A-43AA-950F-17A1BBC9E70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02F89E-B3E6-5C49-2505-DDD0156E4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162456-3120-85D0-09BF-993E64E0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6364-D1E9-42A0-A95A-EEA5CE6E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133A3C-608A-D3D7-D668-C22F9DB9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FACD1-8C4F-2032-40DF-430783381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E5595E-4AFE-82A3-9165-E063AC0A9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3D41C7-2949-BD82-BDF1-492363E5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03D1-112A-43AA-950F-17A1BBC9E70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403273-7593-8D38-50CB-34BD600E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EB6490-61C6-0DA0-ED12-F8D6BDF8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6364-D1E9-42A0-A95A-EEA5CE6E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4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EF181-F8EE-82F7-CA9B-99F3DF330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DC5EB3D-F9C3-83E0-DD53-AD63F3C5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EB2048-612D-70F3-542D-325C781A0F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8AE61C4-2424-1F1E-D9A8-E26ED3B09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EBC64A-4FA4-7CE5-9F8A-3579EF6EE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52CC55-B82E-0024-26D2-556720CE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03D1-112A-43AA-950F-17A1BBC9E70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C2139-06C5-7BB0-CDA0-E6E08230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C43B6E-94C3-7505-89A0-D4F11486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6364-D1E9-42A0-A95A-EEA5CE6E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0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3613C4-415E-2038-8A82-7CD62B6D9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03E4D8-5E9F-DB6C-B3C9-3EEB0EA3C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03D1-112A-43AA-950F-17A1BBC9E70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1A6593-A9B3-68E1-CBAA-98AFAEB3A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6E57B0-96BA-C828-8937-037D27D5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6364-D1E9-42A0-A95A-EEA5CE6E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3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5549846-CB5F-E144-21E3-B2910F9C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03D1-112A-43AA-950F-17A1BBC9E70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A714AE-E59D-B0CB-9D26-6C52AED7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1783C8-CD0D-46B3-0D03-861C23EB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6364-D1E9-42A0-A95A-EEA5CE6E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9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3775B3-6E2F-EE5F-50D2-6EAC370D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EF0371-BB45-36FE-5D89-45CA0005A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5CC173-2881-24C2-2319-B84BFA8CB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5C61F5C-FBE0-7954-9D0C-EFC6766B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03D1-112A-43AA-950F-17A1BBC9E70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5ABEBB-9B01-3149-7D0B-ABC30CF5C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D28E9E7-05B7-C65E-93A5-8A30156E4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6364-D1E9-42A0-A95A-EEA5CE6E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5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03138-73AE-92C3-FC74-D9FF3EC42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3ADE46E-FDDE-522E-26B6-DAFC4FB58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F02C6AB-211A-76A6-EFBE-C38333817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796FCC-44A0-AC06-8577-1AB70566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03D1-112A-43AA-950F-17A1BBC9E70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C7FE8-F796-22D0-36F4-C5FBD20A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A7DC79-3CE7-2C5C-81C0-F3705345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96364-D1E9-42A0-A95A-EEA5CE6E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9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619DA2-F6A8-C4A6-79FC-180DEFB93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20B57E-DACE-3746-124F-C663B5970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192388-3B66-19C1-F1B9-2906A9A26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603D1-112A-43AA-950F-17A1BBC9E700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ADB001-5DE2-FD90-3A03-973D10B5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D537EC-4E53-9578-968D-7F4A8AAC6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B96364-D1E9-42A0-A95A-EEA5CE6EC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9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 descr="New Esports Shop Items for 2022-23 Season">
            <a:extLst>
              <a:ext uri="{FF2B5EF4-FFF2-40B4-BE49-F238E27FC236}">
                <a16:creationId xmlns:a16="http://schemas.microsoft.com/office/drawing/2014/main" id="{8508AEA1-01A9-6E56-5633-4490742AD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046601-D903-0EB9-388C-FABF2CDA8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 fontScale="90000"/>
          </a:bodyPr>
          <a:lstStyle/>
          <a:p>
            <a:pPr algn="l"/>
            <a:r>
              <a:rPr lang="ru-RU" sz="8200" dirty="0">
                <a:solidFill>
                  <a:srgbClr val="FFFFFF"/>
                </a:solidFill>
              </a:rPr>
              <a:t>Аналитика профессиональной лиги </a:t>
            </a:r>
            <a:r>
              <a:rPr lang="en-US" sz="8200" dirty="0">
                <a:solidFill>
                  <a:srgbClr val="FFFFFF"/>
                </a:solidFill>
              </a:rPr>
              <a:t>RLCS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AC2F0D-220B-46CF-156E-12CC2668A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FFFFFF"/>
                </a:solidFill>
              </a:rPr>
              <a:t>Подготовил студент группы </a:t>
            </a:r>
            <a:r>
              <a:rPr lang="en-US" dirty="0">
                <a:solidFill>
                  <a:srgbClr val="FFFFFF"/>
                </a:solidFill>
              </a:rPr>
              <a:t>P3312</a:t>
            </a:r>
          </a:p>
          <a:p>
            <a:pPr algn="l"/>
            <a:r>
              <a:rPr lang="ru-RU" dirty="0">
                <a:solidFill>
                  <a:srgbClr val="FFFFFF"/>
                </a:solidFill>
              </a:rPr>
              <a:t>Поздов Иван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036" name="Picture 12" descr="Rocket league Icons, Logos, Symbols – Free Download PNG, SVG">
            <a:extLst>
              <a:ext uri="{FF2B5EF4-FFF2-40B4-BE49-F238E27FC236}">
                <a16:creationId xmlns:a16="http://schemas.microsoft.com/office/drawing/2014/main" id="{66FBB476-16E0-9D92-2F3F-DE8ED1803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3052" y="5486400"/>
            <a:ext cx="1194472" cy="1194472"/>
          </a:xfrm>
          <a:prstGeom prst="rect">
            <a:avLst/>
          </a:prstGeom>
          <a:noFill/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27850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RLCS 2024: Schedule, format, teams to watch and more | Nerd Street">
            <a:extLst>
              <a:ext uri="{FF2B5EF4-FFF2-40B4-BE49-F238E27FC236}">
                <a16:creationId xmlns:a16="http://schemas.microsoft.com/office/drawing/2014/main" id="{96870093-9CD7-CDB5-486C-BCFFC7B1D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F932E9-3297-4863-2DB3-4062025C7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ru-RU" sz="5000" dirty="0">
                <a:solidFill>
                  <a:schemeClr val="bg1"/>
                </a:solidFill>
              </a:rPr>
              <a:t>Предметная область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573269-3873-7276-8ACD-6278F2748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RLCS (Rocket League Championship Series) – </a:t>
            </a:r>
            <a:r>
              <a:rPr lang="ru-RU" sz="2000" dirty="0">
                <a:solidFill>
                  <a:schemeClr val="bg1"/>
                </a:solidFill>
              </a:rPr>
              <a:t>официальные </a:t>
            </a:r>
            <a:r>
              <a:rPr lang="en-US" sz="2000" dirty="0">
                <a:solidFill>
                  <a:schemeClr val="bg1"/>
                </a:solidFill>
              </a:rPr>
              <a:t>esports </a:t>
            </a:r>
            <a:r>
              <a:rPr lang="ru-RU" sz="2000" dirty="0">
                <a:solidFill>
                  <a:schemeClr val="bg1"/>
                </a:solidFill>
              </a:rPr>
              <a:t>турниры по игре </a:t>
            </a:r>
            <a:r>
              <a:rPr lang="en-US" sz="2000" dirty="0">
                <a:solidFill>
                  <a:schemeClr val="bg1"/>
                </a:solidFill>
              </a:rPr>
              <a:t>Rocket League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Суть игры – футбол на реактивных автомобилях</a:t>
            </a:r>
          </a:p>
          <a:p>
            <a:r>
              <a:rPr lang="ru-RU" sz="2000" dirty="0">
                <a:solidFill>
                  <a:schemeClr val="bg1"/>
                </a:solidFill>
              </a:rPr>
              <a:t>Измеряемые статистики: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	-</a:t>
            </a:r>
            <a:r>
              <a:rPr lang="en-US" sz="2000" dirty="0">
                <a:solidFill>
                  <a:schemeClr val="bg1"/>
                </a:solidFill>
              </a:rPr>
              <a:t> Core (score, shots, goals, shooting %,  </a:t>
            </a: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	- Player  (boost per minute, avg distance to teammates, % in offensive half, avg 	distance to ball,  </a:t>
            </a:r>
            <a:r>
              <a:rPr lang="en-US" sz="2000" dirty="0" err="1">
                <a:solidFill>
                  <a:schemeClr val="bg1"/>
                </a:solidFill>
              </a:rPr>
              <a:t>etc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3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orey / Captain Pudding on X: &quot;MONKEY MOON THE GREATEST OF ALL TIME&quot; / X">
            <a:extLst>
              <a:ext uri="{FF2B5EF4-FFF2-40B4-BE49-F238E27FC236}">
                <a16:creationId xmlns:a16="http://schemas.microsoft.com/office/drawing/2014/main" id="{5ECC6872-51F9-C2F3-ADC9-BE3680590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3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AC20E-40A3-C1FA-C060-5BCD91F5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Задача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4E48767-F4F8-8786-4A93-23E8CAE86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Что делает лучших игроков лучшими?</a:t>
            </a:r>
          </a:p>
          <a:p>
            <a:r>
              <a:rPr lang="ru-RU" dirty="0">
                <a:solidFill>
                  <a:schemeClr val="bg1"/>
                </a:solidFill>
              </a:rPr>
              <a:t>Анализируя матчи и статистики игроков, мы можем находить закономерности, которые могут ответить на этот вопрос.</a:t>
            </a:r>
          </a:p>
          <a:p>
            <a:r>
              <a:rPr lang="ru-RU" dirty="0">
                <a:solidFill>
                  <a:schemeClr val="bg1"/>
                </a:solidFill>
              </a:rPr>
              <a:t>Интересные факты о игроках поддерживают увлеченность зрителей.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888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FB8237-F00B-1774-ABE2-2829B736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4" descr="RLCS 2024: Schedule, format, teams to watch and more | Nerd Street">
            <a:extLst>
              <a:ext uri="{FF2B5EF4-FFF2-40B4-BE49-F238E27FC236}">
                <a16:creationId xmlns:a16="http://schemas.microsoft.com/office/drawing/2014/main" id="{09488CFE-7009-4F1E-3B9B-74B2B55B8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" y="10"/>
            <a:ext cx="12192001" cy="685799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>
                <a:lumMod val="95000"/>
                <a:lumOff val="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67A762-4026-D017-64DC-92F52ABA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63" y="1258615"/>
            <a:ext cx="5155261" cy="4072044"/>
          </a:xfrm>
        </p:spPr>
        <p:txBody>
          <a:bodyPr anchor="t"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Визуализация онтологии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28F90E-BA05-779D-77E4-235D9D2AE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713" y="2941566"/>
            <a:ext cx="5170861" cy="4072043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Триплетов: 23102</a:t>
            </a:r>
          </a:p>
          <a:p>
            <a:r>
              <a:rPr lang="ru-RU" dirty="0">
                <a:solidFill>
                  <a:srgbClr val="FFFFFF"/>
                </a:solidFill>
              </a:rPr>
              <a:t>Классов: 24 (учитывая подклассы)</a:t>
            </a:r>
          </a:p>
          <a:p>
            <a:r>
              <a:rPr lang="ru-RU" dirty="0">
                <a:solidFill>
                  <a:srgbClr val="FFFFFF"/>
                </a:solidFill>
              </a:rPr>
              <a:t>Объектных свойств: 12</a:t>
            </a:r>
          </a:p>
          <a:p>
            <a:r>
              <a:rPr lang="ru-RU" dirty="0">
                <a:solidFill>
                  <a:srgbClr val="FFFFFF"/>
                </a:solidFill>
              </a:rPr>
              <a:t>Свойств данных: 40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DB57BA4-BFD3-9183-3750-FF098A0CA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5107" y="1138638"/>
            <a:ext cx="5912330" cy="4580724"/>
          </a:xfrm>
          <a:prstGeom prst="rect">
            <a:avLst/>
          </a:prstGeom>
          <a:effectLst>
            <a:glow rad="330200">
              <a:schemeClr val="accent2">
                <a:lumMod val="40000"/>
                <a:lumOff val="60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73854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594962-5FD7-EEEA-4711-C46AD827D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AF56148-0489-1F3C-A866-41436D7A4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074" name="Picture 2" descr="Corey / Captain Pudding on X: &quot;MONKEY MOON THE GREATEST OF ALL TIME&quot; / X">
            <a:extLst>
              <a:ext uri="{FF2B5EF4-FFF2-40B4-BE49-F238E27FC236}">
                <a16:creationId xmlns:a16="http://schemas.microsoft.com/office/drawing/2014/main" id="{FE15A4E0-6DD2-4406-D352-AA92066AD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3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A0A7081-3C8F-F561-9E5C-F1C3DE9EC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E0FFA-D717-C77E-7816-41AC5296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46" y="578134"/>
            <a:ext cx="9454263" cy="870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SPARQL </a:t>
            </a:r>
            <a:r>
              <a:rPr lang="ru-RU" sz="5200" dirty="0">
                <a:solidFill>
                  <a:srgbClr val="FFFFFF"/>
                </a:solidFill>
              </a:rPr>
              <a:t>запросы. Пример №1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B94A225A-94DE-BC62-726F-16C67483A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79EA8F-3191-F548-8B51-432F1A5CD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7792" y="1625599"/>
            <a:ext cx="8759647" cy="4654267"/>
          </a:xfrm>
          <a:prstGeom prst="rect">
            <a:avLst/>
          </a:prstGeom>
          <a:effectLst>
            <a:glow rad="190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638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3B6864-A5B3-CD6B-AB83-DCFC359ED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81DAA899-DB4D-EE97-5D9D-D8F20D1E5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3074" name="Picture 2" descr="Corey / Captain Pudding on X: &quot;MONKEY MOON THE GREATEST OF ALL TIME&quot; / X">
            <a:extLst>
              <a:ext uri="{FF2B5EF4-FFF2-40B4-BE49-F238E27FC236}">
                <a16:creationId xmlns:a16="http://schemas.microsoft.com/office/drawing/2014/main" id="{109C0A94-64B1-5884-76E7-9AEF949D4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3000" contrast="-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"/>
          <a:stretch/>
        </p:blipFill>
        <p:spPr bwMode="auto">
          <a:xfrm>
            <a:off x="20" y="-22"/>
            <a:ext cx="12191977" cy="6858022"/>
          </a:xfrm>
          <a:prstGeom prst="rect">
            <a:avLst/>
          </a:prstGeom>
          <a:noFill/>
          <a:effectLst>
            <a:glow rad="127000">
              <a:schemeClr val="accent1">
                <a:alpha val="0"/>
              </a:schemeClr>
            </a:glow>
            <a:outerShdw blurRad="50800" dist="50800" dir="5400000" algn="ctr" rotWithShape="0">
              <a:srgbClr val="000000"/>
            </a:outerShdw>
          </a:effec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FB832BD3-CBE2-D63F-29DE-E9C4C9EEC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ADDB2-EE7B-CD04-4A0B-28BDA8B6A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0346" y="578134"/>
            <a:ext cx="9454263" cy="8707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SPARQL </a:t>
            </a:r>
            <a:r>
              <a:rPr lang="ru-RU" sz="5200" dirty="0">
                <a:solidFill>
                  <a:srgbClr val="FFFFFF"/>
                </a:solidFill>
              </a:rPr>
              <a:t>запросы. Пример №2</a:t>
            </a:r>
            <a:endParaRPr lang="en-US" sz="5200" dirty="0">
              <a:solidFill>
                <a:srgbClr val="FFFFFF"/>
              </a:solidFill>
            </a:endParaRP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BF999866-D265-F274-342B-1E8957EFF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632484-D27C-EA54-D749-74966A4233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5224" y="2209610"/>
            <a:ext cx="9818501" cy="3887605"/>
          </a:xfrm>
          <a:prstGeom prst="rect">
            <a:avLst/>
          </a:prstGeom>
          <a:effectLst>
            <a:glow rad="190500">
              <a:schemeClr val="accent1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9200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B457BB-4A8A-A6E1-3C0E-CF52613F8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!!Rectangle">
            <a:extLst>
              <a:ext uri="{FF2B5EF4-FFF2-40B4-BE49-F238E27FC236}">
                <a16:creationId xmlns:a16="http://schemas.microsoft.com/office/drawing/2014/main" id="{045C4C74-076D-462D-AD5F-7CDAD090E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52" name="Picture 4" descr="RLCS 2024: Schedule, format, teams to watch and more | Nerd Street">
            <a:extLst>
              <a:ext uri="{FF2B5EF4-FFF2-40B4-BE49-F238E27FC236}">
                <a16:creationId xmlns:a16="http://schemas.microsoft.com/office/drawing/2014/main" id="{FF913A95-C9E9-D923-DF3E-3034A47D7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046FC5-7E9A-5626-73F3-6CB640F2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ru-RU" sz="5000" dirty="0">
                <a:solidFill>
                  <a:schemeClr val="bg1"/>
                </a:solidFill>
              </a:rPr>
              <a:t>Польза </a:t>
            </a:r>
            <a:r>
              <a:rPr lang="ru-RU" sz="5000" dirty="0" err="1">
                <a:solidFill>
                  <a:schemeClr val="bg1"/>
                </a:solidFill>
              </a:rPr>
              <a:t>эмбеддингов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FD6F2C8A-EAA0-DC87-5E98-86E56A0E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3FCE139-ACA4-9247-F6F3-6AC256E6E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324AE2-C5EB-E5CF-2C47-43E24685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306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Результат обучения </a:t>
            </a:r>
            <a:r>
              <a:rPr lang="ru-RU" sz="2000" dirty="0" err="1">
                <a:solidFill>
                  <a:schemeClr val="bg1"/>
                </a:solidFill>
              </a:rPr>
              <a:t>эмбеддингов</a:t>
            </a:r>
            <a:r>
              <a:rPr lang="ru-RU" sz="2000" dirty="0">
                <a:solidFill>
                  <a:schemeClr val="bg1"/>
                </a:solidFill>
              </a:rPr>
              <a:t> на графе знаний для выявления </a:t>
            </a:r>
            <a:r>
              <a:rPr lang="en-US" sz="2000" dirty="0">
                <a:solidFill>
                  <a:schemeClr val="bg1"/>
                </a:solidFill>
              </a:rPr>
              <a:t>MVP </a:t>
            </a:r>
            <a:r>
              <a:rPr lang="ru-RU" sz="2000" dirty="0">
                <a:solidFill>
                  <a:schemeClr val="bg1"/>
                </a:solidFill>
              </a:rPr>
              <a:t>игрока показал следующие результаты: </a:t>
            </a:r>
            <a:r>
              <a:rPr lang="en-US" sz="2000" dirty="0">
                <a:solidFill>
                  <a:schemeClr val="bg1"/>
                </a:solidFill>
              </a:rPr>
              <a:t>Mean Reciprocal Rank = 0.19; Mean Rank = 269; Hits in top 10: 0.20</a:t>
            </a:r>
          </a:p>
          <a:p>
            <a:pPr marL="0" indent="0">
              <a:buNone/>
            </a:pPr>
            <a:r>
              <a:rPr lang="ru-RU" sz="2000" dirty="0">
                <a:solidFill>
                  <a:schemeClr val="bg1"/>
                </a:solidFill>
              </a:rPr>
              <a:t>Данные результаты менее впечатляющи, чем хотелось бы, однако я считаю, что возможно достижение более высоких результатов при более совершенном выборе критериев для определения </a:t>
            </a:r>
            <a:r>
              <a:rPr lang="en-US" sz="2000" dirty="0">
                <a:solidFill>
                  <a:schemeClr val="bg1"/>
                </a:solidFill>
              </a:rPr>
              <a:t>MVP </a:t>
            </a:r>
            <a:r>
              <a:rPr lang="ru-RU" sz="2000" dirty="0">
                <a:solidFill>
                  <a:schemeClr val="bg1"/>
                </a:solidFill>
              </a:rPr>
              <a:t>игрока и более обширным сетом данных. Для анализа </a:t>
            </a:r>
            <a:r>
              <a:rPr lang="en-US" sz="2000" dirty="0">
                <a:solidFill>
                  <a:schemeClr val="bg1"/>
                </a:solidFill>
              </a:rPr>
              <a:t>MVP </a:t>
            </a:r>
            <a:r>
              <a:rPr lang="ru-RU" sz="2000" dirty="0">
                <a:solidFill>
                  <a:schemeClr val="bg1"/>
                </a:solidFill>
              </a:rPr>
              <a:t>игроков я выбрал среднее расстояние от мяча в течение игры, но возможно, комбинация других критериев смогла бы достичь высших результатов. С таким богатым по количеству критериев набором данных, который получилось собрать, можно найти множество связей, например зависимость средней скорости игрока от количества нажатой кнопки </a:t>
            </a:r>
            <a:r>
              <a:rPr lang="en-US" sz="2000" dirty="0" err="1">
                <a:solidFill>
                  <a:schemeClr val="bg1"/>
                </a:solidFill>
              </a:rPr>
              <a:t>powerslide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 др.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1745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266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Тема Office</vt:lpstr>
      <vt:lpstr>Аналитика профессиональной лиги RLCS</vt:lpstr>
      <vt:lpstr>Предметная область</vt:lpstr>
      <vt:lpstr>Задача</vt:lpstr>
      <vt:lpstr>Визуализация онтологии</vt:lpstr>
      <vt:lpstr>SPARQL запросы. Пример №1</vt:lpstr>
      <vt:lpstr>SPARQL запросы. Пример №2</vt:lpstr>
      <vt:lpstr>Польза эмбеддингов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Иванов</dc:creator>
  <cp:lastModifiedBy>Иван Иванов</cp:lastModifiedBy>
  <cp:revision>5</cp:revision>
  <dcterms:created xsi:type="dcterms:W3CDTF">2024-10-22T17:01:45Z</dcterms:created>
  <dcterms:modified xsi:type="dcterms:W3CDTF">2025-01-27T05:22:35Z</dcterms:modified>
</cp:coreProperties>
</file>