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8" r:id="rId4"/>
    <p:sldId id="267" r:id="rId5"/>
    <p:sldId id="258" r:id="rId6"/>
    <p:sldId id="260" r:id="rId7"/>
    <p:sldId id="261" r:id="rId8"/>
    <p:sldId id="273" r:id="rId9"/>
    <p:sldId id="262" r:id="rId10"/>
    <p:sldId id="263" r:id="rId11"/>
    <p:sldId id="274" r:id="rId12"/>
    <p:sldId id="264" r:id="rId13"/>
    <p:sldId id="275" r:id="rId14"/>
    <p:sldId id="265" r:id="rId15"/>
    <p:sldId id="270" r:id="rId16"/>
    <p:sldId id="271" r:id="rId17"/>
    <p:sldId id="266" r:id="rId18"/>
    <p:sldId id="269" r:id="rId19"/>
    <p:sldId id="272" r:id="rId20"/>
    <p:sldId id="276" r:id="rId2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pos="3840">
          <p15:clr>
            <a:srgbClr val="A4A3A4"/>
          </p15:clr>
        </p15:guide>
        <p15:guide id="3" pos="363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0" y="67"/>
      </p:cViewPr>
      <p:guideLst>
        <p:guide orient="horz" pos="232"/>
        <p:guide pos="3840"/>
        <p:guide pos="36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8A3CE1-F0E8-2B07-0EBB-7B560124A8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59A7A6D-D49D-F54C-4488-4BDCCBEEF6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C9FF0C7-8E6C-28EB-44A4-797C13693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9B1-19B9-4C24-8560-BE436134E112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C60557-891E-F2DD-A434-29E66503E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E7C070-38CF-4CED-93B1-F987C1544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9AE-617C-41EC-AA8C-BD9F07A1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090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DF3311-D07E-D5F0-0401-29F6EF179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AD10CE5-89F0-A6D0-8C93-CD21026B5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1D2ECD2-0605-5EF1-47E7-1D0B3D4DD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9B1-19B9-4C24-8560-BE436134E112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BF9D285-F574-0B47-C8B5-2CB6D5FB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F19551E-2D5A-8E05-9C11-6E2101CF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9AE-617C-41EC-AA8C-BD9F07A1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5680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A51168A-FE32-1674-F85A-F6A458B351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7C6B664-A772-A551-40E3-809861E4E4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C6571BE-4C1D-9F8A-A3C3-D2605FECF3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9B1-19B9-4C24-8560-BE436134E112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13D192-A0A9-A538-CE92-8BE0A0EFB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B8A1060-482D-40D1-D02F-B59B72508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9AE-617C-41EC-AA8C-BD9F07A1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422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4544BE-18C9-421C-2900-3543D7512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8D1545-6CCD-7A64-F95C-5EF770AED9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7DD777C-B4A7-AC45-9941-B6407342B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9B1-19B9-4C24-8560-BE436134E112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357F7A-FA4A-AA88-95D0-72AB7D71C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63C2B7A-2CDB-67E6-E783-8E3B1BE444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9AE-617C-41EC-AA8C-BD9F07A1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6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828192-5CE9-C8E1-9A03-3753E325A4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43730D7-A61A-1E10-A64A-471FEB91FE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383CA8B-D20A-4269-2F54-1B456BB59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9B1-19B9-4C24-8560-BE436134E112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7A396B0-92D4-76B5-DE7F-BF27C9DAE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7C54A7-DF5A-E7A9-831F-8B4B8595B2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9AE-617C-41EC-AA8C-BD9F07A1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7614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F3D8D4-428E-3617-F5A8-853A04D82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6D8E8D0-C649-A6BB-BFBF-358299497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FA17F1-01A5-59A8-C5C4-520BF3F80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7DBD0C8-78DE-4DFD-D186-BA984924B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9B1-19B9-4C24-8560-BE436134E112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63B68D-1DEB-C153-7400-B98C6FC8D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7E58A5A-26A0-F0E1-D138-B8724A212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9AE-617C-41EC-AA8C-BD9F07A1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301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7906B04-4EC6-0298-8E6C-616D0044A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D60E8-6D46-670F-66D8-42D49C0BD8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60CBFF-C935-2042-EB49-823EEB82A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4FAC1EC-058F-A865-64C6-C38C89A2E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AB5403C-EC17-10CF-3E53-03AE4C76D3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E366C4A-F470-4701-61D6-D8235B149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9B1-19B9-4C24-8560-BE436134E112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C1A6EE8-6A9F-4E3B-5F0A-FB5F211A0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EA2B1CC-BEF6-6180-4F08-01609DE25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9AE-617C-41EC-AA8C-BD9F07A1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669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BB991F-A67C-EEB0-B7FC-DC3BFCA71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CE6935-6206-4557-91B4-AA7E62B2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9B1-19B9-4C24-8560-BE436134E112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2C48D49-BF9A-2799-BAE0-FBC1B96893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1C03AA2-ADB3-3515-4001-806A5C1DC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9AE-617C-41EC-AA8C-BD9F07A1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369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523866B-8002-6E8C-1028-BC136E782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9B1-19B9-4C24-8560-BE436134E112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2B0114B-B209-5F99-7E17-3FC9F111E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7AF0E5B-ADF7-A957-8858-FD250E653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9AE-617C-41EC-AA8C-BD9F07A1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5743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3F73547-E8C6-E80B-8320-5670CCAFC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6146DA4-0313-3D5C-24AC-EDBFCB0E89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38C608C-08AC-8FEC-DD6B-DFA7C83A5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6351199-9409-4675-887F-6DD0E7489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9B1-19B9-4C24-8560-BE436134E112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494525B-7C48-5128-5BEC-73C749489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28DA43-14D6-3DDB-8552-2C32D85FF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9AE-617C-41EC-AA8C-BD9F07A1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6045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0E9FE9-C668-0270-BCBE-EF0550D22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7E01329-2250-DCF0-9175-4016ECF1AC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1F68AE0-BBD1-3964-4D85-F59393A2D2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2D13FB-7602-F830-E853-62DE2888B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629B1-19B9-4C24-8560-BE436134E112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197DCE6-582A-09E1-626C-69894ED40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8BBBF66-F021-FD23-7CD5-2C8ED4F3E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4079AE-617C-41EC-AA8C-BD9F07A1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94076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B438B4-9BE6-7298-1E33-A0A49BA89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67069E-76E5-172E-7023-7554A4DCD3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C31159-714C-B6B1-4C63-FD212CA521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9629B1-19B9-4C24-8560-BE436134E112}" type="datetimeFigureOut">
              <a:rPr lang="ru-RU" smtClean="0"/>
              <a:t>24.01.2025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E3A40A9-7104-E678-C58C-838BDE64C1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67D4252-D20A-95CC-B7DE-09F64CC56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4079AE-617C-41EC-AA8C-BD9F07A1D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442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E03EB8-2100-D9F8-01FE-48B01A699B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Анализатор статистики по результатам матчей</a:t>
            </a:r>
            <a:br>
              <a:rPr lang="ru-RU" dirty="0"/>
            </a:br>
            <a:r>
              <a:rPr lang="en-US" dirty="0"/>
              <a:t>Dead by Daylight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1FD589A-A1D7-CD9E-CAA2-504DD8B7B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62644"/>
            <a:ext cx="9144000" cy="1655762"/>
          </a:xfrm>
        </p:spPr>
        <p:txBody>
          <a:bodyPr/>
          <a:lstStyle/>
          <a:p>
            <a:r>
              <a:rPr lang="ru-RU" dirty="0"/>
              <a:t>Выполнил Ахмадеев Данис</a:t>
            </a:r>
            <a:r>
              <a:rPr lang="en-US" dirty="0"/>
              <a:t> P3309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33167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0DDCD0-7CB7-E04D-F5A4-81CF8AE98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2F656-E539-3590-AD0A-49ED0E4AC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b="1" dirty="0"/>
              <a:t>Perk</a:t>
            </a:r>
            <a:r>
              <a:rPr lang="ru-RU" b="1" dirty="0"/>
              <a:t> </a:t>
            </a:r>
            <a:r>
              <a:rPr lang="en-US" b="1" dirty="0"/>
              <a:t>Build</a:t>
            </a:r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DDF4717-A7C6-DA57-110C-ED5810D27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properties:</a:t>
            </a:r>
          </a:p>
          <a:p>
            <a:pPr lvl="1"/>
            <a:r>
              <a:rPr lang="en-US" dirty="0"/>
              <a:t>Perks</a:t>
            </a:r>
            <a:endParaRPr lang="ru-RU" dirty="0"/>
          </a:p>
          <a:p>
            <a:pPr lvl="1"/>
            <a:r>
              <a:rPr lang="en-US" dirty="0"/>
              <a:t>Is in class (</a:t>
            </a:r>
            <a:r>
              <a:rPr lang="ru-RU" dirty="0"/>
              <a:t>варианты</a:t>
            </a:r>
            <a:r>
              <a:rPr lang="en-US" dirty="0"/>
              <a:t>: “Killer” or “Survivor”)</a:t>
            </a:r>
            <a:r>
              <a:rPr lang="ru-RU" dirty="0"/>
              <a:t> </a:t>
            </a:r>
            <a:r>
              <a:rPr lang="en-US" i="1" dirty="0">
                <a:solidFill>
                  <a:schemeClr val="accent6"/>
                </a:solidFill>
              </a:rPr>
              <a:t># </a:t>
            </a:r>
            <a:r>
              <a:rPr lang="ru-RU" i="1" dirty="0">
                <a:solidFill>
                  <a:schemeClr val="accent6"/>
                </a:solidFill>
              </a:rPr>
              <a:t>новый</a:t>
            </a:r>
            <a:endParaRPr lang="en-US" dirty="0"/>
          </a:p>
          <a:p>
            <a:r>
              <a:rPr lang="en-US" dirty="0"/>
              <a:t>Data properties:</a:t>
            </a:r>
          </a:p>
          <a:p>
            <a:pPr lvl="1"/>
            <a:r>
              <a:rPr lang="en-US" dirty="0"/>
              <a:t>Pick rate</a:t>
            </a:r>
          </a:p>
          <a:p>
            <a:pPr lvl="1"/>
            <a:r>
              <a:rPr lang="en-US" dirty="0"/>
              <a:t>Count (</a:t>
            </a:r>
            <a:r>
              <a:rPr lang="en-US" dirty="0" err="1"/>
              <a:t>количество</a:t>
            </a:r>
            <a:r>
              <a:rPr lang="en-US" dirty="0"/>
              <a:t> </a:t>
            </a:r>
            <a:r>
              <a:rPr lang="en-US" dirty="0" err="1"/>
              <a:t>записанных</a:t>
            </a:r>
            <a:r>
              <a:rPr lang="en-US" dirty="0"/>
              <a:t> </a:t>
            </a:r>
            <a:r>
              <a:rPr lang="en-US" dirty="0" err="1"/>
              <a:t>матчей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Survivors</a:t>
            </a:r>
          </a:p>
          <a:p>
            <a:pPr lvl="1"/>
            <a:r>
              <a:rPr lang="en-US" dirty="0"/>
              <a:t>Escapes</a:t>
            </a:r>
          </a:p>
        </p:txBody>
      </p:sp>
    </p:spTree>
    <p:extLst>
      <p:ext uri="{BB962C8B-B14F-4D97-AF65-F5344CB8AC3E}">
        <p14:creationId xmlns:p14="http://schemas.microsoft.com/office/powerpoint/2010/main" val="4197128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DFC17-350B-A36D-A630-28A8D25A0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4B46B7-F99D-3EEC-DBBB-9F0918034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b="1" dirty="0"/>
              <a:t>Snapshot</a:t>
            </a:r>
            <a:r>
              <a:rPr lang="ru-RU" b="1" dirty="0"/>
              <a:t> </a:t>
            </a:r>
            <a:r>
              <a:rPr lang="en-US" i="1" dirty="0">
                <a:solidFill>
                  <a:schemeClr val="accent6"/>
                </a:solidFill>
              </a:rPr>
              <a:t># </a:t>
            </a:r>
            <a:r>
              <a:rPr lang="ru-RU" i="1" dirty="0">
                <a:solidFill>
                  <a:schemeClr val="accent6"/>
                </a:solidFill>
              </a:rPr>
              <a:t>новый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8DA46E1-1980-B20E-7A0A-DBD7BCB56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Универсальный класс, который, на самом деле, является «прослойкой» между основными классами (</a:t>
            </a:r>
            <a:r>
              <a:rPr lang="en-US" dirty="0"/>
              <a:t>Killer, Perk </a:t>
            </a:r>
            <a:r>
              <a:rPr lang="ru-RU" dirty="0"/>
              <a:t>и т.д.</a:t>
            </a:r>
            <a:r>
              <a:rPr lang="en-US" dirty="0"/>
              <a:t>) </a:t>
            </a:r>
            <a:r>
              <a:rPr lang="ru-RU" dirty="0"/>
              <a:t>и объектами этих классов. Именно класс </a:t>
            </a:r>
            <a:r>
              <a:rPr lang="en-US" dirty="0"/>
              <a:t>Snapshot </a:t>
            </a:r>
            <a:r>
              <a:rPr lang="ru-RU" dirty="0"/>
              <a:t>содержит в себе информацию о большей части характеристик основных классов. Класс служит для просмотра статистики за некоторый фиксированный период времени.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570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0720DC-3FC1-2DAF-9A45-788FB6FE7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50A639-2C7C-126C-B1F8-EE8B04099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Компетентностные вопросы 1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358816C-143B-7F96-793B-D2610CE60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1) Какие существуют лучшие навыки персонажей класса </a:t>
            </a:r>
            <a:r>
              <a:rPr lang="ru-RU" dirty="0" err="1"/>
              <a:t>Killer</a:t>
            </a:r>
            <a:r>
              <a:rPr lang="ru-RU" dirty="0"/>
              <a:t> прошлого временного периода?</a:t>
            </a:r>
          </a:p>
          <a:p>
            <a:pPr marL="0" indent="0">
              <a:buNone/>
            </a:pPr>
            <a:r>
              <a:rPr lang="ru-RU" dirty="0"/>
              <a:t>2) Какие существуют навыки персонажей класса </a:t>
            </a:r>
            <a:r>
              <a:rPr lang="ru-RU" dirty="0" err="1"/>
              <a:t>Killer</a:t>
            </a:r>
            <a:r>
              <a:rPr lang="ru-RU" dirty="0"/>
              <a:t> с Escape Rate &lt;25% и </a:t>
            </a:r>
            <a:r>
              <a:rPr lang="ru-RU" dirty="0" err="1"/>
              <a:t>Pick</a:t>
            </a:r>
            <a:r>
              <a:rPr lang="ru-RU" dirty="0"/>
              <a:t> Rate &lt;3%?</a:t>
            </a:r>
          </a:p>
          <a:p>
            <a:pPr marL="0" indent="0">
              <a:buNone/>
            </a:pPr>
            <a:r>
              <a:rPr lang="ru-RU" dirty="0"/>
              <a:t>3) Была ли сыграна выбранная сборка навыков?</a:t>
            </a:r>
          </a:p>
          <a:p>
            <a:pPr marL="0" indent="0">
              <a:buNone/>
            </a:pPr>
            <a:r>
              <a:rPr lang="ru-RU" dirty="0"/>
              <a:t>4) Основанный на среднем Escape Rate составляющих несыгранного набора навыков прогноз Escape Rate.</a:t>
            </a:r>
          </a:p>
        </p:txBody>
      </p:sp>
    </p:spTree>
    <p:extLst>
      <p:ext uri="{BB962C8B-B14F-4D97-AF65-F5344CB8AC3E}">
        <p14:creationId xmlns:p14="http://schemas.microsoft.com/office/powerpoint/2010/main" val="41668123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6992B-CA6C-1FD5-2B6F-DD9DB3E67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4B716D2-D6ED-522E-8BF8-B0989B74F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Компетентностные вопросы 2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6B21B5-B35D-DD15-4E72-FCD46238FB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5) Если набор навыков был сыгран, совпадает ли прогноз (расчет среднего Escape Rate составляющих) с реальностью?</a:t>
            </a:r>
          </a:p>
          <a:p>
            <a:pPr marL="0" indent="0">
              <a:buNone/>
            </a:pPr>
            <a:r>
              <a:rPr lang="ru-RU" dirty="0"/>
              <a:t>6) Насколько изменился </a:t>
            </a:r>
            <a:r>
              <a:rPr lang="ru-RU" dirty="0" err="1"/>
              <a:t>Pick</a:t>
            </a:r>
            <a:r>
              <a:rPr lang="ru-RU" dirty="0"/>
              <a:t> Rate навыка Крепкий Орешек?</a:t>
            </a:r>
          </a:p>
          <a:p>
            <a:pPr marL="0" indent="0">
              <a:buNone/>
            </a:pPr>
            <a:r>
              <a:rPr lang="ru-RU" dirty="0"/>
              <a:t>*Если ввести</a:t>
            </a:r>
            <a:r>
              <a:rPr lang="en-US" dirty="0"/>
              <a:t> </a:t>
            </a:r>
            <a:r>
              <a:rPr lang="ru-RU" dirty="0"/>
              <a:t>характеристику </a:t>
            </a:r>
            <a:r>
              <a:rPr lang="en-US" dirty="0"/>
              <a:t>Play Style</a:t>
            </a:r>
            <a:r>
              <a:rPr lang="ru-RU" dirty="0"/>
              <a:t>, можно выбирать похожие навыки по группе характеристик: </a:t>
            </a:r>
            <a:r>
              <a:rPr lang="en-US" dirty="0"/>
              <a:t>Pick Rate</a:t>
            </a:r>
            <a:r>
              <a:rPr lang="ru-RU" dirty="0"/>
              <a:t>, </a:t>
            </a:r>
            <a:r>
              <a:rPr lang="en-US" dirty="0"/>
              <a:t>Win Rate</a:t>
            </a:r>
            <a:r>
              <a:rPr lang="ru-RU" dirty="0"/>
              <a:t>, </a:t>
            </a:r>
            <a:r>
              <a:rPr lang="en-US" dirty="0"/>
              <a:t>Play Style</a:t>
            </a:r>
          </a:p>
        </p:txBody>
      </p:sp>
    </p:spTree>
    <p:extLst>
      <p:ext uri="{BB962C8B-B14F-4D97-AF65-F5344CB8AC3E}">
        <p14:creationId xmlns:p14="http://schemas.microsoft.com/office/powerpoint/2010/main" val="3215453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133D9D-E002-262F-02CD-6B8E3CD8A4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3592"/>
            <a:ext cx="10515600" cy="1903942"/>
          </a:xfrm>
        </p:spPr>
        <p:txBody>
          <a:bodyPr/>
          <a:lstStyle/>
          <a:p>
            <a:r>
              <a:rPr lang="ru-RU" dirty="0"/>
              <a:t>Какие еще классы можно ввести в онтологию?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EF48A62-5377-87D6-2F94-A2128D50F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84426"/>
            <a:ext cx="10515600" cy="4351338"/>
          </a:xfrm>
        </p:spPr>
        <p:txBody>
          <a:bodyPr/>
          <a:lstStyle/>
          <a:p>
            <a:r>
              <a:rPr lang="ru-RU" dirty="0"/>
              <a:t>Стиль игры для </a:t>
            </a:r>
            <a:r>
              <a:rPr lang="en-US" dirty="0"/>
              <a:t>Perk/Build</a:t>
            </a:r>
          </a:p>
          <a:p>
            <a:r>
              <a:rPr lang="ru-RU" dirty="0"/>
              <a:t>Группы объектов </a:t>
            </a:r>
            <a:r>
              <a:rPr lang="en-US" dirty="0"/>
              <a:t>Build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798419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1DFCD6-BAF0-613A-26E2-00D9DDCD2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SPARQL-</a:t>
            </a:r>
            <a:r>
              <a:rPr lang="ru-RU" dirty="0"/>
              <a:t>запросов 1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F9CFA6E-4808-EFD1-7F3A-5A31CB8C12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350" y="2262356"/>
            <a:ext cx="5257800" cy="347787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1. Лучшие навыки персонажей класса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Killer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прошлого временного периода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query1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"""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PREFIX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dbd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&lt;http://www.semanticweb.org/danis/ontologies/2024/12/dead-by-daylight/v1/&gt;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PREFIX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rdfs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&lt;http://www.w3.org/2000/01/rdf-schema#&gt;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PREFIX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xsd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&lt;http://www.w3.org/2001/XMLSchema#&gt;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SELECT DISTINCT 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perk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escapeRate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WHERE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perk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a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dbd:Perk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dbd:isInClass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dbd:Killer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dbd:hasSnapshot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snapshot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.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snapshot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dbd:date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dbd:escapeRate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escapeRate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dbd:pickRate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pickRate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.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FILTER (?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&gt;= "2024-10-08"^^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xsd:date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FILTER (?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&lt;= "2024-11-04"^^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xsd:date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FILTER (?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escapeRate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&lt; 50.0)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ORDER BY ASC(?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escapeRate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LIMIT 10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"""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D8094C3-F485-6281-421A-9C7A0E3BB3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0" y="3108741"/>
            <a:ext cx="5257800" cy="178510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solidFill>
                  <a:srgbClr val="7A7E85"/>
                </a:solidFill>
                <a:latin typeface="JetBrains Mono"/>
              </a:rPr>
              <a:t>--------------- query #1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solidFill>
                  <a:srgbClr val="7A7E85"/>
                </a:solidFill>
                <a:latin typeface="JetBrains Mono"/>
              </a:rPr>
              <a:t>1. </a:t>
            </a:r>
            <a:r>
              <a:rPr lang="en-US" altLang="ru-RU" sz="1000" dirty="0" err="1">
                <a:solidFill>
                  <a:srgbClr val="7A7E85"/>
                </a:solidFill>
                <a:latin typeface="JetBrains Mono"/>
              </a:rPr>
              <a:t>Scourge_Hook_Jagged_Compass</a:t>
            </a:r>
            <a:endParaRPr lang="en-US" altLang="ru-RU" sz="1000" dirty="0">
              <a:solidFill>
                <a:srgbClr val="7A7E85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solidFill>
                  <a:srgbClr val="7A7E85"/>
                </a:solidFill>
                <a:latin typeface="JetBrains Mono"/>
              </a:rPr>
              <a:t>2. </a:t>
            </a:r>
            <a:r>
              <a:rPr lang="en-US" altLang="ru-RU" sz="1000" dirty="0" err="1">
                <a:solidFill>
                  <a:srgbClr val="7A7E85"/>
                </a:solidFill>
                <a:latin typeface="JetBrains Mono"/>
              </a:rPr>
              <a:t>All_Shaking_Thunder</a:t>
            </a:r>
            <a:endParaRPr lang="en-US" altLang="ru-RU" sz="1000" dirty="0">
              <a:solidFill>
                <a:srgbClr val="7A7E85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solidFill>
                  <a:srgbClr val="7A7E85"/>
                </a:solidFill>
                <a:latin typeface="JetBrains Mono"/>
              </a:rPr>
              <a:t>3. </a:t>
            </a:r>
            <a:r>
              <a:rPr lang="en-US" altLang="ru-RU" sz="1000" dirty="0" err="1">
                <a:solidFill>
                  <a:srgbClr val="7A7E85"/>
                </a:solidFill>
                <a:latin typeface="JetBrains Mono"/>
              </a:rPr>
              <a:t>No_Quarter</a:t>
            </a:r>
            <a:endParaRPr lang="en-US" altLang="ru-RU" sz="1000" dirty="0">
              <a:solidFill>
                <a:srgbClr val="7A7E85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solidFill>
                  <a:srgbClr val="7A7E85"/>
                </a:solidFill>
                <a:latin typeface="JetBrains Mono"/>
              </a:rPr>
              <a:t>4. </a:t>
            </a:r>
            <a:r>
              <a:rPr lang="en-US" altLang="ru-RU" sz="1000" dirty="0" err="1">
                <a:solidFill>
                  <a:srgbClr val="7A7E85"/>
                </a:solidFill>
                <a:latin typeface="JetBrains Mono"/>
              </a:rPr>
              <a:t>Fourth_Empty_Slot</a:t>
            </a:r>
            <a:endParaRPr lang="en-US" altLang="ru-RU" sz="1000" dirty="0">
              <a:solidFill>
                <a:srgbClr val="7A7E85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solidFill>
                  <a:srgbClr val="7A7E85"/>
                </a:solidFill>
                <a:latin typeface="JetBrains Mono"/>
              </a:rPr>
              <a:t>5. </a:t>
            </a:r>
            <a:r>
              <a:rPr lang="en-US" altLang="ru-RU" sz="1000" dirty="0" err="1">
                <a:solidFill>
                  <a:srgbClr val="7A7E85"/>
                </a:solidFill>
                <a:latin typeface="JetBrains Mono"/>
              </a:rPr>
              <a:t>Second_Empty_Slot</a:t>
            </a:r>
            <a:endParaRPr lang="en-US" altLang="ru-RU" sz="1000" dirty="0">
              <a:solidFill>
                <a:srgbClr val="7A7E85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solidFill>
                  <a:srgbClr val="7A7E85"/>
                </a:solidFill>
                <a:latin typeface="JetBrains Mono"/>
              </a:rPr>
              <a:t>6. </a:t>
            </a:r>
            <a:r>
              <a:rPr lang="en-US" altLang="ru-RU" sz="1000" dirty="0" err="1">
                <a:solidFill>
                  <a:srgbClr val="7A7E85"/>
                </a:solidFill>
                <a:latin typeface="JetBrains Mono"/>
              </a:rPr>
              <a:t>Third_Empty_Slot</a:t>
            </a:r>
            <a:endParaRPr lang="en-US" altLang="ru-RU" sz="1000" dirty="0">
              <a:solidFill>
                <a:srgbClr val="7A7E85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solidFill>
                  <a:srgbClr val="7A7E85"/>
                </a:solidFill>
                <a:latin typeface="JetBrains Mono"/>
              </a:rPr>
              <a:t>7. </a:t>
            </a:r>
            <a:r>
              <a:rPr lang="en-US" altLang="ru-RU" sz="1000" dirty="0" err="1">
                <a:solidFill>
                  <a:srgbClr val="7A7E85"/>
                </a:solidFill>
                <a:latin typeface="JetBrains Mono"/>
              </a:rPr>
              <a:t>First_Empty_Slot</a:t>
            </a:r>
            <a:endParaRPr lang="en-US" altLang="ru-RU" sz="1000" dirty="0">
              <a:solidFill>
                <a:srgbClr val="7A7E85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solidFill>
                  <a:srgbClr val="7A7E85"/>
                </a:solidFill>
                <a:latin typeface="JetBrains Mono"/>
              </a:rPr>
              <a:t>8. </a:t>
            </a:r>
            <a:r>
              <a:rPr lang="en-US" altLang="ru-RU" sz="1000" dirty="0" err="1">
                <a:solidFill>
                  <a:srgbClr val="7A7E85"/>
                </a:solidFill>
                <a:latin typeface="JetBrains Mono"/>
              </a:rPr>
              <a:t>Knock_Out</a:t>
            </a:r>
            <a:endParaRPr lang="en-US" altLang="ru-RU" sz="1000" dirty="0">
              <a:solidFill>
                <a:srgbClr val="7A7E85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solidFill>
                  <a:srgbClr val="7A7E85"/>
                </a:solidFill>
                <a:latin typeface="JetBrains Mono"/>
              </a:rPr>
              <a:t>9. </a:t>
            </a:r>
            <a:r>
              <a:rPr lang="en-US" altLang="ru-RU" sz="1000" dirty="0" err="1">
                <a:solidFill>
                  <a:srgbClr val="7A7E85"/>
                </a:solidFill>
                <a:latin typeface="JetBrains Mono"/>
              </a:rPr>
              <a:t>Genetic_Limits</a:t>
            </a:r>
            <a:endParaRPr lang="en-US" altLang="ru-RU" sz="1000" dirty="0">
              <a:solidFill>
                <a:srgbClr val="7A7E85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solidFill>
                  <a:srgbClr val="7A7E85"/>
                </a:solidFill>
                <a:latin typeface="JetBrains Mono"/>
              </a:rPr>
              <a:t>10. </a:t>
            </a:r>
            <a:r>
              <a:rPr lang="en-US" altLang="ru-RU" sz="1000" dirty="0" err="1">
                <a:solidFill>
                  <a:srgbClr val="7A7E85"/>
                </a:solidFill>
                <a:latin typeface="JetBrains Mono"/>
              </a:rPr>
              <a:t>Hex_The_Third_Seal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8204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363B2-1064-1924-46FB-5B696B302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06EA7CA-E06B-C619-3512-4B04F2321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Примеры </a:t>
            </a:r>
            <a:r>
              <a:rPr lang="en-US" dirty="0"/>
              <a:t>SPARQL-</a:t>
            </a:r>
            <a:r>
              <a:rPr lang="ru-RU" dirty="0"/>
              <a:t>запросов 2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D4960D8-033E-AD0C-AFCA-351335B1E0D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4350" y="2724020"/>
            <a:ext cx="5257800" cy="255454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# 2. Навыки класса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Survivor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с Escape Rate &lt; 40% и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Pick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 Rate &lt; 5%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query2 = 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"""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PREFIX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dbd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: &lt;http://www.semanticweb.org/danis/ontologies/2024/12/dead-by-daylight/v1/&gt;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SELECT DISTINCT 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perk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escapeRate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pickRate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WHERE {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perk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dbd:hasSnapshot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snapshot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dbd:isInClass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dbd:Survivor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.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snapshot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dbd:escapeRate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escapeRate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dbd:pickRate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pickRate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;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          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dbd:date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.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FILTER (?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escapeRate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&lt; 40.0 &amp;&amp; 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pickRate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&lt; 5.0)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FILTER (?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&gt;= "2024-10-08"^^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xsd:date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   FILTER (?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 &lt;= "2024-11-04"^^</a:t>
            </a:r>
            <a:r>
              <a:rPr kumimoji="0" lang="ru-RU" altLang="ru-RU" sz="10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xsd:date</a:t>
            </a: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)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}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LIMIT 10</a:t>
            </a:r>
            <a:b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</a:br>
            <a:r>
              <a:rPr kumimoji="0" lang="ru-RU" altLang="ru-RU" sz="1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"""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36A7FF62-A7C3-0C86-87B8-A0593BEFB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19852" y="3108740"/>
            <a:ext cx="5257800" cy="178510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solidFill>
                  <a:srgbClr val="7A7E85"/>
                </a:solidFill>
                <a:latin typeface="JetBrains Mono"/>
              </a:rPr>
              <a:t>--------------- query #2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solidFill>
                  <a:srgbClr val="7A7E85"/>
                </a:solidFill>
                <a:latin typeface="JetBrains Mono"/>
              </a:rPr>
              <a:t>1. </a:t>
            </a:r>
            <a:r>
              <a:rPr lang="en-US" altLang="ru-RU" sz="1000" dirty="0" err="1">
                <a:solidFill>
                  <a:srgbClr val="7A7E85"/>
                </a:solidFill>
                <a:latin typeface="JetBrains Mono"/>
              </a:rPr>
              <a:t>Plot_Twist</a:t>
            </a:r>
            <a:endParaRPr lang="en-US" altLang="ru-RU" sz="1000" dirty="0">
              <a:solidFill>
                <a:srgbClr val="7A7E85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solidFill>
                  <a:srgbClr val="7A7E85"/>
                </a:solidFill>
                <a:latin typeface="JetBrains Mono"/>
              </a:rPr>
              <a:t>2. </a:t>
            </a:r>
            <a:r>
              <a:rPr lang="en-US" altLang="ru-RU" sz="1000" dirty="0" err="1">
                <a:solidFill>
                  <a:srgbClr val="7A7E85"/>
                </a:solidFill>
                <a:latin typeface="JetBrains Mono"/>
              </a:rPr>
              <a:t>Bardic_Inspiration</a:t>
            </a:r>
            <a:endParaRPr lang="en-US" altLang="ru-RU" sz="1000" dirty="0">
              <a:solidFill>
                <a:srgbClr val="7A7E85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solidFill>
                  <a:srgbClr val="7A7E85"/>
                </a:solidFill>
                <a:latin typeface="JetBrains Mono"/>
              </a:rPr>
              <a:t>3. </a:t>
            </a:r>
            <a:r>
              <a:rPr lang="en-US" altLang="ru-RU" sz="1000" dirty="0" err="1">
                <a:solidFill>
                  <a:srgbClr val="7A7E85"/>
                </a:solidFill>
                <a:latin typeface="JetBrains Mono"/>
              </a:rPr>
              <a:t>Quick_Gambit</a:t>
            </a:r>
            <a:endParaRPr lang="en-US" altLang="ru-RU" sz="1000" dirty="0">
              <a:solidFill>
                <a:srgbClr val="7A7E85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solidFill>
                  <a:srgbClr val="7A7E85"/>
                </a:solidFill>
                <a:latin typeface="JetBrains Mono"/>
              </a:rPr>
              <a:t>4. Exultation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solidFill>
                  <a:srgbClr val="7A7E85"/>
                </a:solidFill>
                <a:latin typeface="JetBrains Mono"/>
              </a:rPr>
              <a:t>5. </a:t>
            </a:r>
            <a:r>
              <a:rPr lang="en-US" altLang="ru-RU" sz="1000" dirty="0" err="1">
                <a:solidFill>
                  <a:srgbClr val="7A7E85"/>
                </a:solidFill>
                <a:latin typeface="JetBrains Mono"/>
              </a:rPr>
              <a:t>Power_Struggle</a:t>
            </a:r>
            <a:endParaRPr lang="en-US" altLang="ru-RU" sz="1000" dirty="0">
              <a:solidFill>
                <a:srgbClr val="7A7E85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solidFill>
                  <a:srgbClr val="7A7E85"/>
                </a:solidFill>
                <a:latin typeface="JetBrains Mono"/>
              </a:rPr>
              <a:t>6. </a:t>
            </a:r>
            <a:r>
              <a:rPr lang="en-US" altLang="ru-RU" sz="1000" dirty="0" err="1">
                <a:solidFill>
                  <a:srgbClr val="7A7E85"/>
                </a:solidFill>
                <a:latin typeface="JetBrains Mono"/>
              </a:rPr>
              <a:t>Rookie_Spirit</a:t>
            </a:r>
            <a:endParaRPr lang="en-US" altLang="ru-RU" sz="1000" dirty="0">
              <a:solidFill>
                <a:srgbClr val="7A7E85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solidFill>
                  <a:srgbClr val="7A7E85"/>
                </a:solidFill>
                <a:latin typeface="JetBrains Mono"/>
              </a:rPr>
              <a:t>7. </a:t>
            </a:r>
            <a:r>
              <a:rPr lang="en-US" altLang="ru-RU" sz="1000" dirty="0" err="1">
                <a:solidFill>
                  <a:srgbClr val="7A7E85"/>
                </a:solidFill>
                <a:latin typeface="JetBrains Mono"/>
              </a:rPr>
              <a:t>Still_Sight</a:t>
            </a:r>
            <a:endParaRPr lang="en-US" altLang="ru-RU" sz="1000" dirty="0">
              <a:solidFill>
                <a:srgbClr val="7A7E85"/>
              </a:solidFill>
              <a:latin typeface="JetBrains Mono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solidFill>
                  <a:srgbClr val="7A7E85"/>
                </a:solidFill>
                <a:latin typeface="JetBrains Mono"/>
              </a:rPr>
              <a:t>8. Premonition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solidFill>
                  <a:srgbClr val="7A7E85"/>
                </a:solidFill>
                <a:latin typeface="JetBrains Mono"/>
              </a:rPr>
              <a:t>9. Distortion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ru-RU" sz="1000" dirty="0">
                <a:solidFill>
                  <a:srgbClr val="7A7E85"/>
                </a:solidFill>
                <a:latin typeface="JetBrains Mono"/>
              </a:rPr>
              <a:t>10. </a:t>
            </a:r>
            <a:r>
              <a:rPr lang="en-US" altLang="ru-RU" sz="1000" dirty="0" err="1">
                <a:solidFill>
                  <a:srgbClr val="7A7E85"/>
                </a:solidFill>
                <a:latin typeface="JetBrains Mono"/>
              </a:rPr>
              <a:t>Parental_Guidance</a:t>
            </a:r>
            <a:endParaRPr lang="ru-RU" altLang="ru-RU" sz="1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322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E1438AFD-0D95-E299-76B9-7EAE0BE32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D63BE5-FE66-46BD-9863-45C0F87CC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Графическое представление </a:t>
            </a:r>
            <a:r>
              <a:rPr lang="ru-RU" b="1" dirty="0" err="1"/>
              <a:t>эмбеддингов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98677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3F49A1-EC19-2723-C799-0C834708D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10E368C-279E-DEC9-6961-7D1AA07EA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00" y="0"/>
            <a:ext cx="1028700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456333-1822-C373-FA56-70A2E664F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b="1" dirty="0"/>
              <a:t>Графическое представление кластеров </a:t>
            </a:r>
            <a:r>
              <a:rPr lang="ru-RU" b="1" dirty="0" err="1"/>
              <a:t>эмбеддингов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5533765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5020E3-BF06-85BC-4E54-BD009F407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Отчёт с метриками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77FC4F-67DE-E09D-16D1-7DB3D0A56F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AA6C2EA-D445-31E3-2702-7D99F5505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759443"/>
            <a:ext cx="5839640" cy="1867161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41B79A3-BEB6-AF4E-A86F-C5977C0F9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25625"/>
            <a:ext cx="3267531" cy="743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30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755C2-A90A-207E-49E3-5FCC12E03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F0D712A-A85A-D62A-E05F-42E7900ED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 descr="Изображение выглядит как текст, снимок экрана, человек, 3D-моделирование&#10;&#10;Автоматически созданное описание">
            <a:extLst>
              <a:ext uri="{FF2B5EF4-FFF2-40B4-BE49-F238E27FC236}">
                <a16:creationId xmlns:a16="http://schemas.microsoft.com/office/drawing/2014/main" id="{66779C48-3E13-9853-C5B4-E2EA590E23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97" b="46975"/>
          <a:stretch/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87306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2D5EED-9147-5C45-9E0E-D87D0853C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A6DAFD-F5CE-A15A-4362-666BE6908D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2120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155DE8-517A-9DBE-55C9-361E9C606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предметной области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B12E2FE-1985-3487-C205-E409D243D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Проблема устоявшейся</a:t>
            </a:r>
            <a:r>
              <a:rPr lang="en-US" dirty="0"/>
              <a:t>/</a:t>
            </a:r>
            <a:r>
              <a:rPr lang="ru-RU" dirty="0"/>
              <a:t>изменяющейся меты</a:t>
            </a:r>
          </a:p>
          <a:p>
            <a:r>
              <a:rPr lang="ru-RU" dirty="0"/>
              <a:t>Трудность понимания особенностей подбора игровых сборок для новичков</a:t>
            </a:r>
          </a:p>
        </p:txBody>
      </p:sp>
    </p:spTree>
    <p:extLst>
      <p:ext uri="{BB962C8B-B14F-4D97-AF65-F5344CB8AC3E}">
        <p14:creationId xmlns:p14="http://schemas.microsoft.com/office/powerpoint/2010/main" val="124009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E3D86-1867-D511-943D-CA04D3B00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Откуда брать данные?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C847797-1FB7-0CB1-C2DD-62FC038AF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https://nightlight.gg/api/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7709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1D70302-A15B-1DE1-CFFF-F58CB5119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9" name="Объект 8" descr="Изображение выглядит как текст, снимок экрана, человек, 3D-моделирование&#10;&#10;Автоматически созданное описание">
            <a:extLst>
              <a:ext uri="{FF2B5EF4-FFF2-40B4-BE49-F238E27FC236}">
                <a16:creationId xmlns:a16="http://schemas.microsoft.com/office/drawing/2014/main" id="{6834B7BA-2C8B-37AE-58B4-FCE5ADF78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286"/>
          <a:stretch/>
        </p:blipFill>
        <p:spPr>
          <a:xfrm>
            <a:off x="38724" y="182562"/>
            <a:ext cx="12114552" cy="6492875"/>
          </a:xfrm>
        </p:spPr>
      </p:pic>
    </p:spTree>
    <p:extLst>
      <p:ext uri="{BB962C8B-B14F-4D97-AF65-F5344CB8AC3E}">
        <p14:creationId xmlns:p14="http://schemas.microsoft.com/office/powerpoint/2010/main" val="440772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9A860-8FDC-6592-419F-7C695A94A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F6DF95-69F3-5F61-325C-9A0B50773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BE8A8C-86FD-D9FA-F0D2-A22AA0B93D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9D7D4E3-A9EE-A2B0-55C2-E499219BC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8" y="365125"/>
            <a:ext cx="11923383" cy="613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4297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D1DDC-9E92-46C0-DEF9-C309F6904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F2F974-5D61-BDF8-0AE9-73CE8442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b="1" dirty="0"/>
              <a:t>Killer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~35 </a:t>
            </a:r>
            <a:r>
              <a:rPr lang="ru-RU" dirty="0"/>
              <a:t>сущностей)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280499C-574B-8744-63AE-040EB63683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properties:</a:t>
            </a:r>
          </a:p>
          <a:p>
            <a:pPr lvl="1"/>
            <a:r>
              <a:rPr lang="en-US" dirty="0"/>
              <a:t>Teachable perks </a:t>
            </a:r>
            <a:r>
              <a:rPr lang="en-US" i="1" dirty="0">
                <a:solidFill>
                  <a:srgbClr val="FF0000"/>
                </a:solidFill>
              </a:rPr>
              <a:t># </a:t>
            </a:r>
            <a:r>
              <a:rPr lang="ru-RU" i="1" dirty="0">
                <a:solidFill>
                  <a:srgbClr val="FF0000"/>
                </a:solidFill>
              </a:rPr>
              <a:t>отсутствует в актуальной онтологии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/>
              <a:t>Data properties:</a:t>
            </a:r>
          </a:p>
          <a:p>
            <a:pPr lvl="1"/>
            <a:r>
              <a:rPr lang="en-US" dirty="0"/>
              <a:t>Pick rate</a:t>
            </a:r>
          </a:p>
          <a:p>
            <a:pPr lvl="1"/>
            <a:r>
              <a:rPr lang="en-US" dirty="0"/>
              <a:t>Kill rate</a:t>
            </a:r>
          </a:p>
          <a:p>
            <a:pPr lvl="1"/>
            <a:r>
              <a:rPr lang="en-US" dirty="0"/>
              <a:t>Kill distribution (</a:t>
            </a:r>
            <a:r>
              <a:rPr lang="en-US" dirty="0" err="1"/>
              <a:t>разделится</a:t>
            </a:r>
            <a:r>
              <a:rPr lang="en-US" dirty="0"/>
              <a:t> </a:t>
            </a:r>
            <a:r>
              <a:rPr lang="en-US" dirty="0" err="1"/>
              <a:t>на</a:t>
            </a:r>
            <a:r>
              <a:rPr lang="en-US" dirty="0"/>
              <a:t> 4)</a:t>
            </a:r>
            <a:r>
              <a:rPr lang="ru-RU" dirty="0"/>
              <a:t> </a:t>
            </a:r>
            <a:r>
              <a:rPr lang="en-US" i="1" dirty="0">
                <a:solidFill>
                  <a:srgbClr val="FF0000"/>
                </a:solidFill>
              </a:rPr>
              <a:t># </a:t>
            </a:r>
            <a:r>
              <a:rPr lang="ru-RU" i="1" dirty="0">
                <a:solidFill>
                  <a:srgbClr val="FF0000"/>
                </a:solidFill>
              </a:rPr>
              <a:t>отсутствует в актуальной онтологии</a:t>
            </a:r>
            <a:endParaRPr lang="en-US" i="1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Matches (</a:t>
            </a:r>
            <a:r>
              <a:rPr lang="en-US" dirty="0" err="1"/>
              <a:t>количество</a:t>
            </a:r>
            <a:r>
              <a:rPr lang="en-US" dirty="0"/>
              <a:t> </a:t>
            </a:r>
            <a:r>
              <a:rPr lang="en-US" dirty="0" err="1"/>
              <a:t>записанных</a:t>
            </a:r>
            <a:r>
              <a:rPr lang="en-US" dirty="0"/>
              <a:t> </a:t>
            </a:r>
            <a:r>
              <a:rPr lang="en-US" dirty="0" err="1"/>
              <a:t>матчей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Release date</a:t>
            </a:r>
            <a:r>
              <a:rPr lang="ru-RU" dirty="0"/>
              <a:t> </a:t>
            </a:r>
            <a:r>
              <a:rPr lang="en-US" i="1" dirty="0">
                <a:solidFill>
                  <a:srgbClr val="FF0000"/>
                </a:solidFill>
              </a:rPr>
              <a:t># </a:t>
            </a:r>
            <a:r>
              <a:rPr lang="ru-RU" i="1" dirty="0">
                <a:solidFill>
                  <a:srgbClr val="FF0000"/>
                </a:solidFill>
              </a:rPr>
              <a:t>отсутствует в актуальной онтологии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6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5BBF2-3FEA-BD48-CBD3-6BDA6FCC2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907697-209B-1616-68B1-36502A2DC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b="1" dirty="0"/>
              <a:t>Survivor</a:t>
            </a:r>
            <a:r>
              <a:rPr lang="ru-RU" b="1" dirty="0"/>
              <a:t> </a:t>
            </a:r>
            <a:r>
              <a:rPr lang="ru-RU" dirty="0"/>
              <a:t>(</a:t>
            </a:r>
            <a:r>
              <a:rPr lang="en-US" dirty="0"/>
              <a:t>~</a:t>
            </a:r>
            <a:r>
              <a:rPr lang="ru-RU" dirty="0"/>
              <a:t>40</a:t>
            </a:r>
            <a:r>
              <a:rPr lang="en-US" dirty="0"/>
              <a:t> </a:t>
            </a:r>
            <a:r>
              <a:rPr lang="ru-RU" dirty="0"/>
              <a:t>сущностей)</a:t>
            </a:r>
            <a:r>
              <a:rPr lang="en-US" dirty="0"/>
              <a:t> </a:t>
            </a:r>
            <a:r>
              <a:rPr lang="en-US" i="1" dirty="0">
                <a:solidFill>
                  <a:schemeClr val="accent6"/>
                </a:solidFill>
              </a:rPr>
              <a:t># </a:t>
            </a:r>
            <a:r>
              <a:rPr lang="ru-RU" i="1" dirty="0">
                <a:solidFill>
                  <a:schemeClr val="accent6"/>
                </a:solidFill>
              </a:rPr>
              <a:t>новый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EE5E820-8ACC-1727-4122-4A1AD12090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properties:</a:t>
            </a:r>
          </a:p>
          <a:p>
            <a:pPr lvl="1"/>
            <a:r>
              <a:rPr lang="en-US" dirty="0"/>
              <a:t>Teachable perks </a:t>
            </a:r>
            <a:r>
              <a:rPr lang="en-US" i="1" dirty="0">
                <a:solidFill>
                  <a:srgbClr val="FF0000"/>
                </a:solidFill>
              </a:rPr>
              <a:t># </a:t>
            </a:r>
            <a:r>
              <a:rPr lang="ru-RU" i="1" dirty="0">
                <a:solidFill>
                  <a:srgbClr val="FF0000"/>
                </a:solidFill>
              </a:rPr>
              <a:t>не предусмотрено в актуальной онтологии</a:t>
            </a:r>
            <a:endParaRPr lang="en-US" i="1" dirty="0">
              <a:solidFill>
                <a:srgbClr val="FF0000"/>
              </a:solidFill>
            </a:endParaRPr>
          </a:p>
          <a:p>
            <a:r>
              <a:rPr lang="en-US" dirty="0"/>
              <a:t>Data properties:</a:t>
            </a:r>
          </a:p>
          <a:p>
            <a:pPr lvl="1"/>
            <a:r>
              <a:rPr lang="en-US" dirty="0"/>
              <a:t>Pick rate</a:t>
            </a:r>
          </a:p>
          <a:p>
            <a:pPr lvl="1"/>
            <a:r>
              <a:rPr lang="en-US" dirty="0"/>
              <a:t>Escape rate</a:t>
            </a:r>
          </a:p>
          <a:p>
            <a:pPr lvl="1"/>
            <a:r>
              <a:rPr lang="en-US" dirty="0"/>
              <a:t>Matches (</a:t>
            </a:r>
            <a:r>
              <a:rPr lang="en-US" dirty="0" err="1"/>
              <a:t>количество</a:t>
            </a:r>
            <a:r>
              <a:rPr lang="en-US" dirty="0"/>
              <a:t> </a:t>
            </a:r>
            <a:r>
              <a:rPr lang="en-US" dirty="0" err="1"/>
              <a:t>записанных</a:t>
            </a:r>
            <a:r>
              <a:rPr lang="en-US" dirty="0"/>
              <a:t> </a:t>
            </a:r>
            <a:r>
              <a:rPr lang="en-US" dirty="0" err="1"/>
              <a:t>матчей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Release date</a:t>
            </a:r>
            <a:r>
              <a:rPr lang="ru-RU" dirty="0"/>
              <a:t> </a:t>
            </a:r>
            <a:r>
              <a:rPr lang="en-US" i="1" dirty="0">
                <a:solidFill>
                  <a:srgbClr val="FF0000"/>
                </a:solidFill>
              </a:rPr>
              <a:t># </a:t>
            </a:r>
            <a:r>
              <a:rPr lang="ru-RU" i="1" dirty="0">
                <a:solidFill>
                  <a:srgbClr val="FF0000"/>
                </a:solidFill>
              </a:rPr>
              <a:t>не предусмотрено в актуальной онтологии</a:t>
            </a:r>
            <a:endParaRPr lang="en-US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354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BAE0D9-057E-2279-200F-525212D59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D29BA-6EE5-25A6-800D-4CFD5F98A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</a:t>
            </a:r>
            <a:r>
              <a:rPr lang="en-US" b="1" dirty="0"/>
              <a:t>Perk </a:t>
            </a:r>
            <a:r>
              <a:rPr lang="en-US" dirty="0"/>
              <a:t>(~</a:t>
            </a:r>
            <a:r>
              <a:rPr lang="ru-RU" dirty="0"/>
              <a:t>350</a:t>
            </a:r>
            <a:r>
              <a:rPr lang="en-US" dirty="0"/>
              <a:t> </a:t>
            </a:r>
            <a:r>
              <a:rPr lang="ru-RU" dirty="0"/>
              <a:t>сущностей)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2DB14A0-B394-9EDD-EFA6-FCE60BFE2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Properties:</a:t>
            </a:r>
          </a:p>
          <a:p>
            <a:pPr lvl="1"/>
            <a:r>
              <a:rPr lang="en-US" dirty="0"/>
              <a:t>Is in class (</a:t>
            </a:r>
            <a:r>
              <a:rPr lang="ru-RU" dirty="0"/>
              <a:t>варианты</a:t>
            </a:r>
            <a:r>
              <a:rPr lang="en-US" dirty="0"/>
              <a:t>: “Killer” or “Survivor”)</a:t>
            </a:r>
            <a:r>
              <a:rPr lang="ru-RU" dirty="0"/>
              <a:t> </a:t>
            </a:r>
            <a:r>
              <a:rPr lang="en-US" i="1" dirty="0">
                <a:solidFill>
                  <a:schemeClr val="accent6"/>
                </a:solidFill>
              </a:rPr>
              <a:t># </a:t>
            </a:r>
            <a:r>
              <a:rPr lang="ru-RU" i="1" dirty="0">
                <a:solidFill>
                  <a:schemeClr val="accent6"/>
                </a:solidFill>
              </a:rPr>
              <a:t>новый</a:t>
            </a:r>
          </a:p>
          <a:p>
            <a:r>
              <a:rPr lang="en-US" dirty="0"/>
              <a:t>Data properties:</a:t>
            </a:r>
          </a:p>
          <a:p>
            <a:pPr lvl="1"/>
            <a:r>
              <a:rPr lang="en-US" dirty="0"/>
              <a:t>Pick rate</a:t>
            </a:r>
          </a:p>
          <a:p>
            <a:pPr lvl="1"/>
            <a:r>
              <a:rPr lang="en-US" dirty="0"/>
              <a:t>Escape rate</a:t>
            </a:r>
          </a:p>
          <a:p>
            <a:pPr lvl="1"/>
            <a:r>
              <a:rPr lang="en-US" dirty="0"/>
              <a:t>Count (</a:t>
            </a:r>
            <a:r>
              <a:rPr lang="en-US" dirty="0" err="1"/>
              <a:t>количество</a:t>
            </a:r>
            <a:r>
              <a:rPr lang="en-US" dirty="0"/>
              <a:t> </a:t>
            </a:r>
            <a:r>
              <a:rPr lang="en-US" dirty="0" err="1"/>
              <a:t>записанных</a:t>
            </a:r>
            <a:r>
              <a:rPr lang="en-US" dirty="0"/>
              <a:t> </a:t>
            </a:r>
            <a:r>
              <a:rPr lang="en-US" dirty="0" err="1"/>
              <a:t>матчей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Survivors</a:t>
            </a:r>
          </a:p>
          <a:p>
            <a:pPr lvl="1"/>
            <a:r>
              <a:rPr lang="en-US" dirty="0"/>
              <a:t>Escapes</a:t>
            </a:r>
          </a:p>
        </p:txBody>
      </p:sp>
    </p:spTree>
    <p:extLst>
      <p:ext uri="{BB962C8B-B14F-4D97-AF65-F5344CB8AC3E}">
        <p14:creationId xmlns:p14="http://schemas.microsoft.com/office/powerpoint/2010/main" val="172734422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873</Words>
  <Application>Microsoft Office PowerPoint</Application>
  <PresentationFormat>Широкоэкранный</PresentationFormat>
  <Paragraphs>85</Paragraphs>
  <Slides>20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JetBrains Mono</vt:lpstr>
      <vt:lpstr>Тема Office</vt:lpstr>
      <vt:lpstr>Анализатор статистики по результатам матчей Dead by Daylight</vt:lpstr>
      <vt:lpstr>Презентация PowerPoint</vt:lpstr>
      <vt:lpstr>Проблема предметной области</vt:lpstr>
      <vt:lpstr>Откуда брать данные?</vt:lpstr>
      <vt:lpstr>Презентация PowerPoint</vt:lpstr>
      <vt:lpstr>Презентация PowerPoint</vt:lpstr>
      <vt:lpstr>Класс Killer (~35 сущностей)</vt:lpstr>
      <vt:lpstr>Класс Survivor (~40 сущностей) # новый</vt:lpstr>
      <vt:lpstr>Класс Perk (~350 сущностей)</vt:lpstr>
      <vt:lpstr>Класс Perk Build</vt:lpstr>
      <vt:lpstr>Класс Snapshot # новый</vt:lpstr>
      <vt:lpstr>Компетентностные вопросы 1</vt:lpstr>
      <vt:lpstr>Компетентностные вопросы 2</vt:lpstr>
      <vt:lpstr>Какие еще классы можно ввести в онтологию?</vt:lpstr>
      <vt:lpstr>Примеры SPARQL-запросов 1</vt:lpstr>
      <vt:lpstr>Примеры SPARQL-запросов 2</vt:lpstr>
      <vt:lpstr>Графическое представление эмбеддингов</vt:lpstr>
      <vt:lpstr>Графическое представление кластеров эмбеддингов</vt:lpstr>
      <vt:lpstr>Отчёт с метриками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Данис Ахмадеев</dc:creator>
  <cp:lastModifiedBy>Данис Ахмадеев</cp:lastModifiedBy>
  <cp:revision>47</cp:revision>
  <dcterms:created xsi:type="dcterms:W3CDTF">2024-11-26T17:12:24Z</dcterms:created>
  <dcterms:modified xsi:type="dcterms:W3CDTF">2025-01-24T07:48:05Z</dcterms:modified>
</cp:coreProperties>
</file>