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17" r:id="rId3"/>
    <p:sldId id="330" r:id="rId4"/>
    <p:sldId id="339" r:id="rId5"/>
    <p:sldId id="338" r:id="rId6"/>
    <p:sldId id="341" r:id="rId7"/>
    <p:sldId id="323" r:id="rId8"/>
    <p:sldId id="342" r:id="rId9"/>
    <p:sldId id="324" r:id="rId10"/>
    <p:sldId id="325" r:id="rId11"/>
    <p:sldId id="327" r:id="rId12"/>
    <p:sldId id="336" r:id="rId13"/>
    <p:sldId id="343" r:id="rId14"/>
    <p:sldId id="344" r:id="rId15"/>
    <p:sldId id="331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2CEBCDD8-EA70-44AF-ACC4-C4DA09E2D908}">
          <p14:sldIdLst>
            <p14:sldId id="288"/>
            <p14:sldId id="317"/>
            <p14:sldId id="330"/>
            <p14:sldId id="339"/>
            <p14:sldId id="338"/>
            <p14:sldId id="341"/>
            <p14:sldId id="323"/>
            <p14:sldId id="342"/>
            <p14:sldId id="324"/>
            <p14:sldId id="325"/>
            <p14:sldId id="327"/>
            <p14:sldId id="336"/>
            <p14:sldId id="343"/>
            <p14:sldId id="344"/>
            <p14:sldId id="331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B9F"/>
    <a:srgbClr val="44546A"/>
    <a:srgbClr val="1C75BC"/>
    <a:srgbClr val="1376BC"/>
    <a:srgbClr val="8CCAE0"/>
    <a:srgbClr val="02AAF5"/>
    <a:srgbClr val="125BC2"/>
    <a:srgbClr val="F5911F"/>
    <a:srgbClr val="F69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1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11.01.2018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hyperlink" Target="mailto:essra@das.or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8.jpe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jpe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microsoft.com/office/2007/relationships/hdphoto" Target="../media/hdphoto3.wdp"/><Relationship Id="rId9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ssra@das.org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hyperlink" Target="mailto:essra@das.or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hyperlink" Target="mailto:essra@da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hyperlink" Target="mailto:essra@das.or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0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35799" y="2527361"/>
            <a:ext cx="5341147" cy="821960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655365" y="3478180"/>
            <a:ext cx="76537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Présentation</a:t>
            </a:r>
            <a:r>
              <a:rPr lang="de-DE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 </a:t>
            </a:r>
            <a:r>
              <a:rPr lang="de-DE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Monnaie</a:t>
            </a:r>
            <a:r>
              <a:rPr lang="de-DE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Virtuelle</a:t>
            </a:r>
          </a:p>
        </p:txBody>
      </p:sp>
    </p:spTree>
    <p:extLst>
      <p:ext uri="{BB962C8B-B14F-4D97-AF65-F5344CB8AC3E}">
        <p14:creationId xmlns:p14="http://schemas.microsoft.com/office/powerpoint/2010/main" val="3092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Développement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chiffres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actuels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l’un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réseaux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P2P à la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croissance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mondiale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plus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1" name="Grafik 80" descr="Ein Bild, das Person, Mann, drinne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398DC9EC-5726-478A-BFFC-506576C6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21" y="1374909"/>
            <a:ext cx="943570" cy="943570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824E5A30-A957-4D3C-94C6-4641E77D4BD1}"/>
              </a:ext>
            </a:extLst>
          </p:cNvPr>
          <p:cNvSpPr txBox="1"/>
          <p:nvPr/>
        </p:nvSpPr>
        <p:spPr>
          <a:xfrm>
            <a:off x="5425510" y="1682201"/>
            <a:ext cx="374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a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été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créé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 Evan Duffield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2014 après que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idées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soient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rejetées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 la </a:t>
            </a:r>
            <a:r>
              <a:rPr lang="en-US" sz="14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communauté</a:t>
            </a:r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Bitcoin.</a:t>
            </a:r>
            <a:endParaRPr lang="de-DE" sz="14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A63A46D-E0F1-4517-9A55-168ED69ED64A}"/>
              </a:ext>
            </a:extLst>
          </p:cNvPr>
          <p:cNvSpPr txBox="1"/>
          <p:nvPr/>
        </p:nvSpPr>
        <p:spPr>
          <a:xfrm>
            <a:off x="8572551" y="4317160"/>
            <a:ext cx="234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Prix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Capitalisation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3,000,000,000 $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350 $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EB9DE23-6C98-426B-BE35-7ECA611102C7}"/>
              </a:ext>
            </a:extLst>
          </p:cNvPr>
          <p:cNvSpPr txBox="1"/>
          <p:nvPr/>
        </p:nvSpPr>
        <p:spPr>
          <a:xfrm>
            <a:off x="5425711" y="4281944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Offre</a:t>
            </a:r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monétaire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 : 18 500,000 dashs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Actuelle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7 632 559 dashs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AC761BE0-FD77-4134-B319-851ECD903D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89" y="4357868"/>
            <a:ext cx="534939" cy="5349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08BB4D-2BFA-4499-9E03-1FF51385F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5333230"/>
            <a:ext cx="592596" cy="43658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82CC621-BDA4-4BA9-B75B-D9FE2EF31E8C}"/>
              </a:ext>
            </a:extLst>
          </p:cNvPr>
          <p:cNvSpPr txBox="1"/>
          <p:nvPr/>
        </p:nvSpPr>
        <p:spPr>
          <a:xfrm>
            <a:off x="8572551" y="5217794"/>
            <a:ext cx="247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Blocs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Taille du bloc : 2 Mo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Intervalle de bloc  : 2,5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1B15ABB5-48EB-425A-B595-0A9582773E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51" y="4393084"/>
            <a:ext cx="383103" cy="5061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13D68F-E088-4307-9ABB-265B2A6B3B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26" y="5214683"/>
            <a:ext cx="555133" cy="555133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396F3D0-EFB2-47AD-9F32-EC5A0EEDAF02}"/>
              </a:ext>
            </a:extLst>
          </p:cNvPr>
          <p:cNvSpPr txBox="1"/>
          <p:nvPr/>
        </p:nvSpPr>
        <p:spPr>
          <a:xfrm>
            <a:off x="5425510" y="5214683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Réseau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Taux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hachage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270 TH/s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 : 4,600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E7A0654-E093-4E08-9CD6-B8CDAE2B6CFF}"/>
              </a:ext>
            </a:extLst>
          </p:cNvPr>
          <p:cNvSpPr txBox="1"/>
          <p:nvPr/>
        </p:nvSpPr>
        <p:spPr>
          <a:xfrm>
            <a:off x="9806413" y="2315488"/>
            <a:ext cx="148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Evan </a:t>
            </a:r>
            <a:r>
              <a:rPr lang="de-DE" sz="1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Duffield</a:t>
            </a:r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ADFD7CA-89FC-4ECD-900C-220746C781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50" y="1737109"/>
            <a:ext cx="578377" cy="5783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7859D9D-60F5-4620-BDE7-509B385724B0}"/>
              </a:ext>
            </a:extLst>
          </p:cNvPr>
          <p:cNvSpPr txBox="1"/>
          <p:nvPr/>
        </p:nvSpPr>
        <p:spPr>
          <a:xfrm>
            <a:off x="4615249" y="2951245"/>
            <a:ext cx="683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Mission : de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l’argent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virtuel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pouvant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être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utilisé</a:t>
            </a:r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quotidiennement</a:t>
            </a:r>
            <a:endParaRPr lang="de-DE" sz="24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7EA5A4-6058-4F13-9B3D-A704A0C97584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82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3" grpId="0"/>
      <p:bldP spid="85" grpId="0"/>
      <p:bldP spid="86" grpId="0"/>
      <p:bldP spid="32" grpId="0"/>
      <p:bldP spid="37" grpId="0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innovantes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294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transactions de 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rapides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confidentielles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696EDA3-696F-4479-8057-48FA502D9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07" y="1565023"/>
            <a:ext cx="2943863" cy="9921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1CA27A-DF39-4ECA-BA20-0CF1AB32C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"/>
          <a:stretch/>
        </p:blipFill>
        <p:spPr>
          <a:xfrm>
            <a:off x="8442027" y="1571997"/>
            <a:ext cx="3015543" cy="972481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6F24680-B017-4F24-9FE4-23A5C622FDE1}"/>
              </a:ext>
            </a:extLst>
          </p:cNvPr>
          <p:cNvGrpSpPr/>
          <p:nvPr/>
        </p:nvGrpSpPr>
        <p:grpSpPr>
          <a:xfrm>
            <a:off x="4988788" y="2517493"/>
            <a:ext cx="2270303" cy="523220"/>
            <a:chOff x="8366787" y="3763864"/>
            <a:chExt cx="2270303" cy="523220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2B08AA1-ACBB-4A7E-8551-F7F8BC0A0D44}"/>
                </a:ext>
              </a:extLst>
            </p:cNvPr>
            <p:cNvSpPr txBox="1"/>
            <p:nvPr/>
          </p:nvSpPr>
          <p:spPr>
            <a:xfrm>
              <a:off x="8705513" y="3763864"/>
              <a:ext cx="1931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Confirmation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instantannée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1930CC5-8F81-4191-9191-6CE536BF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59" b="96746" l="2959" r="97929">
                          <a14:foregroundMark x1="23373" y1="18047" x2="11243" y2="31361"/>
                          <a14:foregroundMark x1="11243" y1="31361" x2="3846" y2="61538"/>
                          <a14:foregroundMark x1="3846" y1="61538" x2="25444" y2="83432"/>
                          <a14:foregroundMark x1="25444" y1="83432" x2="55030" y2="93195"/>
                          <a14:foregroundMark x1="55030" y1="93195" x2="70118" y2="88166"/>
                          <a14:foregroundMark x1="70118" y1="88166" x2="81657" y2="77515"/>
                          <a14:foregroundMark x1="81657" y1="77515" x2="91716" y2="47633"/>
                          <a14:foregroundMark x1="91716" y1="47633" x2="91124" y2="31657"/>
                          <a14:foregroundMark x1="91124" y1="31657" x2="82840" y2="19231"/>
                          <a14:foregroundMark x1="82840" y1="19231" x2="51183" y2="8580"/>
                          <a14:foregroundMark x1="51183" y1="8580" x2="35207" y2="8580"/>
                          <a14:foregroundMark x1="35207" y1="8580" x2="19231" y2="15385"/>
                          <a14:foregroundMark x1="19231" y1="15385" x2="9172" y2="12130"/>
                          <a14:foregroundMark x1="64793" y1="38462" x2="56509" y2="48521"/>
                          <a14:foregroundMark x1="11538" y1="7692" x2="6805" y2="11538"/>
                          <a14:foregroundMark x1="45266" y1="3254" x2="45266" y2="3254"/>
                          <a14:foregroundMark x1="89053" y1="9467" x2="89053" y2="9467"/>
                          <a14:foregroundMark x1="94083" y1="11834" x2="94083" y2="11834"/>
                          <a14:foregroundMark x1="3254" y1="49704" x2="3254" y2="49704"/>
                          <a14:foregroundMark x1="51183" y1="96746" x2="51183" y2="96746"/>
                          <a14:foregroundMark x1="97929" y1="50592" x2="97929" y2="50592"/>
                          <a14:backgroundMark x1="77515" y1="64201" x2="77515" y2="6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785038"/>
              <a:ext cx="265428" cy="265428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46A42DE-8BE8-4976-A0C3-8409182C454D}"/>
              </a:ext>
            </a:extLst>
          </p:cNvPr>
          <p:cNvGrpSpPr/>
          <p:nvPr/>
        </p:nvGrpSpPr>
        <p:grpSpPr>
          <a:xfrm>
            <a:off x="8734446" y="2538667"/>
            <a:ext cx="1851806" cy="307777"/>
            <a:chOff x="8275075" y="2799197"/>
            <a:chExt cx="1851806" cy="30777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D71D455-8746-45FF-8F46-3911BF26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2832442"/>
              <a:ext cx="430438" cy="261551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D9C2D90-4AD0-4FA7-8FCF-CFD378A6BDDF}"/>
                </a:ext>
              </a:extLst>
            </p:cNvPr>
            <p:cNvSpPr txBox="1"/>
            <p:nvPr/>
          </p:nvSpPr>
          <p:spPr>
            <a:xfrm>
              <a:off x="8705513" y="2799197"/>
              <a:ext cx="142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Confidentialité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760B878-4FFB-4410-9E17-92D255033AE2}"/>
              </a:ext>
            </a:extLst>
          </p:cNvPr>
          <p:cNvCxnSpPr>
            <a:cxnSpLocks/>
          </p:cNvCxnSpPr>
          <p:nvPr/>
        </p:nvCxnSpPr>
        <p:spPr>
          <a:xfrm>
            <a:off x="8071848" y="1879310"/>
            <a:ext cx="0" cy="1956263"/>
          </a:xfrm>
          <a:prstGeom prst="line">
            <a:avLst/>
          </a:prstGeom>
          <a:ln w="1587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1FF3C2F-301D-402C-8C33-4F10D34E82A1}"/>
              </a:ext>
            </a:extLst>
          </p:cNvPr>
          <p:cNvGrpSpPr/>
          <p:nvPr/>
        </p:nvGrpSpPr>
        <p:grpSpPr>
          <a:xfrm>
            <a:off x="4942090" y="2985256"/>
            <a:ext cx="2375448" cy="354822"/>
            <a:chOff x="4942090" y="3036794"/>
            <a:chExt cx="2375448" cy="354822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F0CAE87-7D55-41AD-90F3-381DE1BEF917}"/>
                </a:ext>
              </a:extLst>
            </p:cNvPr>
            <p:cNvSpPr txBox="1"/>
            <p:nvPr/>
          </p:nvSpPr>
          <p:spPr>
            <a:xfrm>
              <a:off x="5342005" y="3083839"/>
              <a:ext cx="197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Les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dashs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sont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verouillés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AF386012-0301-4E82-AE9B-DD5ABBCD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90" y="3036794"/>
              <a:ext cx="328882" cy="328882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9465561-632B-4D70-AD4F-81C7B7398366}"/>
              </a:ext>
            </a:extLst>
          </p:cNvPr>
          <p:cNvGrpSpPr/>
          <p:nvPr/>
        </p:nvGrpSpPr>
        <p:grpSpPr>
          <a:xfrm>
            <a:off x="4915736" y="3505566"/>
            <a:ext cx="2166318" cy="334557"/>
            <a:chOff x="4451776" y="3274245"/>
            <a:chExt cx="2166318" cy="334557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F1A63366-6F44-4CBC-B4D6-51327978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76" y="3274245"/>
              <a:ext cx="334557" cy="334557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90D5272-8CE3-4C8C-AA9A-A0CD7E6BF2CC}"/>
                </a:ext>
              </a:extLst>
            </p:cNvPr>
            <p:cNvSpPr txBox="1"/>
            <p:nvPr/>
          </p:nvSpPr>
          <p:spPr>
            <a:xfrm>
              <a:off x="4878046" y="3301024"/>
              <a:ext cx="1740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Idéal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pour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les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PDV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B067DB9-452F-4B28-A07D-4650E352AAAC}"/>
              </a:ext>
            </a:extLst>
          </p:cNvPr>
          <p:cNvGrpSpPr/>
          <p:nvPr/>
        </p:nvGrpSpPr>
        <p:grpSpPr>
          <a:xfrm>
            <a:off x="8771486" y="3026105"/>
            <a:ext cx="2512923" cy="356356"/>
            <a:chOff x="8771486" y="3092033"/>
            <a:chExt cx="2512923" cy="356356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0D5F16-0BBD-4808-B4BE-15CE74CBC29D}"/>
                </a:ext>
              </a:extLst>
            </p:cNvPr>
            <p:cNvSpPr txBox="1"/>
            <p:nvPr/>
          </p:nvSpPr>
          <p:spPr>
            <a:xfrm>
              <a:off x="9164884" y="3092033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Les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dashs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sont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mélangés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5D726E61-3D59-49E3-AD5B-3B0DEE2C8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486" y="3092033"/>
              <a:ext cx="356356" cy="356356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3AA3D0C-EAF7-49B0-9964-529AD12F58CD}"/>
              </a:ext>
            </a:extLst>
          </p:cNvPr>
          <p:cNvGrpSpPr/>
          <p:nvPr/>
        </p:nvGrpSpPr>
        <p:grpSpPr>
          <a:xfrm>
            <a:off x="8826158" y="3523247"/>
            <a:ext cx="2458251" cy="316875"/>
            <a:chOff x="8366787" y="3548461"/>
            <a:chExt cx="2458251" cy="316875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C9887BF-AE8E-42F2-991A-CEFC6B4BB2D3}"/>
                </a:ext>
              </a:extLst>
            </p:cNvPr>
            <p:cNvSpPr txBox="1"/>
            <p:nvPr/>
          </p:nvSpPr>
          <p:spPr>
            <a:xfrm>
              <a:off x="8705513" y="3553010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Protection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 la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vie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privée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D5B0C3F1-85D0-4DBC-BB9D-512816B3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548461"/>
              <a:ext cx="247013" cy="316875"/>
            </a:xfrm>
            <a:prstGeom prst="rect">
              <a:avLst/>
            </a:prstGeom>
          </p:spPr>
        </p:pic>
      </p:grpSp>
      <p:sp>
        <p:nvSpPr>
          <p:cNvPr id="47" name="Flussdiagramm: Manuelle Verarbeitung 46">
            <a:extLst>
              <a:ext uri="{FF2B5EF4-FFF2-40B4-BE49-F238E27FC236}">
                <a16:creationId xmlns:a16="http://schemas.microsoft.com/office/drawing/2014/main" id="{F6DA309A-E368-4E39-83BE-12F6538F9F57}"/>
              </a:ext>
            </a:extLst>
          </p:cNvPr>
          <p:cNvSpPr/>
          <p:nvPr/>
        </p:nvSpPr>
        <p:spPr>
          <a:xfrm flipH="1">
            <a:off x="5103338" y="4388361"/>
            <a:ext cx="5925066" cy="87580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deux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types de transactions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optionnelles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et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gérées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 les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  <a:endParaRPr lang="de-D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597666-192B-4899-BDA1-23756C22204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54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E1C8384-FFBD-4F4D-90DE-30D8BB0BB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389" y="1814623"/>
            <a:ext cx="539423" cy="7126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69266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DAO (Organisation Autonome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Décentralisée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peut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s’auto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-financer et ne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dépend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d’investissement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extérieur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spéculation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volontariat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4E8028B-2FD0-421B-A881-0EB1E5BE7B06}"/>
              </a:ext>
            </a:extLst>
          </p:cNvPr>
          <p:cNvGrpSpPr/>
          <p:nvPr/>
        </p:nvGrpSpPr>
        <p:grpSpPr>
          <a:xfrm>
            <a:off x="7272443" y="1858840"/>
            <a:ext cx="969858" cy="629699"/>
            <a:chOff x="2067893" y="2364516"/>
            <a:chExt cx="760412" cy="49371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CCFF50FD-E285-4CE2-AC93-6A467FD3ABBC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31" name="Group 23">
                <a:extLst>
                  <a:ext uri="{FF2B5EF4-FFF2-40B4-BE49-F238E27FC236}">
                    <a16:creationId xmlns:a16="http://schemas.microsoft.com/office/drawing/2014/main" id="{E930638D-E296-4830-8C4C-A1C5427C2ADE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33" name="Grupa 18">
                  <a:extLst>
                    <a:ext uri="{FF2B5EF4-FFF2-40B4-BE49-F238E27FC236}">
                      <a16:creationId xmlns:a16="http://schemas.microsoft.com/office/drawing/2014/main" id="{327B89E7-6179-4645-834A-880C3232CC47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234832EA-B87F-40E2-B9DF-968C9AB5DD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:a16="http://schemas.microsoft.com/office/drawing/2014/main" id="{009131A5-884E-4CED-A8DB-576379AA9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F6908558-90EA-41E2-9C5F-EE639A60D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8B12B5C4-D417-42A8-8813-5E1172F7D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4DE7A36-66FE-44E2-87E2-F8B32804A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:a16="http://schemas.microsoft.com/office/drawing/2014/main" id="{DF4E3501-F65B-4AFD-BA8C-C6BB6E96984B}"/>
              </a:ext>
            </a:extLst>
          </p:cNvPr>
          <p:cNvGrpSpPr/>
          <p:nvPr/>
        </p:nvGrpSpPr>
        <p:grpSpPr>
          <a:xfrm>
            <a:off x="5280951" y="1714973"/>
            <a:ext cx="532633" cy="825285"/>
            <a:chOff x="1072187" y="1996426"/>
            <a:chExt cx="552885" cy="856664"/>
          </a:xfrm>
        </p:grpSpPr>
        <p:sp>
          <p:nvSpPr>
            <p:cNvPr id="38" name="Rounded Rectangle 109">
              <a:extLst>
                <a:ext uri="{FF2B5EF4-FFF2-40B4-BE49-F238E27FC236}">
                  <a16:creationId xmlns:a16="http://schemas.microsoft.com/office/drawing/2014/main" id="{AA9369BC-26B0-4A53-A50B-91656321CBE7}"/>
                </a:ext>
              </a:extLst>
            </p:cNvPr>
            <p:cNvSpPr/>
            <p:nvPr/>
          </p:nvSpPr>
          <p:spPr>
            <a:xfrm>
              <a:off x="1072187" y="2086369"/>
              <a:ext cx="449632" cy="766721"/>
            </a:xfrm>
            <a:prstGeom prst="roundRect">
              <a:avLst>
                <a:gd name="adj" fmla="val 6589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ounded Rectangle 110">
              <a:extLst>
                <a:ext uri="{FF2B5EF4-FFF2-40B4-BE49-F238E27FC236}">
                  <a16:creationId xmlns:a16="http://schemas.microsoft.com/office/drawing/2014/main" id="{10D4A4DD-DE11-4912-9822-1B214406F648}"/>
                </a:ext>
              </a:extLst>
            </p:cNvPr>
            <p:cNvSpPr/>
            <p:nvPr/>
          </p:nvSpPr>
          <p:spPr>
            <a:xfrm>
              <a:off x="1141986" y="215816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ounded Rectangle 111">
              <a:extLst>
                <a:ext uri="{FF2B5EF4-FFF2-40B4-BE49-F238E27FC236}">
                  <a16:creationId xmlns:a16="http://schemas.microsoft.com/office/drawing/2014/main" id="{BE2D580E-8259-4FD3-B5CB-161A601A86AF}"/>
                </a:ext>
              </a:extLst>
            </p:cNvPr>
            <p:cNvSpPr/>
            <p:nvPr/>
          </p:nvSpPr>
          <p:spPr>
            <a:xfrm>
              <a:off x="1141986" y="224912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Oval 112">
              <a:extLst>
                <a:ext uri="{FF2B5EF4-FFF2-40B4-BE49-F238E27FC236}">
                  <a16:creationId xmlns:a16="http://schemas.microsoft.com/office/drawing/2014/main" id="{5BCE6F57-A0F5-4395-A55A-74490F508F01}"/>
                </a:ext>
              </a:extLst>
            </p:cNvPr>
            <p:cNvSpPr/>
            <p:nvPr/>
          </p:nvSpPr>
          <p:spPr>
            <a:xfrm>
              <a:off x="1288337" y="2715122"/>
              <a:ext cx="40783" cy="38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ounded Rectangle 113">
              <a:extLst>
                <a:ext uri="{FF2B5EF4-FFF2-40B4-BE49-F238E27FC236}">
                  <a16:creationId xmlns:a16="http://schemas.microsoft.com/office/drawing/2014/main" id="{9D0140E7-165C-4476-87E3-24A25879298A}"/>
                </a:ext>
              </a:extLst>
            </p:cNvPr>
            <p:cNvSpPr/>
            <p:nvPr/>
          </p:nvSpPr>
          <p:spPr>
            <a:xfrm>
              <a:off x="1141986" y="2636912"/>
              <a:ext cx="313744" cy="38515"/>
            </a:xfrm>
            <a:prstGeom prst="roundRect">
              <a:avLst>
                <a:gd name="adj" fmla="val 1194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B1F7B90C-145E-44E2-AA82-6CA65B185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9154" y="2483082"/>
              <a:ext cx="132677" cy="78089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44" name="Group 117">
              <a:extLst>
                <a:ext uri="{FF2B5EF4-FFF2-40B4-BE49-F238E27FC236}">
                  <a16:creationId xmlns:a16="http://schemas.microsoft.com/office/drawing/2014/main" id="{58DCF556-86A9-4B30-BAE4-F31A699A11A3}"/>
                </a:ext>
              </a:extLst>
            </p:cNvPr>
            <p:cNvGrpSpPr/>
            <p:nvPr/>
          </p:nvGrpSpPr>
          <p:grpSpPr>
            <a:xfrm>
              <a:off x="1333441" y="1996426"/>
              <a:ext cx="291631" cy="268502"/>
              <a:chOff x="2369000" y="1329376"/>
              <a:chExt cx="676261" cy="67626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45" name="Group 118">
                <a:extLst>
                  <a:ext uri="{FF2B5EF4-FFF2-40B4-BE49-F238E27FC236}">
                    <a16:creationId xmlns:a16="http://schemas.microsoft.com/office/drawing/2014/main" id="{C1E60749-70ED-487D-A648-3B0FD1D49DFE}"/>
                  </a:ext>
                </a:extLst>
              </p:cNvPr>
              <p:cNvGrpSpPr/>
              <p:nvPr/>
            </p:nvGrpSpPr>
            <p:grpSpPr>
              <a:xfrm rot="2742169">
                <a:off x="2500235" y="1329377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9" name="Rectangle 122">
                  <a:extLst>
                    <a:ext uri="{FF2B5EF4-FFF2-40B4-BE49-F238E27FC236}">
                      <a16:creationId xmlns:a16="http://schemas.microsoft.com/office/drawing/2014/main" id="{687DF777-B713-46DA-BA3A-B26318E21BE7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Rectangle 123">
                  <a:extLst>
                    <a:ext uri="{FF2B5EF4-FFF2-40B4-BE49-F238E27FC236}">
                      <a16:creationId xmlns:a16="http://schemas.microsoft.com/office/drawing/2014/main" id="{9FB978F4-F45F-4AF2-B271-3EB565BEB82E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46" name="Group 119">
                <a:extLst>
                  <a:ext uri="{FF2B5EF4-FFF2-40B4-BE49-F238E27FC236}">
                    <a16:creationId xmlns:a16="http://schemas.microsoft.com/office/drawing/2014/main" id="{C991F1D6-F88E-47B4-B594-F27D494F82A8}"/>
                  </a:ext>
                </a:extLst>
              </p:cNvPr>
              <p:cNvGrpSpPr/>
              <p:nvPr/>
            </p:nvGrpSpPr>
            <p:grpSpPr>
              <a:xfrm rot="18919843">
                <a:off x="2386599" y="1329376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7" name="Rectangle 120">
                  <a:extLst>
                    <a:ext uri="{FF2B5EF4-FFF2-40B4-BE49-F238E27FC236}">
                      <a16:creationId xmlns:a16="http://schemas.microsoft.com/office/drawing/2014/main" id="{A508847A-347A-4D72-9871-2471579A88AC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8" name="Rectangle 121">
                  <a:extLst>
                    <a:ext uri="{FF2B5EF4-FFF2-40B4-BE49-F238E27FC236}">
                      <a16:creationId xmlns:a16="http://schemas.microsoft.com/office/drawing/2014/main" id="{B27110EE-4142-41A4-83BD-0757D51B8F01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44EF1998-94B1-425C-8953-6DB50BC5E649}"/>
              </a:ext>
            </a:extLst>
          </p:cNvPr>
          <p:cNvSpPr txBox="1"/>
          <p:nvPr/>
        </p:nvSpPr>
        <p:spPr>
          <a:xfrm>
            <a:off x="4668453" y="2766202"/>
            <a:ext cx="162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MINEURS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vérifient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les blocs et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gèrent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blockchain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0B46CF-3166-42A2-AAA4-CC12FD43AEC0}"/>
              </a:ext>
            </a:extLst>
          </p:cNvPr>
          <p:cNvSpPr/>
          <p:nvPr/>
        </p:nvSpPr>
        <p:spPr>
          <a:xfrm>
            <a:off x="4994504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B344F21E-8BF8-46AC-89D2-324D53CD25A9}"/>
              </a:ext>
            </a:extLst>
          </p:cNvPr>
          <p:cNvSpPr/>
          <p:nvPr/>
        </p:nvSpPr>
        <p:spPr>
          <a:xfrm>
            <a:off x="7062152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96E3C93-30A9-45D2-88A5-6516D8E8617E}"/>
              </a:ext>
            </a:extLst>
          </p:cNvPr>
          <p:cNvSpPr/>
          <p:nvPr/>
        </p:nvSpPr>
        <p:spPr>
          <a:xfrm>
            <a:off x="9448168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10%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7C3C7AD-BA0A-4CD7-A6DB-ECAFB270A7DE}"/>
              </a:ext>
            </a:extLst>
          </p:cNvPr>
          <p:cNvSpPr txBox="1"/>
          <p:nvPr/>
        </p:nvSpPr>
        <p:spPr>
          <a:xfrm>
            <a:off x="9022847" y="2766202"/>
            <a:ext cx="180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à payer les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employés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financer les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projets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(marketing, distribution,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développement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FD94CFB-BC35-4759-A02D-9B373178A397}"/>
              </a:ext>
            </a:extLst>
          </p:cNvPr>
          <p:cNvSpPr txBox="1"/>
          <p:nvPr/>
        </p:nvSpPr>
        <p:spPr>
          <a:xfrm>
            <a:off x="4613380" y="4256429"/>
            <a:ext cx="17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Tout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monde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peut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E051885-2C9D-4D50-9BCE-37D7527E4FFA}"/>
              </a:ext>
            </a:extLst>
          </p:cNvPr>
          <p:cNvSpPr txBox="1"/>
          <p:nvPr/>
        </p:nvSpPr>
        <p:spPr>
          <a:xfrm>
            <a:off x="9039914" y="4256429"/>
            <a:ext cx="176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Une proposition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peut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être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créé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n’importe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qui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payant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5 dashs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E212DC5-AD72-4CF1-8A38-65C9EDD86BAE}"/>
              </a:ext>
            </a:extLst>
          </p:cNvPr>
          <p:cNvCxnSpPr/>
          <p:nvPr/>
        </p:nvCxnSpPr>
        <p:spPr>
          <a:xfrm>
            <a:off x="5124450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4340D46-4D52-4C53-ACA6-2FB5FDE2E788}"/>
              </a:ext>
            </a:extLst>
          </p:cNvPr>
          <p:cNvSpPr txBox="1"/>
          <p:nvPr/>
        </p:nvSpPr>
        <p:spPr>
          <a:xfrm>
            <a:off x="6911156" y="2781020"/>
            <a:ext cx="171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sécurisent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blockchain et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possibles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certaines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46A4E28-9B82-4A08-B306-A8D2FFD27BB1}"/>
              </a:ext>
            </a:extLst>
          </p:cNvPr>
          <p:cNvSpPr txBox="1"/>
          <p:nvPr/>
        </p:nvSpPr>
        <p:spPr>
          <a:xfrm>
            <a:off x="6873186" y="4256429"/>
            <a:ext cx="17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Tout le monde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peut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opérer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 Masternode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s’il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possède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caution de 1000 dashs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29A5C5F-A614-4F54-AB2A-8492E5A58179}"/>
              </a:ext>
            </a:extLst>
          </p:cNvPr>
          <p:cNvCxnSpPr/>
          <p:nvPr/>
        </p:nvCxnSpPr>
        <p:spPr>
          <a:xfrm>
            <a:off x="7420367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F777C2D-09B3-4D07-BD55-4E3B0DE23131}"/>
              </a:ext>
            </a:extLst>
          </p:cNvPr>
          <p:cNvCxnSpPr/>
          <p:nvPr/>
        </p:nvCxnSpPr>
        <p:spPr>
          <a:xfrm>
            <a:off x="9549776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CB2E63E-F6F7-4604-BFED-ABF335CE9B9D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48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8" grpId="0" animBg="1"/>
      <p:bldP spid="77" grpId="0" animBg="1"/>
      <p:bldP spid="78" grpId="0" animBg="1"/>
      <p:bldP spid="80" grpId="0"/>
      <p:bldP spid="83" grpId="0"/>
      <p:bldP spid="87" grpId="0"/>
      <p:bldP spid="79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1" y="564543"/>
            <a:ext cx="7447565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DGBB (</a:t>
            </a:r>
            <a:r>
              <a:rPr lang="fr-FR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Gouvernance Décentralisée Via La Blockchain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 consensus à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l’intérieur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 DAO 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obtenu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rapidement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efficacement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lié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à des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objectifs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raison du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risque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économique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membres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DFF7E29B-62DC-4FE4-8013-61A0E7472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8" y="1634067"/>
            <a:ext cx="525072" cy="5250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58FF65-B3C0-4712-A44C-4773B068E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53" y="1654012"/>
            <a:ext cx="505127" cy="50512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4FFD5D9-E4A2-43D1-B845-9623C944CA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01" y="3260074"/>
            <a:ext cx="409997" cy="54164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CA0CEF32-60EB-4A39-B7FC-7C2E8E231C5B}"/>
              </a:ext>
            </a:extLst>
          </p:cNvPr>
          <p:cNvSpPr txBox="1"/>
          <p:nvPr/>
        </p:nvSpPr>
        <p:spPr>
          <a:xfrm>
            <a:off x="6485328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Idée pour le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réseau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Dash et pour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monnaie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9341FCB-6A64-4C67-B7F5-BF0FA372F282}"/>
              </a:ext>
            </a:extLst>
          </p:cNvPr>
          <p:cNvSpPr txBox="1"/>
          <p:nvPr/>
        </p:nvSpPr>
        <p:spPr>
          <a:xfrm>
            <a:off x="845376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Rédaction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 concept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comprenant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budget et KPI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BEA259DE-B1F7-4F08-B90E-6AB430BE6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73" y="1654012"/>
            <a:ext cx="505127" cy="50512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ED1FB075-8FD8-445F-9C87-93BD751CA4EF}"/>
              </a:ext>
            </a:extLst>
          </p:cNvPr>
          <p:cNvSpPr txBox="1"/>
          <p:nvPr/>
        </p:nvSpPr>
        <p:spPr>
          <a:xfrm>
            <a:off x="1044408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Soumission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au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réseau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proposition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739E7C3E-89B5-4AC5-B199-93E56E93CC2A}"/>
              </a:ext>
            </a:extLst>
          </p:cNvPr>
          <p:cNvSpPr>
            <a:spLocks/>
          </p:cNvSpPr>
          <p:nvPr/>
        </p:nvSpPr>
        <p:spPr bwMode="auto">
          <a:xfrm>
            <a:off x="4602243" y="1686623"/>
            <a:ext cx="397084" cy="439903"/>
          </a:xfrm>
          <a:custGeom>
            <a:avLst/>
            <a:gdLst>
              <a:gd name="T0" fmla="*/ 1 w 216"/>
              <a:gd name="T1" fmla="*/ 228 h 239"/>
              <a:gd name="T2" fmla="*/ 8 w 216"/>
              <a:gd name="T3" fmla="*/ 171 h 239"/>
              <a:gd name="T4" fmla="*/ 34 w 216"/>
              <a:gd name="T5" fmla="*/ 146 h 239"/>
              <a:gd name="T6" fmla="*/ 58 w 216"/>
              <a:gd name="T7" fmla="*/ 136 h 239"/>
              <a:gd name="T8" fmla="*/ 83 w 216"/>
              <a:gd name="T9" fmla="*/ 119 h 239"/>
              <a:gd name="T10" fmla="*/ 76 w 216"/>
              <a:gd name="T11" fmla="*/ 93 h 239"/>
              <a:gd name="T12" fmla="*/ 69 w 216"/>
              <a:gd name="T13" fmla="*/ 81 h 239"/>
              <a:gd name="T14" fmla="*/ 67 w 216"/>
              <a:gd name="T15" fmla="*/ 51 h 239"/>
              <a:gd name="T16" fmla="*/ 68 w 216"/>
              <a:gd name="T17" fmla="*/ 30 h 239"/>
              <a:gd name="T18" fmla="*/ 79 w 216"/>
              <a:gd name="T19" fmla="*/ 12 h 239"/>
              <a:gd name="T20" fmla="*/ 72 w 216"/>
              <a:gd name="T21" fmla="*/ 5 h 239"/>
              <a:gd name="T22" fmla="*/ 84 w 216"/>
              <a:gd name="T23" fmla="*/ 6 h 239"/>
              <a:gd name="T24" fmla="*/ 85 w 216"/>
              <a:gd name="T25" fmla="*/ 0 h 239"/>
              <a:gd name="T26" fmla="*/ 90 w 216"/>
              <a:gd name="T27" fmla="*/ 5 h 239"/>
              <a:gd name="T28" fmla="*/ 103 w 216"/>
              <a:gd name="T29" fmla="*/ 1 h 239"/>
              <a:gd name="T30" fmla="*/ 116 w 216"/>
              <a:gd name="T31" fmla="*/ 1 h 239"/>
              <a:gd name="T32" fmla="*/ 133 w 216"/>
              <a:gd name="T33" fmla="*/ 6 h 239"/>
              <a:gd name="T34" fmla="*/ 151 w 216"/>
              <a:gd name="T35" fmla="*/ 26 h 239"/>
              <a:gd name="T36" fmla="*/ 153 w 216"/>
              <a:gd name="T37" fmla="*/ 39 h 239"/>
              <a:gd name="T38" fmla="*/ 152 w 216"/>
              <a:gd name="T39" fmla="*/ 51 h 239"/>
              <a:gd name="T40" fmla="*/ 154 w 216"/>
              <a:gd name="T41" fmla="*/ 66 h 239"/>
              <a:gd name="T42" fmla="*/ 143 w 216"/>
              <a:gd name="T43" fmla="*/ 93 h 239"/>
              <a:gd name="T44" fmla="*/ 139 w 216"/>
              <a:gd name="T45" fmla="*/ 111 h 239"/>
              <a:gd name="T46" fmla="*/ 142 w 216"/>
              <a:gd name="T47" fmla="*/ 127 h 239"/>
              <a:gd name="T48" fmla="*/ 165 w 216"/>
              <a:gd name="T49" fmla="*/ 140 h 239"/>
              <a:gd name="T50" fmla="*/ 196 w 216"/>
              <a:gd name="T51" fmla="*/ 155 h 239"/>
              <a:gd name="T52" fmla="*/ 211 w 216"/>
              <a:gd name="T53" fmla="*/ 178 h 239"/>
              <a:gd name="T54" fmla="*/ 216 w 216"/>
              <a:gd name="T55" fmla="*/ 227 h 239"/>
              <a:gd name="T56" fmla="*/ 1 w 216"/>
              <a:gd name="T57" fmla="*/ 22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239">
                <a:moveTo>
                  <a:pt x="1" y="228"/>
                </a:moveTo>
                <a:cubicBezTo>
                  <a:pt x="0" y="221"/>
                  <a:pt x="3" y="182"/>
                  <a:pt x="8" y="171"/>
                </a:cubicBezTo>
                <a:cubicBezTo>
                  <a:pt x="13" y="161"/>
                  <a:pt x="26" y="149"/>
                  <a:pt x="34" y="146"/>
                </a:cubicBezTo>
                <a:cubicBezTo>
                  <a:pt x="44" y="142"/>
                  <a:pt x="54" y="138"/>
                  <a:pt x="58" y="136"/>
                </a:cubicBezTo>
                <a:cubicBezTo>
                  <a:pt x="62" y="134"/>
                  <a:pt x="82" y="128"/>
                  <a:pt x="83" y="119"/>
                </a:cubicBezTo>
                <a:cubicBezTo>
                  <a:pt x="85" y="112"/>
                  <a:pt x="80" y="97"/>
                  <a:pt x="76" y="93"/>
                </a:cubicBezTo>
                <a:cubicBezTo>
                  <a:pt x="72" y="90"/>
                  <a:pt x="70" y="83"/>
                  <a:pt x="69" y="81"/>
                </a:cubicBezTo>
                <a:cubicBezTo>
                  <a:pt x="68" y="79"/>
                  <a:pt x="62" y="59"/>
                  <a:pt x="67" y="51"/>
                </a:cubicBezTo>
                <a:cubicBezTo>
                  <a:pt x="67" y="51"/>
                  <a:pt x="66" y="35"/>
                  <a:pt x="68" y="30"/>
                </a:cubicBezTo>
                <a:cubicBezTo>
                  <a:pt x="71" y="24"/>
                  <a:pt x="79" y="14"/>
                  <a:pt x="79" y="12"/>
                </a:cubicBezTo>
                <a:cubicBezTo>
                  <a:pt x="79" y="10"/>
                  <a:pt x="76" y="5"/>
                  <a:pt x="72" y="5"/>
                </a:cubicBezTo>
                <a:cubicBezTo>
                  <a:pt x="72" y="5"/>
                  <a:pt x="79" y="3"/>
                  <a:pt x="84" y="6"/>
                </a:cubicBezTo>
                <a:cubicBezTo>
                  <a:pt x="84" y="6"/>
                  <a:pt x="83" y="2"/>
                  <a:pt x="85" y="0"/>
                </a:cubicBezTo>
                <a:cubicBezTo>
                  <a:pt x="85" y="0"/>
                  <a:pt x="87" y="5"/>
                  <a:pt x="90" y="5"/>
                </a:cubicBezTo>
                <a:cubicBezTo>
                  <a:pt x="93" y="4"/>
                  <a:pt x="98" y="1"/>
                  <a:pt x="103" y="1"/>
                </a:cubicBezTo>
                <a:cubicBezTo>
                  <a:pt x="107" y="1"/>
                  <a:pt x="112" y="0"/>
                  <a:pt x="116" y="1"/>
                </a:cubicBezTo>
                <a:cubicBezTo>
                  <a:pt x="120" y="1"/>
                  <a:pt x="130" y="4"/>
                  <a:pt x="133" y="6"/>
                </a:cubicBezTo>
                <a:cubicBezTo>
                  <a:pt x="135" y="8"/>
                  <a:pt x="147" y="14"/>
                  <a:pt x="151" y="26"/>
                </a:cubicBezTo>
                <a:cubicBezTo>
                  <a:pt x="153" y="33"/>
                  <a:pt x="153" y="39"/>
                  <a:pt x="153" y="39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51"/>
                  <a:pt x="155" y="58"/>
                  <a:pt x="154" y="66"/>
                </a:cubicBezTo>
                <a:cubicBezTo>
                  <a:pt x="154" y="76"/>
                  <a:pt x="147" y="88"/>
                  <a:pt x="143" y="93"/>
                </a:cubicBezTo>
                <a:cubicBezTo>
                  <a:pt x="140" y="102"/>
                  <a:pt x="139" y="103"/>
                  <a:pt x="139" y="111"/>
                </a:cubicBezTo>
                <a:cubicBezTo>
                  <a:pt x="138" y="119"/>
                  <a:pt x="140" y="125"/>
                  <a:pt x="142" y="127"/>
                </a:cubicBezTo>
                <a:cubicBezTo>
                  <a:pt x="146" y="131"/>
                  <a:pt x="161" y="138"/>
                  <a:pt x="165" y="140"/>
                </a:cubicBezTo>
                <a:cubicBezTo>
                  <a:pt x="167" y="141"/>
                  <a:pt x="191" y="151"/>
                  <a:pt x="196" y="155"/>
                </a:cubicBezTo>
                <a:cubicBezTo>
                  <a:pt x="202" y="159"/>
                  <a:pt x="209" y="169"/>
                  <a:pt x="211" y="178"/>
                </a:cubicBezTo>
                <a:cubicBezTo>
                  <a:pt x="214" y="195"/>
                  <a:pt x="216" y="221"/>
                  <a:pt x="216" y="227"/>
                </a:cubicBezTo>
                <a:cubicBezTo>
                  <a:pt x="216" y="239"/>
                  <a:pt x="2" y="239"/>
                  <a:pt x="1" y="2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38067FD-482F-4C8C-AC9A-9FD9F7A19DBE}"/>
              </a:ext>
            </a:extLst>
          </p:cNvPr>
          <p:cNvSpPr txBox="1"/>
          <p:nvPr/>
        </p:nvSpPr>
        <p:spPr>
          <a:xfrm>
            <a:off x="449500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Membre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motivé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communauté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Dash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C29B008-1608-42B7-9552-52EBE9A6A424}"/>
              </a:ext>
            </a:extLst>
          </p:cNvPr>
          <p:cNvSpPr txBox="1"/>
          <p:nvPr/>
        </p:nvSpPr>
        <p:spPr>
          <a:xfrm>
            <a:off x="5438253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Masternodes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votent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5720EDE-726C-409F-868C-4A46A5783166}"/>
              </a:ext>
            </a:extLst>
          </p:cNvPr>
          <p:cNvSpPr txBox="1"/>
          <p:nvPr/>
        </p:nvSpPr>
        <p:spPr>
          <a:xfrm>
            <a:off x="7594515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Votent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oui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non, abstention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837C53F4-4DAF-4291-8F8E-134511CDB102}"/>
              </a:ext>
            </a:extLst>
          </p:cNvPr>
          <p:cNvSpPr txBox="1"/>
          <p:nvPr/>
        </p:nvSpPr>
        <p:spPr>
          <a:xfrm>
            <a:off x="9533584" y="3926550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propositions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acceptées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financées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9" name="Group 15">
            <a:extLst>
              <a:ext uri="{FF2B5EF4-FFF2-40B4-BE49-F238E27FC236}">
                <a16:creationId xmlns:a16="http://schemas.microsoft.com/office/drawing/2014/main" id="{214BB971-C664-4C0D-9383-250ECEE0B125}"/>
              </a:ext>
            </a:extLst>
          </p:cNvPr>
          <p:cNvGrpSpPr/>
          <p:nvPr/>
        </p:nvGrpSpPr>
        <p:grpSpPr>
          <a:xfrm>
            <a:off x="5523354" y="3373631"/>
            <a:ext cx="703545" cy="456790"/>
            <a:chOff x="2067893" y="2364516"/>
            <a:chExt cx="760412" cy="493712"/>
          </a:xfrm>
        </p:grpSpPr>
        <p:grpSp>
          <p:nvGrpSpPr>
            <p:cNvPr id="110" name="Group 2">
              <a:extLst>
                <a:ext uri="{FF2B5EF4-FFF2-40B4-BE49-F238E27FC236}">
                  <a16:creationId xmlns:a16="http://schemas.microsoft.com/office/drawing/2014/main" id="{B7C85F9D-A5CB-47F8-8616-FA82BA93A52E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112" name="Group 23">
                <a:extLst>
                  <a:ext uri="{FF2B5EF4-FFF2-40B4-BE49-F238E27FC236}">
                    <a16:creationId xmlns:a16="http://schemas.microsoft.com/office/drawing/2014/main" id="{4AA4D836-18D5-4E4D-A604-53E44DC4C8D1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114" name="Grupa 18">
                  <a:extLst>
                    <a:ext uri="{FF2B5EF4-FFF2-40B4-BE49-F238E27FC236}">
                      <a16:creationId xmlns:a16="http://schemas.microsoft.com/office/drawing/2014/main" id="{50F2D5C2-2C88-455A-A732-6276B087A502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116" name="Freeform 6">
                    <a:extLst>
                      <a:ext uri="{FF2B5EF4-FFF2-40B4-BE49-F238E27FC236}">
                        <a16:creationId xmlns:a16="http://schemas.microsoft.com/office/drawing/2014/main" id="{FBAB8C76-A60D-48DD-944C-4C3EF32ED2C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7" name="Freeform 7">
                    <a:extLst>
                      <a:ext uri="{FF2B5EF4-FFF2-40B4-BE49-F238E27FC236}">
                        <a16:creationId xmlns:a16="http://schemas.microsoft.com/office/drawing/2014/main" id="{D3D4275B-17D6-46F6-8C31-B39D8C1E6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15" name="Freeform 15">
                  <a:extLst>
                    <a:ext uri="{FF2B5EF4-FFF2-40B4-BE49-F238E27FC236}">
                      <a16:creationId xmlns:a16="http://schemas.microsoft.com/office/drawing/2014/main" id="{D828CC59-A4FA-464C-AE9F-71EE4322C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6B0CE3C6-CCEF-462E-A47C-81AA861F8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98BCA0D3-1FCC-461C-900E-436F77B9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1F856E1-D08E-4DC3-8EEE-9072361399DD}"/>
              </a:ext>
            </a:extLst>
          </p:cNvPr>
          <p:cNvGrpSpPr/>
          <p:nvPr/>
        </p:nvGrpSpPr>
        <p:grpSpPr>
          <a:xfrm>
            <a:off x="7594515" y="3307015"/>
            <a:ext cx="634752" cy="509540"/>
            <a:chOff x="6538215" y="4940153"/>
            <a:chExt cx="634752" cy="50954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F18A0B8-054F-475D-8807-7F7EE163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9067" y="4940153"/>
              <a:ext cx="353900" cy="353900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52E55415-3A61-40A7-A200-8C8A1118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8215" y="5095793"/>
              <a:ext cx="353900" cy="353900"/>
            </a:xfrm>
            <a:prstGeom prst="rect">
              <a:avLst/>
            </a:prstGeom>
          </p:spPr>
        </p:pic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902633-A255-40C0-8B82-7CAB5F1D8898}"/>
              </a:ext>
            </a:extLst>
          </p:cNvPr>
          <p:cNvCxnSpPr/>
          <p:nvPr/>
        </p:nvCxnSpPr>
        <p:spPr>
          <a:xfrm>
            <a:off x="54200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610BCBD8-3394-4B2C-9572-E05FC27A8687}"/>
              </a:ext>
            </a:extLst>
          </p:cNvPr>
          <p:cNvCxnSpPr/>
          <p:nvPr/>
        </p:nvCxnSpPr>
        <p:spPr>
          <a:xfrm>
            <a:off x="74393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B74B56B-9244-4E65-8748-9CBF6DC6B288}"/>
              </a:ext>
            </a:extLst>
          </p:cNvPr>
          <p:cNvCxnSpPr/>
          <p:nvPr/>
        </p:nvCxnSpPr>
        <p:spPr>
          <a:xfrm>
            <a:off x="9411616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DF91C02-59B3-47B6-9C34-D9925A9BE4E8}"/>
              </a:ext>
            </a:extLst>
          </p:cNvPr>
          <p:cNvCxnSpPr/>
          <p:nvPr/>
        </p:nvCxnSpPr>
        <p:spPr>
          <a:xfrm>
            <a:off x="661519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45B79BE-370C-4037-91B9-DE100CA644AD}"/>
              </a:ext>
            </a:extLst>
          </p:cNvPr>
          <p:cNvCxnSpPr/>
          <p:nvPr/>
        </p:nvCxnSpPr>
        <p:spPr>
          <a:xfrm>
            <a:off x="861544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Daten 136">
            <a:extLst>
              <a:ext uri="{FF2B5EF4-FFF2-40B4-BE49-F238E27FC236}">
                <a16:creationId xmlns:a16="http://schemas.microsoft.com/office/drawing/2014/main" id="{46BC48D6-D777-4D22-A919-DC87D3C0AB14}"/>
              </a:ext>
            </a:extLst>
          </p:cNvPr>
          <p:cNvSpPr/>
          <p:nvPr/>
        </p:nvSpPr>
        <p:spPr>
          <a:xfrm flipH="1">
            <a:off x="5290912" y="5103536"/>
            <a:ext cx="2883969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L’argent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distribué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chaque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mois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Flussdiagramm: Daten 137">
            <a:extLst>
              <a:ext uri="{FF2B5EF4-FFF2-40B4-BE49-F238E27FC236}">
                <a16:creationId xmlns:a16="http://schemas.microsoft.com/office/drawing/2014/main" id="{AB61B535-73EC-4057-B252-DF1E9CE51544}"/>
              </a:ext>
            </a:extLst>
          </p:cNvPr>
          <p:cNvSpPr/>
          <p:nvPr/>
        </p:nvSpPr>
        <p:spPr>
          <a:xfrm flipH="1">
            <a:off x="7686221" y="5107352"/>
            <a:ext cx="2898732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Budget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actuel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de 3 M de $ par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mois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F9D00E0-0BC9-419D-8AF6-9FE7F179852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50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  <p:bldP spid="72" grpId="0"/>
      <p:bldP spid="74" grpId="0"/>
      <p:bldP spid="91" grpId="0" animBg="1"/>
      <p:bldP spid="97" grpId="0"/>
      <p:bldP spid="101" grpId="0"/>
      <p:bldP spid="104" grpId="0"/>
      <p:bldP spid="107" grpId="0"/>
      <p:bldP spid="137" grpId="0" animBg="1"/>
      <p:bldP spid="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366057"/>
            <a:ext cx="764446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débat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sur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l’augmentation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capacité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(scaling)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comme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illustration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 consensus à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l’intérieur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 DAO 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obtenu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rapidement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efficacement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lié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à des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objectifs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raison du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risque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économique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membres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55" name="Grafik 54">
            <a:extLst>
              <a:ext uri="{FF2B5EF4-FFF2-40B4-BE49-F238E27FC236}">
                <a16:creationId xmlns:a16="http://schemas.microsoft.com/office/drawing/2014/main" id="{2BF5075C-9B77-42A4-93F3-1F314A3309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108199"/>
            <a:ext cx="501514" cy="52787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ED8EA85E-76F2-4174-B34E-A896130380BC}"/>
              </a:ext>
            </a:extLst>
          </p:cNvPr>
          <p:cNvSpPr txBox="1"/>
          <p:nvPr/>
        </p:nvSpPr>
        <p:spPr>
          <a:xfrm>
            <a:off x="5500268" y="2031459"/>
            <a:ext cx="84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Débat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taille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 bloc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5ACC037-6DF8-4A84-87E8-6BCC791C4DBD}"/>
              </a:ext>
            </a:extLst>
          </p:cNvPr>
          <p:cNvCxnSpPr>
            <a:cxnSpLocks/>
          </p:cNvCxnSpPr>
          <p:nvPr/>
        </p:nvCxnSpPr>
        <p:spPr>
          <a:xfrm>
            <a:off x="6480089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1798484-425D-4AEF-A44F-43A24945B8D9}"/>
              </a:ext>
            </a:extLst>
          </p:cNvPr>
          <p:cNvCxnSpPr>
            <a:cxnSpLocks/>
          </p:cNvCxnSpPr>
          <p:nvPr/>
        </p:nvCxnSpPr>
        <p:spPr>
          <a:xfrm>
            <a:off x="4972565" y="18520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9AE5301A-2E77-4501-A5C4-D242E4FEA803}"/>
              </a:ext>
            </a:extLst>
          </p:cNvPr>
          <p:cNvSpPr txBox="1"/>
          <p:nvPr/>
        </p:nvSpPr>
        <p:spPr>
          <a:xfrm>
            <a:off x="6480088" y="1987197"/>
            <a:ext cx="216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Une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querelle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qui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n’en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finit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pas et qui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divise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communauté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Résultat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bifurcation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1CB4D24-6D17-4DD2-A532-822D1E7E0DA8}"/>
              </a:ext>
            </a:extLst>
          </p:cNvPr>
          <p:cNvSpPr txBox="1"/>
          <p:nvPr/>
        </p:nvSpPr>
        <p:spPr>
          <a:xfrm>
            <a:off x="8646706" y="1987197"/>
            <a:ext cx="2189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proposition 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été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soumise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acceptée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Résultat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Implémentation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44C277E4-7EFC-458E-9B0A-EFD7BA05A2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126189"/>
            <a:ext cx="523442" cy="523444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DB1BC14-A796-4CC0-9D9A-2D39C25B6D95}"/>
              </a:ext>
            </a:extLst>
          </p:cNvPr>
          <p:cNvCxnSpPr>
            <a:cxnSpLocks/>
          </p:cNvCxnSpPr>
          <p:nvPr/>
        </p:nvCxnSpPr>
        <p:spPr>
          <a:xfrm>
            <a:off x="8645675" y="18520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>
            <a:extLst>
              <a:ext uri="{FF2B5EF4-FFF2-40B4-BE49-F238E27FC236}">
                <a16:creationId xmlns:a16="http://schemas.microsoft.com/office/drawing/2014/main" id="{902B7F9E-672B-45BF-AD9B-7659A467CB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2069481"/>
            <a:ext cx="471370" cy="347275"/>
          </a:xfrm>
          <a:prstGeom prst="rect">
            <a:avLst/>
          </a:prstGeom>
        </p:spPr>
      </p:pic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AD03E79-95A5-472A-8099-0AA9C365BC41}"/>
              </a:ext>
            </a:extLst>
          </p:cNvPr>
          <p:cNvCxnSpPr>
            <a:cxnSpLocks/>
          </p:cNvCxnSpPr>
          <p:nvPr/>
        </p:nvCxnSpPr>
        <p:spPr>
          <a:xfrm>
            <a:off x="8645675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64AB32F-CA45-4DE4-93DA-41AFE3E5B11B}"/>
              </a:ext>
            </a:extLst>
          </p:cNvPr>
          <p:cNvCxnSpPr>
            <a:cxnSpLocks/>
          </p:cNvCxnSpPr>
          <p:nvPr/>
        </p:nvCxnSpPr>
        <p:spPr>
          <a:xfrm>
            <a:off x="10835798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65E3B441-0E5D-45D6-A62A-7B312E5D36BD}"/>
              </a:ext>
            </a:extLst>
          </p:cNvPr>
          <p:cNvSpPr txBox="1"/>
          <p:nvPr/>
        </p:nvSpPr>
        <p:spPr>
          <a:xfrm>
            <a:off x="4401752" y="3487196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Exemple de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partenariats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8329A54-F7C4-4E83-B691-EBE9AA3F7A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6" y="4164052"/>
            <a:ext cx="1718932" cy="757158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7E55AE3F-5A2F-45D8-AE66-BBEB851A3E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25" y="4261483"/>
            <a:ext cx="2791672" cy="52522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2AA4906E-CF55-49CC-A584-8E221767C1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4145856"/>
            <a:ext cx="756481" cy="756481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00030EC5-A4FF-477D-BA42-573F95DF0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0211" y="5050384"/>
            <a:ext cx="909132" cy="1235651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83231C0F-1A67-40B3-A7AD-CF24E080F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33" y="4656475"/>
            <a:ext cx="2280913" cy="1466301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AE148814-5157-4C5D-B23D-59F8B714DE00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05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 facile que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votre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grand-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mère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pourra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l’utiliser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FF79D631-EE2A-477B-AFD1-9215946C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1"/>
          <a:stretch/>
        </p:blipFill>
        <p:spPr>
          <a:xfrm>
            <a:off x="4088411" y="250555"/>
            <a:ext cx="3224591" cy="109662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52A1CA0-8CB1-4795-9349-412AD404D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74" y="1408823"/>
            <a:ext cx="2909412" cy="227012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F67BF45-48E4-498A-A334-E8F15CA4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78" y="3983105"/>
            <a:ext cx="4921250" cy="183863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66F2594-8A1A-4E01-B37E-594321217ED5}"/>
              </a:ext>
            </a:extLst>
          </p:cNvPr>
          <p:cNvSpPr txBox="1"/>
          <p:nvPr/>
        </p:nvSpPr>
        <p:spPr>
          <a:xfrm>
            <a:off x="7605448" y="1833645"/>
            <a:ext cx="413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mission de ”Evolution”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rendre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monnaie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virtuelle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facile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d’utilisation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qu’aucune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connaissance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technique ne sera </a:t>
            </a:r>
            <a:r>
              <a:rPr lang="en-US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nécessaire</a:t>
            </a:r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6E8610C-D542-4054-A414-F3D6809AC60E}"/>
              </a:ext>
            </a:extLst>
          </p:cNvPr>
          <p:cNvSpPr txBox="1"/>
          <p:nvPr/>
        </p:nvSpPr>
        <p:spPr>
          <a:xfrm>
            <a:off x="9372600" y="4486923"/>
            <a:ext cx="23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Comptes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-joints, </a:t>
            </a:r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Sauvegarde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Applications, Carnet </a:t>
            </a:r>
            <a:r>
              <a:rPr lang="en-US" sz="1600" i="1" dirty="0" err="1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d’adresses</a:t>
            </a:r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de-DE" sz="16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06AF04-7B18-40D4-AC61-D3059B054197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25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-76782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078690" y="1814438"/>
            <a:ext cx="3131373" cy="481893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7078691" y="2511318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Détails</a:t>
            </a: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informations</a:t>
            </a: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additionnelles</a:t>
            </a: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  <a:endParaRPr lang="de-DE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98395-4740-4567-B143-F9FCA5393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63" y="3503054"/>
            <a:ext cx="3492860" cy="873215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D3CD314-6091-49DF-B4DC-8C9369119AD5}"/>
              </a:ext>
            </a:extLst>
          </p:cNvPr>
          <p:cNvGrpSpPr/>
          <p:nvPr/>
        </p:nvGrpSpPr>
        <p:grpSpPr>
          <a:xfrm>
            <a:off x="7153331" y="2865959"/>
            <a:ext cx="368053" cy="368053"/>
            <a:chOff x="2582912" y="2890548"/>
            <a:chExt cx="660786" cy="66078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DE3CA0F-3790-4F3F-8C81-A484AD31D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Shape 2946">
              <a:extLst>
                <a:ext uri="{FF2B5EF4-FFF2-40B4-BE49-F238E27FC236}">
                  <a16:creationId xmlns:a16="http://schemas.microsoft.com/office/drawing/2014/main" id="{B4180416-C306-40A1-AE18-FFF946725C4D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6FA16E26-BB10-443B-A73B-30571BC0FB56}"/>
              </a:ext>
            </a:extLst>
          </p:cNvPr>
          <p:cNvSpPr txBox="1"/>
          <p:nvPr/>
        </p:nvSpPr>
        <p:spPr>
          <a:xfrm>
            <a:off x="7546294" y="2818987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www.dash.org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23AD96-1878-4646-9E30-5A517382BEDE}"/>
              </a:ext>
            </a:extLst>
          </p:cNvPr>
          <p:cNvSpPr txBox="1"/>
          <p:nvPr/>
        </p:nvSpPr>
        <p:spPr>
          <a:xfrm>
            <a:off x="6970741" y="4395596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Actualités</a:t>
            </a:r>
            <a:endParaRPr lang="de-DE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13759A-362A-457A-9C88-5830FA53CF87}"/>
              </a:ext>
            </a:extLst>
          </p:cNvPr>
          <p:cNvGrpSpPr/>
          <p:nvPr/>
        </p:nvGrpSpPr>
        <p:grpSpPr>
          <a:xfrm>
            <a:off x="7045381" y="4839126"/>
            <a:ext cx="368053" cy="368053"/>
            <a:chOff x="2582912" y="2890548"/>
            <a:chExt cx="660786" cy="66078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F32DD11-CB0F-4FC0-9328-8678C981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5" name="Shape 2946">
              <a:extLst>
                <a:ext uri="{FF2B5EF4-FFF2-40B4-BE49-F238E27FC236}">
                  <a16:creationId xmlns:a16="http://schemas.microsoft.com/office/drawing/2014/main" id="{4EDC6987-9B09-4C75-8D89-06193C109252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8D9C4D10-6CF1-4540-B628-5EA492B2398F}"/>
              </a:ext>
            </a:extLst>
          </p:cNvPr>
          <p:cNvSpPr txBox="1"/>
          <p:nvPr/>
        </p:nvSpPr>
        <p:spPr>
          <a:xfrm>
            <a:off x="7438344" y="4792154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www.dashforcenews.com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53BCA0-159F-4EEF-9E1E-092B39FDDF9C}"/>
              </a:ext>
            </a:extLst>
          </p:cNvPr>
          <p:cNvSpPr txBox="1"/>
          <p:nvPr/>
        </p:nvSpPr>
        <p:spPr>
          <a:xfrm>
            <a:off x="655365" y="1618824"/>
            <a:ext cx="663617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Merci</a:t>
            </a:r>
            <a:r>
              <a:rPr lang="es-ES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pour</a:t>
            </a:r>
            <a:r>
              <a:rPr lang="es-ES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votre</a:t>
            </a:r>
            <a:r>
              <a:rPr lang="es-ES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attention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Heinrich Meyer</a:t>
            </a:r>
          </a:p>
          <a:p>
            <a:r>
              <a:rPr lang="de-DE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German Dash </a:t>
            </a:r>
            <a:r>
              <a:rPr lang="de-DE" sz="1400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Representative</a:t>
            </a:r>
            <a:endParaRPr lang="de-DE" sz="14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essra@dash.org </a:t>
            </a:r>
          </a:p>
        </p:txBody>
      </p:sp>
    </p:spTree>
    <p:extLst>
      <p:ext uri="{BB962C8B-B14F-4D97-AF65-F5344CB8AC3E}">
        <p14:creationId xmlns:p14="http://schemas.microsoft.com/office/powerpoint/2010/main" val="24448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5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5745C1-2F3D-4495-BBDD-677FCAFD211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FF22BB07-8CEE-49F8-A47F-1E9224662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B7280D0D-4FE8-46D4-8D48-9BA033784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50E9D624-885E-4AF6-8FBF-E468B51F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5345F51-309A-4531-9150-0DD23781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F58BE5E0-A24F-489A-9853-BBF830A9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D8C9901-7ECF-40CF-AEB0-1A00C72B9DE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8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heinrich meyer | +49 1577 – 78 59 013 | </a:t>
            </a:r>
            <a:r>
              <a:rPr lang="fr-FR" sz="8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fr-FR" sz="8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EBEE020-DCC6-4957-B075-4AAF8FA5C0F7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fr-FR"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“Il ne serait pas sage de négliger les monnaies virtuelles“</a:t>
            </a:r>
            <a:br>
              <a:rPr lang="fr-FR"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fr-FR" sz="16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(Christine Lagarde – IWF)</a:t>
            </a:r>
          </a:p>
        </p:txBody>
      </p:sp>
      <p:sp>
        <p:nvSpPr>
          <p:cNvPr id="37" name="Trapezoid 31">
            <a:extLst>
              <a:ext uri="{FF2B5EF4-FFF2-40B4-BE49-F238E27FC236}">
                <a16:creationId xmlns:a16="http://schemas.microsoft.com/office/drawing/2014/main" id="{62AD19BE-8818-4FF6-9C0E-BD04CFDB11CD}"/>
              </a:ext>
            </a:extLst>
          </p:cNvPr>
          <p:cNvSpPr/>
          <p:nvPr/>
        </p:nvSpPr>
        <p:spPr>
          <a:xfrm>
            <a:off x="8141770" y="1513703"/>
            <a:ext cx="2892815" cy="1221624"/>
          </a:xfrm>
          <a:prstGeom prst="snip2DiagRect">
            <a:avLst>
              <a:gd name="adj1" fmla="val 18060"/>
              <a:gd name="adj2" fmla="val 0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fr-FR" altLang="de-DE" sz="2000">
                <a:solidFill>
                  <a:schemeClr val="bg1"/>
                </a:solidFill>
                <a:latin typeface="Calibri Light" panose="020F0302020204030204" pitchFamily="34" charset="0"/>
              </a:rPr>
              <a:t>Plus de 200 milliards de $ dans plus de 1000 projets</a:t>
            </a:r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8122129-3FF7-478D-9BB9-A5C7D77FCBF6}"/>
              </a:ext>
            </a:extLst>
          </p:cNvPr>
          <p:cNvSpPr/>
          <p:nvPr/>
        </p:nvSpPr>
        <p:spPr>
          <a:xfrm>
            <a:off x="5156201" y="1516616"/>
            <a:ext cx="2875271" cy="1231183"/>
          </a:xfrm>
          <a:prstGeom prst="snip2DiagRect">
            <a:avLst>
              <a:gd name="adj1" fmla="val 0"/>
              <a:gd name="adj2" fmla="val 17569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fr-FR" altLang="de-DE" sz="2000">
                <a:solidFill>
                  <a:schemeClr val="bg1"/>
                </a:solidFill>
                <a:latin typeface="Calibri Light" panose="020F0302020204030204" pitchFamily="34" charset="0"/>
              </a:rPr>
              <a:t>Hausse de la capitalisation de</a:t>
            </a:r>
            <a:br>
              <a:rPr lang="fr-FR" altLang="de-DE" sz="200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fr-FR" altLang="de-DE" sz="2000">
                <a:solidFill>
                  <a:schemeClr val="bg1"/>
                </a:solidFill>
                <a:latin typeface="Calibri Light" panose="020F0302020204030204" pitchFamily="34" charset="0"/>
              </a:rPr>
              <a:t>800 % en 2017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77C8223-D7B9-4352-8C88-B9DCEAFD922A}"/>
              </a:ext>
            </a:extLst>
          </p:cNvPr>
          <p:cNvSpPr txBox="1"/>
          <p:nvPr/>
        </p:nvSpPr>
        <p:spPr>
          <a:xfrm>
            <a:off x="4401752" y="564543"/>
            <a:ext cx="73584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fr-FR" sz="240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Développement des crypto-monnaies en 2017</a:t>
            </a:r>
          </a:p>
        </p:txBody>
      </p:sp>
      <p:sp>
        <p:nvSpPr>
          <p:cNvPr id="21" name="Flussdiagramm: Manuelle Verarbeitung 20">
            <a:extLst>
              <a:ext uri="{FF2B5EF4-FFF2-40B4-BE49-F238E27FC236}">
                <a16:creationId xmlns:a16="http://schemas.microsoft.com/office/drawing/2014/main" id="{1A175607-52BB-4239-B15B-D9D916B67B82}"/>
              </a:ext>
            </a:extLst>
          </p:cNvPr>
          <p:cNvSpPr/>
          <p:nvPr/>
        </p:nvSpPr>
        <p:spPr>
          <a:xfrm flipH="1">
            <a:off x="5455507" y="4233628"/>
            <a:ext cx="5220729" cy="14008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2000">
                <a:latin typeface="Calibri Light" panose="020F0302020204030204" pitchFamily="34" charset="0"/>
                <a:cs typeface="Calibri Light" panose="020F0302020204030204" pitchFamily="34" charset="0"/>
              </a:rPr>
              <a:t>Les crypto-monnaies et la blockchain </a:t>
            </a:r>
          </a:p>
          <a:p>
            <a:pPr algn="ctr"/>
            <a:r>
              <a:rPr lang="fr-FR" sz="2000">
                <a:latin typeface="Calibri Light" panose="020F0302020204030204" pitchFamily="34" charset="0"/>
                <a:cs typeface="Calibri Light" panose="020F0302020204030204" pitchFamily="34" charset="0"/>
              </a:rPr>
              <a:t>sont en train de se développer</a:t>
            </a:r>
          </a:p>
        </p:txBody>
      </p:sp>
      <p:sp>
        <p:nvSpPr>
          <p:cNvPr id="22" name="Trapezoid 31">
            <a:extLst>
              <a:ext uri="{FF2B5EF4-FFF2-40B4-BE49-F238E27FC236}">
                <a16:creationId xmlns:a16="http://schemas.microsoft.com/office/drawing/2014/main" id="{A535AEE3-80AE-4485-A1D2-452A9972E579}"/>
              </a:ext>
            </a:extLst>
          </p:cNvPr>
          <p:cNvSpPr/>
          <p:nvPr/>
        </p:nvSpPr>
        <p:spPr>
          <a:xfrm>
            <a:off x="5156201" y="2904250"/>
            <a:ext cx="5878384" cy="1160455"/>
          </a:xfrm>
          <a:prstGeom prst="snip2DiagRect">
            <a:avLst>
              <a:gd name="adj1" fmla="val 19231"/>
              <a:gd name="adj2" fmla="val 20246"/>
            </a:avLst>
          </a:prstGeom>
          <a:solidFill>
            <a:srgbClr val="1376BC">
              <a:alpha val="80000"/>
            </a:srgb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fr-FR" altLang="de-DE" sz="2000">
                <a:solidFill>
                  <a:schemeClr val="bg1"/>
                </a:solidFill>
                <a:latin typeface="Calibri Light" panose="020F0302020204030204" pitchFamily="34" charset="0"/>
              </a:rPr>
              <a:t>En Juillet 2017, les ICO ont reçu 2 fois plus</a:t>
            </a:r>
          </a:p>
          <a:p>
            <a:pPr algn="ctr"/>
            <a:r>
              <a:rPr lang="fr-FR" altLang="de-DE" sz="2000">
                <a:solidFill>
                  <a:schemeClr val="bg1"/>
                </a:solidFill>
                <a:latin typeface="Calibri Light" panose="020F0302020204030204" pitchFamily="34" charset="0"/>
              </a:rPr>
              <a:t>d‘investissements que le Capital Risque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BFF0FE-E96C-46C8-B791-7F7D85AC4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" y="2621181"/>
            <a:ext cx="804675" cy="8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32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ACA673-0A86-46C2-BFF3-B47F7288B48D}"/>
              </a:ext>
            </a:extLst>
          </p:cNvPr>
          <p:cNvSpPr txBox="1"/>
          <p:nvPr/>
        </p:nvSpPr>
        <p:spPr>
          <a:xfrm>
            <a:off x="372463" y="1228526"/>
            <a:ext cx="3248067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 ne s’agit pas de drogue, de blanchiment, d’armes ou de spéculation.</a:t>
            </a:r>
          </a:p>
          <a:p>
            <a:endParaRPr lang="fr-FR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 </a:t>
            </a:r>
            <a:r>
              <a:rPr lang="fr-FR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coeur</a:t>
            </a:r>
            <a:r>
              <a:rPr lang="fr-FR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 projet, c’est  la liberté financière.</a:t>
            </a:r>
            <a:endParaRPr lang="fr-FR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7F2C9BD-8CCA-44C1-ACBF-F2B0B1FBEF11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1E3980AF-4B91-4B67-9340-D85702CF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AD6F09BE-533D-4FEA-B2D4-2E6115F7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194AD5A-29C9-4A55-BDCD-129EFCF67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7D078154-1B3A-4921-B1C8-72A987B8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8A880BCA-F262-462D-8419-C45E7256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50B65968-258B-4A92-87F3-A3A1A409F041}"/>
              </a:ext>
            </a:extLst>
          </p:cNvPr>
          <p:cNvSpPr/>
          <p:nvPr/>
        </p:nvSpPr>
        <p:spPr>
          <a:xfrm>
            <a:off x="4606153" y="1040523"/>
            <a:ext cx="5359481" cy="102677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r>
              <a:rPr lang="fr-FR" altLang="de-DE" sz="2000">
                <a:solidFill>
                  <a:srgbClr val="44546A"/>
                </a:solidFill>
                <a:latin typeface="Calibri Light" panose="020F0302020204030204" pitchFamily="34" charset="0"/>
              </a:rPr>
              <a:t>”Un “hélicoptère à monnaie” pourrait être utile“</a:t>
            </a:r>
          </a:p>
          <a:p>
            <a:r>
              <a:rPr lang="fr-FR" altLang="de-DE" sz="1400" i="1">
                <a:solidFill>
                  <a:srgbClr val="44546A"/>
                </a:solidFill>
                <a:latin typeface="Calibri Light" panose="020F0302020204030204" pitchFamily="34" charset="0"/>
              </a:rPr>
              <a:t>(Ben Bernanke - FED)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CB5F7E-63D8-4E34-8C20-768EE5916625}"/>
              </a:ext>
            </a:extLst>
          </p:cNvPr>
          <p:cNvSpPr/>
          <p:nvPr/>
        </p:nvSpPr>
        <p:spPr>
          <a:xfrm>
            <a:off x="4762774" y="2012356"/>
            <a:ext cx="6762642" cy="1535122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/>
            <a:r>
              <a:rPr lang="fr-FR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”S’ils comprenaient (comment fonctionne notre système monétaire), je pense qu’il y aurait une révolution dans les heures qui suivent “</a:t>
            </a:r>
          </a:p>
          <a:p>
            <a:pPr algn="r"/>
            <a:r>
              <a:rPr lang="fr-FR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(Henry Ford - Ford)</a:t>
            </a:r>
          </a:p>
        </p:txBody>
      </p:sp>
      <p:sp>
        <p:nvSpPr>
          <p:cNvPr id="5" name="Flussdiagramm: Daten 4">
            <a:extLst>
              <a:ext uri="{FF2B5EF4-FFF2-40B4-BE49-F238E27FC236}">
                <a16:creationId xmlns:a16="http://schemas.microsoft.com/office/drawing/2014/main" id="{2F44648A-89F8-4DCE-A6CA-23ECB3D925E4}"/>
              </a:ext>
            </a:extLst>
          </p:cNvPr>
          <p:cNvSpPr/>
          <p:nvPr/>
        </p:nvSpPr>
        <p:spPr>
          <a:xfrm>
            <a:off x="4606157" y="4298731"/>
            <a:ext cx="2462835" cy="636104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Argent sorti de nulle part</a:t>
            </a:r>
          </a:p>
        </p:txBody>
      </p:sp>
      <p:sp>
        <p:nvSpPr>
          <p:cNvPr id="30" name="Flussdiagramm: Daten 29">
            <a:extLst>
              <a:ext uri="{FF2B5EF4-FFF2-40B4-BE49-F238E27FC236}">
                <a16:creationId xmlns:a16="http://schemas.microsoft.com/office/drawing/2014/main" id="{23678BBA-FA84-48C6-8A7B-74C1CB389983}"/>
              </a:ext>
            </a:extLst>
          </p:cNvPr>
          <p:cNvSpPr/>
          <p:nvPr/>
        </p:nvSpPr>
        <p:spPr>
          <a:xfrm>
            <a:off x="6712077" y="4298731"/>
            <a:ext cx="2462835" cy="636104"/>
          </a:xfrm>
          <a:prstGeom prst="flowChartInputOutput">
            <a:avLst/>
          </a:prstGeom>
          <a:solidFill>
            <a:srgbClr val="1376B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Transfert de richesse</a:t>
            </a:r>
          </a:p>
        </p:txBody>
      </p:sp>
      <p:sp>
        <p:nvSpPr>
          <p:cNvPr id="31" name="Flussdiagramm: Daten 30">
            <a:extLst>
              <a:ext uri="{FF2B5EF4-FFF2-40B4-BE49-F238E27FC236}">
                <a16:creationId xmlns:a16="http://schemas.microsoft.com/office/drawing/2014/main" id="{BB1D7A4A-278C-4F97-833B-9B3AA2A15BF2}"/>
              </a:ext>
            </a:extLst>
          </p:cNvPr>
          <p:cNvSpPr/>
          <p:nvPr/>
        </p:nvSpPr>
        <p:spPr>
          <a:xfrm>
            <a:off x="8804745" y="4298731"/>
            <a:ext cx="3014792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Contrôle total des </a:t>
            </a:r>
          </a:p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mouvements de capitaux</a:t>
            </a:r>
          </a:p>
        </p:txBody>
      </p:sp>
      <p:sp>
        <p:nvSpPr>
          <p:cNvPr id="34" name="Flussdiagramm: Daten 33">
            <a:extLst>
              <a:ext uri="{FF2B5EF4-FFF2-40B4-BE49-F238E27FC236}">
                <a16:creationId xmlns:a16="http://schemas.microsoft.com/office/drawing/2014/main" id="{9E826C77-19C3-4136-8618-4662528C6084}"/>
              </a:ext>
            </a:extLst>
          </p:cNvPr>
          <p:cNvSpPr/>
          <p:nvPr/>
        </p:nvSpPr>
        <p:spPr>
          <a:xfrm flipH="1">
            <a:off x="8817995" y="3591068"/>
            <a:ext cx="3001541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Abolition </a:t>
            </a:r>
            <a:b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de l‘argent liquide</a:t>
            </a:r>
          </a:p>
        </p:txBody>
      </p:sp>
      <p:sp>
        <p:nvSpPr>
          <p:cNvPr id="35" name="Flussdiagramm: Daten 34">
            <a:extLst>
              <a:ext uri="{FF2B5EF4-FFF2-40B4-BE49-F238E27FC236}">
                <a16:creationId xmlns:a16="http://schemas.microsoft.com/office/drawing/2014/main" id="{F152BC94-E995-4565-BBEF-D92C54CCC9D8}"/>
              </a:ext>
            </a:extLst>
          </p:cNvPr>
          <p:cNvSpPr/>
          <p:nvPr/>
        </p:nvSpPr>
        <p:spPr>
          <a:xfrm flipH="1">
            <a:off x="6712077" y="3591068"/>
            <a:ext cx="2462834" cy="636104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Répressions financières</a:t>
            </a:r>
          </a:p>
        </p:txBody>
      </p:sp>
      <p:sp>
        <p:nvSpPr>
          <p:cNvPr id="36" name="Flussdiagramm: Daten 35">
            <a:extLst>
              <a:ext uri="{FF2B5EF4-FFF2-40B4-BE49-F238E27FC236}">
                <a16:creationId xmlns:a16="http://schemas.microsoft.com/office/drawing/2014/main" id="{172DEAAC-E1CD-4C0A-A982-35E4DDB61A0D}"/>
              </a:ext>
            </a:extLst>
          </p:cNvPr>
          <p:cNvSpPr/>
          <p:nvPr/>
        </p:nvSpPr>
        <p:spPr>
          <a:xfrm flipH="1">
            <a:off x="4606157" y="3591068"/>
            <a:ext cx="2462834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Institutions </a:t>
            </a:r>
          </a:p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centralisées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FFEB9D-E238-49F2-99A3-512B2BBC6D69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fr-FR" sz="240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Causes de l’invention des monnaies virtuelles</a:t>
            </a: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6A12A69E-9859-4683-951E-DC14DD2F8894}"/>
              </a:ext>
            </a:extLst>
          </p:cNvPr>
          <p:cNvSpPr/>
          <p:nvPr/>
        </p:nvSpPr>
        <p:spPr>
          <a:xfrm flipH="1">
            <a:off x="4606154" y="5059138"/>
            <a:ext cx="6674675" cy="636104"/>
          </a:xfrm>
          <a:prstGeom prst="parallelogram">
            <a:avLst>
              <a:gd name="adj" fmla="val 7680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Calibri Light" panose="020F0302020204030204" pitchFamily="34" charset="0"/>
                <a:cs typeface="Calibri Light" panose="020F0302020204030204" pitchFamily="34" charset="0"/>
              </a:rPr>
              <a:t>Plus de 50% des habitants de la planète n’ont pas accès au marché financier mondial.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A7280D4-9F4A-4690-9E21-AD6A294083E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8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heinrich meyer | +49 1577 – 78 59 013 | </a:t>
            </a:r>
            <a:r>
              <a:rPr lang="fr-FR" sz="8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fr-FR" sz="8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7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9" grpId="0"/>
      <p:bldP spid="5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155429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se base sur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technologie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innovative et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vision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révolutionnaire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4DA651F5-8923-4865-A748-FB32A2FEB531}"/>
              </a:ext>
            </a:extLst>
          </p:cNvPr>
          <p:cNvSpPr txBox="1"/>
          <p:nvPr/>
        </p:nvSpPr>
        <p:spPr>
          <a:xfrm>
            <a:off x="4401753" y="1914419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”Le Times du 03/Jan/2009 - Le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Ministre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des Finances sur le point de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sauver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à nouveau les </a:t>
            </a:r>
            <a:r>
              <a:rPr lang="en-US" sz="40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banques</a:t>
            </a:r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endParaRPr lang="de-DE" sz="40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9E92072-B6DB-401F-BA9C-6A27DFA18473}"/>
              </a:ext>
            </a:extLst>
          </p:cNvPr>
          <p:cNvSpPr txBox="1"/>
          <p:nvPr/>
        </p:nvSpPr>
        <p:spPr>
          <a:xfrm>
            <a:off x="4401753" y="4304591"/>
            <a:ext cx="7081410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(Satoshi Nakamoto </a:t>
            </a:r>
            <a:r>
              <a:rPr lang="en-US" sz="2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dans</a:t>
            </a:r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le Bloc Genesis de Bitcoin)</a:t>
            </a:r>
            <a:endParaRPr lang="de-DE" sz="20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DF593A-5684-4A0E-99AC-484271E05F03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20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F45724A-7ED9-45F7-B3B8-9F7AF2A7EDF9}"/>
              </a:ext>
            </a:extLst>
          </p:cNvPr>
          <p:cNvGrpSpPr/>
          <p:nvPr/>
        </p:nvGrpSpPr>
        <p:grpSpPr>
          <a:xfrm>
            <a:off x="9296755" y="1474321"/>
            <a:ext cx="2200091" cy="1653983"/>
            <a:chOff x="9296755" y="1474321"/>
            <a:chExt cx="2200091" cy="165398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B622C33-BDD9-4A90-8FFA-FABB3190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055" y="1474321"/>
              <a:ext cx="877488" cy="877488"/>
            </a:xfrm>
            <a:prstGeom prst="rect">
              <a:avLst/>
            </a:prstGeom>
          </p:spPr>
        </p:pic>
        <p:sp>
          <p:nvSpPr>
            <p:cNvPr id="37" name="Объект 4">
              <a:extLst>
                <a:ext uri="{FF2B5EF4-FFF2-40B4-BE49-F238E27FC236}">
                  <a16:creationId xmlns:a16="http://schemas.microsoft.com/office/drawing/2014/main" id="{F81EF7FE-C480-4E58-AF60-096FB743EBF1}"/>
                </a:ext>
              </a:extLst>
            </p:cNvPr>
            <p:cNvSpPr txBox="1">
              <a:spLocks/>
            </p:cNvSpPr>
            <p:nvPr/>
          </p:nvSpPr>
          <p:spPr>
            <a:xfrm>
              <a:off x="9296755" y="2440111"/>
              <a:ext cx="2200091" cy="688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Géré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par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une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blockchain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décentralisée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(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publique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Bitcoin, c‘est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quoi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068427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”Bitcoin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c’est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l’or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numérique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b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(https://www.bloomberg.com)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135DFF6-59A1-4852-92AF-1E726442AA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" y="2597629"/>
            <a:ext cx="1115225" cy="1115225"/>
          </a:xfrm>
          <a:prstGeom prst="rect">
            <a:avLst/>
          </a:prstGeom>
        </p:spPr>
      </p:pic>
      <p:sp>
        <p:nvSpPr>
          <p:cNvPr id="29" name="Объект 4">
            <a:extLst>
              <a:ext uri="{FF2B5EF4-FFF2-40B4-BE49-F238E27FC236}">
                <a16:creationId xmlns:a16="http://schemas.microsoft.com/office/drawing/2014/main" id="{54A97A89-E29C-4FEC-BC56-3082093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628" y="4199496"/>
            <a:ext cx="2045505" cy="670214"/>
          </a:xfrm>
        </p:spPr>
        <p:txBody>
          <a:bodyPr>
            <a:noAutofit/>
          </a:bodyPr>
          <a:lstStyle/>
          <a:p>
            <a:pPr lvl="1" indent="0" algn="ctr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de-DE" sz="16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Transactions </a:t>
            </a:r>
            <a:r>
              <a:rPr lang="de-DE" sz="16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directes</a:t>
            </a:r>
            <a:r>
              <a:rPr lang="de-DE" sz="16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P2P</a:t>
            </a:r>
            <a:endParaRPr lang="en-US" sz="14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6ACDA90D-B6BA-43FC-AEBC-A85939D821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41" y="3301578"/>
            <a:ext cx="878677" cy="878677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EF651FD-1DE4-43AF-A9C5-70A446DA9C0E}"/>
              </a:ext>
            </a:extLst>
          </p:cNvPr>
          <p:cNvGrpSpPr/>
          <p:nvPr/>
        </p:nvGrpSpPr>
        <p:grpSpPr>
          <a:xfrm>
            <a:off x="4473657" y="1510294"/>
            <a:ext cx="2023100" cy="1644948"/>
            <a:chOff x="4473657" y="1510294"/>
            <a:chExt cx="2023100" cy="164494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5E208FA-6228-4EE0-9B56-390EAD76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02" y="1510294"/>
              <a:ext cx="789008" cy="789008"/>
            </a:xfrm>
            <a:prstGeom prst="rect">
              <a:avLst/>
            </a:prstGeom>
          </p:spPr>
        </p:pic>
        <p:sp>
          <p:nvSpPr>
            <p:cNvPr id="26" name="Объект 4">
              <a:extLst>
                <a:ext uri="{FF2B5EF4-FFF2-40B4-BE49-F238E27FC236}">
                  <a16:creationId xmlns:a16="http://schemas.microsoft.com/office/drawing/2014/main" id="{F25FA4C2-1801-41AB-ABCB-EEC5550CF367}"/>
                </a:ext>
              </a:extLst>
            </p:cNvPr>
            <p:cNvSpPr txBox="1">
              <a:spLocks/>
            </p:cNvSpPr>
            <p:nvPr/>
          </p:nvSpPr>
          <p:spPr>
            <a:xfrm>
              <a:off x="4473657" y="2449175"/>
              <a:ext cx="2023100" cy="70606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Une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quantité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limitée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 21 millions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unités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4D6087-7D90-4959-A17D-7C9874814028}"/>
              </a:ext>
            </a:extLst>
          </p:cNvPr>
          <p:cNvGrpSpPr/>
          <p:nvPr/>
        </p:nvGrpSpPr>
        <p:grpSpPr>
          <a:xfrm>
            <a:off x="6920856" y="1484436"/>
            <a:ext cx="1851645" cy="1615306"/>
            <a:chOff x="6920856" y="1484436"/>
            <a:chExt cx="1851645" cy="16153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514090-59FA-4FBB-B0F1-427ECEDD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241" y="1484436"/>
              <a:ext cx="774873" cy="774873"/>
            </a:xfrm>
            <a:prstGeom prst="rect">
              <a:avLst/>
            </a:prstGeom>
          </p:spPr>
        </p:pic>
        <p:sp>
          <p:nvSpPr>
            <p:cNvPr id="36" name="Объект 4">
              <a:extLst>
                <a:ext uri="{FF2B5EF4-FFF2-40B4-BE49-F238E27FC236}">
                  <a16:creationId xmlns:a16="http://schemas.microsoft.com/office/drawing/2014/main" id="{6276161B-08F6-4F60-A167-B3F50B9536C6}"/>
                </a:ext>
              </a:extLst>
            </p:cNvPr>
            <p:cNvSpPr txBox="1">
              <a:spLocks/>
            </p:cNvSpPr>
            <p:nvPr/>
          </p:nvSpPr>
          <p:spPr>
            <a:xfrm>
              <a:off x="6920856" y="2436945"/>
              <a:ext cx="1851645" cy="66279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Valeur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déterminée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par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l’offre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et la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demande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F850BDE-7ABA-40F5-8142-82E2D0FB76B6}"/>
              </a:ext>
            </a:extLst>
          </p:cNvPr>
          <p:cNvGrpSpPr/>
          <p:nvPr/>
        </p:nvGrpSpPr>
        <p:grpSpPr>
          <a:xfrm>
            <a:off x="8020698" y="3374908"/>
            <a:ext cx="2078397" cy="1463605"/>
            <a:chOff x="5582298" y="3374908"/>
            <a:chExt cx="2078397" cy="146360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610ECBD-4E63-4517-AF1E-1F65526F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713" y="3374908"/>
              <a:ext cx="818440" cy="645429"/>
            </a:xfrm>
            <a:prstGeom prst="rect">
              <a:avLst/>
            </a:prstGeom>
          </p:spPr>
        </p:pic>
        <p:sp>
          <p:nvSpPr>
            <p:cNvPr id="38" name="Объект 4">
              <a:extLst>
                <a:ext uri="{FF2B5EF4-FFF2-40B4-BE49-F238E27FC236}">
                  <a16:creationId xmlns:a16="http://schemas.microsoft.com/office/drawing/2014/main" id="{C2FEAC48-531A-4CB1-9E5D-A6F4ACD01436}"/>
                </a:ext>
              </a:extLst>
            </p:cNvPr>
            <p:cNvSpPr txBox="1">
              <a:spLocks/>
            </p:cNvSpPr>
            <p:nvPr/>
          </p:nvSpPr>
          <p:spPr>
            <a:xfrm>
              <a:off x="5582298" y="4194839"/>
              <a:ext cx="2078397" cy="64367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Transfert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effectué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à travers des </a:t>
              </a:r>
              <a:r>
                <a:rPr lang="en-US" sz="16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moyens</a:t>
              </a: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 communication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9FF14190-71B9-4795-B043-442138B81A08}"/>
              </a:ext>
            </a:extLst>
          </p:cNvPr>
          <p:cNvSpPr txBox="1"/>
          <p:nvPr/>
        </p:nvSpPr>
        <p:spPr>
          <a:xfrm>
            <a:off x="4827181" y="5230178"/>
            <a:ext cx="6488750" cy="906374"/>
          </a:xfrm>
          <a:prstGeom prst="trapezoid">
            <a:avLst>
              <a:gd name="adj" fmla="val 71924"/>
            </a:avLst>
          </a:prstGeom>
          <a:solidFill>
            <a:srgbClr val="1376BC">
              <a:alpha val="80000"/>
            </a:srgb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quantité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limitée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numérique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qui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peut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être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envoyé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reçu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à travers Internet sans passer par un </a:t>
            </a:r>
            <a:r>
              <a:rPr lang="en-US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intermédiaire</a:t>
            </a:r>
            <a:endParaRPr lang="de-DE" sz="1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711460-9AB9-4FFE-A84B-BEC5903C7F5C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65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uild="p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problèmes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 „Premier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Arrivé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4" y="2653777"/>
            <a:ext cx="110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Frais de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Rapidité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116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Confidentialité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30 - 60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Pseudonyme</a:t>
            </a: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033ED71-8241-4F34-A36C-C9D7B053F41F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3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7" grpId="0"/>
      <p:bldP spid="61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716446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Bifurcation (fork) – le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résultat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défis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organisationnels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646D5C-ACF3-4300-83B8-6FA4CD619475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gouvernance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l’organisation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les plus grands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défis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décentralisés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7A71FC8-A292-41C6-9708-4A8896456B84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36F8FFD-B425-44C3-B555-DAD7155E3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2D41EC1C-A059-47CD-AEB9-CEB9220A1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841AFF53-ACC8-4947-B8EC-1B4CF1CB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EA8E9EA7-A68D-4D40-8798-7DA9EED9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F1156EB1-D727-41C5-A4D0-CFEF4830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EC31362-CB5E-4D47-B606-5306D3A53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1"/>
          <a:stretch/>
        </p:blipFill>
        <p:spPr>
          <a:xfrm>
            <a:off x="4401753" y="1828800"/>
            <a:ext cx="7164469" cy="301366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0500B48-24E1-477D-ACE2-1AD4B91540B4}"/>
              </a:ext>
            </a:extLst>
          </p:cNvPr>
          <p:cNvSpPr txBox="1"/>
          <p:nvPr/>
        </p:nvSpPr>
        <p:spPr>
          <a:xfrm>
            <a:off x="4401753" y="5319423"/>
            <a:ext cx="7429787" cy="381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600" i="1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Source: </a:t>
            </a:r>
            <a:r>
              <a:rPr lang="de-DE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https://www.bitcoin.com/wp-content/uploads/2017/10/bitcoin-forks.png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3D21A-1A4D-4DDC-A1D0-B57E5762B6EE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57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problèmes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 „Premier </a:t>
            </a:r>
            <a:r>
              <a:rPr lang="en-US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Arrivé</a:t>
            </a:r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72463" y="1228525"/>
            <a:ext cx="312564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a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solutionné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les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problèmes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Bitcoin rencontre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actuellement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Dash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constitue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première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monnaie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virtuelle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pouvait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être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utilisée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telle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4" y="2653777"/>
            <a:ext cx="118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Frais de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6372C5-7BB7-4A6F-9373-7752C5658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03" y="5665665"/>
            <a:ext cx="248749" cy="3286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Rapidité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3" y="3169327"/>
            <a:ext cx="1135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Confidentialité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C9ED8FB-B24F-4696-8B84-8DF1464D72BF}"/>
              </a:ext>
            </a:extLst>
          </p:cNvPr>
          <p:cNvCxnSpPr>
            <a:cxnSpLocks/>
          </p:cNvCxnSpPr>
          <p:nvPr/>
        </p:nvCxnSpPr>
        <p:spPr>
          <a:xfrm>
            <a:off x="8646707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– 60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18B2F3-05A4-43B0-B08B-C8FE2CD4E6E6}"/>
              </a:ext>
            </a:extLst>
          </p:cNvPr>
          <p:cNvCxnSpPr>
            <a:cxnSpLocks/>
          </p:cNvCxnSpPr>
          <p:nvPr/>
        </p:nvCxnSpPr>
        <p:spPr>
          <a:xfrm>
            <a:off x="10845163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586627F-0998-4614-8FDF-7EEE907BE8C8}"/>
              </a:ext>
            </a:extLst>
          </p:cNvPr>
          <p:cNvCxnSpPr>
            <a:cxnSpLocks/>
          </p:cNvCxnSpPr>
          <p:nvPr/>
        </p:nvCxnSpPr>
        <p:spPr>
          <a:xfrm>
            <a:off x="8648830" y="2510015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A07197-9AAE-4126-B015-29BED7D035CE}"/>
              </a:ext>
            </a:extLst>
          </p:cNvPr>
          <p:cNvCxnSpPr>
            <a:cxnSpLocks/>
          </p:cNvCxnSpPr>
          <p:nvPr/>
        </p:nvCxnSpPr>
        <p:spPr>
          <a:xfrm>
            <a:off x="8645675" y="3060207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939D15-88FF-4645-BA6D-87149D734138}"/>
              </a:ext>
            </a:extLst>
          </p:cNvPr>
          <p:cNvCxnSpPr>
            <a:cxnSpLocks/>
          </p:cNvCxnSpPr>
          <p:nvPr/>
        </p:nvCxnSpPr>
        <p:spPr>
          <a:xfrm>
            <a:off x="8645675" y="1946473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2270FDB-C608-46E6-AB01-2782636A104C}"/>
              </a:ext>
            </a:extLst>
          </p:cNvPr>
          <p:cNvSpPr txBox="1"/>
          <p:nvPr/>
        </p:nvSpPr>
        <p:spPr>
          <a:xfrm>
            <a:off x="8646706" y="2640722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0,03 $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BC324EC-AD46-4FDD-8BD0-D5ACAEA19C8B}"/>
              </a:ext>
            </a:extLst>
          </p:cNvPr>
          <p:cNvSpPr txBox="1"/>
          <p:nvPr/>
        </p:nvSpPr>
        <p:spPr>
          <a:xfrm>
            <a:off x="8646706" y="2081608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2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secondes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F5DE91D-40D7-42A3-A268-827628A717B2}"/>
              </a:ext>
            </a:extLst>
          </p:cNvPr>
          <p:cNvSpPr txBox="1"/>
          <p:nvPr/>
        </p:nvSpPr>
        <p:spPr>
          <a:xfrm>
            <a:off x="8646706" y="3181950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Anonyme</a:t>
            </a: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26F5E9C4-ACC0-4910-B89F-5183C17CF654}"/>
              </a:ext>
            </a:extLst>
          </p:cNvPr>
          <p:cNvSpPr txBox="1"/>
          <p:nvPr/>
        </p:nvSpPr>
        <p:spPr>
          <a:xfrm>
            <a:off x="5312385" y="4083313"/>
            <a:ext cx="11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Gouvernance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7C31BC3-6407-411B-BDC8-05A1E1B3EAE9}"/>
              </a:ext>
            </a:extLst>
          </p:cNvPr>
          <p:cNvSpPr txBox="1"/>
          <p:nvPr/>
        </p:nvSpPr>
        <p:spPr>
          <a:xfrm>
            <a:off x="5312384" y="461718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Minage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83C12B80-1174-4682-B5BC-71CEB4566F5A}"/>
              </a:ext>
            </a:extLst>
          </p:cNvPr>
          <p:cNvSpPr txBox="1"/>
          <p:nvPr/>
        </p:nvSpPr>
        <p:spPr>
          <a:xfrm>
            <a:off x="5312384" y="5137982"/>
            <a:ext cx="84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Noeuds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entiers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FBA2440-CA1A-431C-957E-8B0C0E4C029D}"/>
              </a:ext>
            </a:extLst>
          </p:cNvPr>
          <p:cNvSpPr txBox="1"/>
          <p:nvPr/>
        </p:nvSpPr>
        <p:spPr>
          <a:xfrm>
            <a:off x="6656860" y="4099946"/>
            <a:ext cx="18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19DE411-8483-44FA-8E6B-4B859EEAE1CC}"/>
              </a:ext>
            </a:extLst>
          </p:cNvPr>
          <p:cNvSpPr txBox="1"/>
          <p:nvPr/>
        </p:nvSpPr>
        <p:spPr>
          <a:xfrm>
            <a:off x="6480088" y="4614191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100 % de la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récompense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FCC6E92-97EF-41B5-9B44-67652B9C13F7}"/>
              </a:ext>
            </a:extLst>
          </p:cNvPr>
          <p:cNvSpPr txBox="1"/>
          <p:nvPr/>
        </p:nvSpPr>
        <p:spPr>
          <a:xfrm>
            <a:off x="6501814" y="5150605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 de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récompense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0AFE2E14-CE09-416C-9E71-F7F0EB025420}"/>
              </a:ext>
            </a:extLst>
          </p:cNvPr>
          <p:cNvCxnSpPr>
            <a:cxnSpLocks/>
          </p:cNvCxnSpPr>
          <p:nvPr/>
        </p:nvCxnSpPr>
        <p:spPr>
          <a:xfrm>
            <a:off x="8648830" y="4478670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22E61F54-3A9C-482B-9320-65A2F44E5186}"/>
              </a:ext>
            </a:extLst>
          </p:cNvPr>
          <p:cNvCxnSpPr>
            <a:cxnSpLocks/>
          </p:cNvCxnSpPr>
          <p:nvPr/>
        </p:nvCxnSpPr>
        <p:spPr>
          <a:xfrm>
            <a:off x="8645675" y="50288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6A01C985-27E1-40F3-A3B2-547C66E29AEE}"/>
              </a:ext>
            </a:extLst>
          </p:cNvPr>
          <p:cNvSpPr txBox="1"/>
          <p:nvPr/>
        </p:nvSpPr>
        <p:spPr>
          <a:xfrm>
            <a:off x="8823474" y="4099946"/>
            <a:ext cx="186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Oui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F7B9A96A-7A15-4AA1-970A-AA139525EA31}"/>
              </a:ext>
            </a:extLst>
          </p:cNvPr>
          <p:cNvSpPr txBox="1"/>
          <p:nvPr/>
        </p:nvSpPr>
        <p:spPr>
          <a:xfrm>
            <a:off x="8646706" y="4614191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45 % de la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récompense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10A0897A-39C1-4B86-9FD2-500D8A984B20}"/>
              </a:ext>
            </a:extLst>
          </p:cNvPr>
          <p:cNvSpPr txBox="1"/>
          <p:nvPr/>
        </p:nvSpPr>
        <p:spPr>
          <a:xfrm>
            <a:off x="8646706" y="5150605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45 % de la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récompense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E64716AA-BD56-4448-82C0-0D5A25672294}"/>
              </a:ext>
            </a:extLst>
          </p:cNvPr>
          <p:cNvCxnSpPr>
            <a:cxnSpLocks/>
          </p:cNvCxnSpPr>
          <p:nvPr/>
        </p:nvCxnSpPr>
        <p:spPr>
          <a:xfrm>
            <a:off x="4972565" y="4478670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33054753-7F41-41B4-AF1D-B465D7299BF5}"/>
              </a:ext>
            </a:extLst>
          </p:cNvPr>
          <p:cNvCxnSpPr>
            <a:cxnSpLocks/>
          </p:cNvCxnSpPr>
          <p:nvPr/>
        </p:nvCxnSpPr>
        <p:spPr>
          <a:xfrm>
            <a:off x="4972565" y="50288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BA1DC9AC-6DBF-4CD5-BE2A-0DBB980F4A38}"/>
              </a:ext>
            </a:extLst>
          </p:cNvPr>
          <p:cNvSpPr txBox="1"/>
          <p:nvPr/>
        </p:nvSpPr>
        <p:spPr>
          <a:xfrm>
            <a:off x="5312384" y="5681915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EFC469F-B493-4899-B4D5-279CED57689A}"/>
              </a:ext>
            </a:extLst>
          </p:cNvPr>
          <p:cNvSpPr txBox="1"/>
          <p:nvPr/>
        </p:nvSpPr>
        <p:spPr>
          <a:xfrm>
            <a:off x="6501814" y="5694538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</a:t>
            </a: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17F1319-FF6E-4DAB-B3A8-C77A02FA0106}"/>
              </a:ext>
            </a:extLst>
          </p:cNvPr>
          <p:cNvCxnSpPr>
            <a:cxnSpLocks/>
          </p:cNvCxnSpPr>
          <p:nvPr/>
        </p:nvCxnSpPr>
        <p:spPr>
          <a:xfrm>
            <a:off x="8645675" y="5572795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88D4F5D8-1D3A-4816-8444-3129446625FE}"/>
              </a:ext>
            </a:extLst>
          </p:cNvPr>
          <p:cNvSpPr txBox="1"/>
          <p:nvPr/>
        </p:nvSpPr>
        <p:spPr>
          <a:xfrm>
            <a:off x="8646706" y="5694538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10 % de la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récompense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0E19F65D-3276-4AB4-8938-78E1C643F765}"/>
              </a:ext>
            </a:extLst>
          </p:cNvPr>
          <p:cNvCxnSpPr>
            <a:cxnSpLocks/>
          </p:cNvCxnSpPr>
          <p:nvPr/>
        </p:nvCxnSpPr>
        <p:spPr>
          <a:xfrm>
            <a:off x="4972565" y="557279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85E2E7B3-90B2-4ECE-9B03-4B275FBC0E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220600"/>
            <a:ext cx="523442" cy="5234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BD7D7D-BEA0-45E4-881D-98918AFC5D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39" y="5124301"/>
            <a:ext cx="326055" cy="3260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12988F-6D92-4AFB-9F89-736824E2F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27" y="4616774"/>
            <a:ext cx="298698" cy="29869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D75D479-34C3-4DF1-B3A1-A8CD470159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08" y="4040087"/>
            <a:ext cx="387229" cy="32705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C60BAC7-390F-4CD4-8C27-D7F947549755}"/>
              </a:ext>
            </a:extLst>
          </p:cNvPr>
          <p:cNvCxnSpPr>
            <a:cxnSpLocks/>
          </p:cNvCxnSpPr>
          <p:nvPr/>
        </p:nvCxnSpPr>
        <p:spPr>
          <a:xfrm>
            <a:off x="6480089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13250829-49E7-473E-94AD-69E43D07E4C1}"/>
              </a:ext>
            </a:extLst>
          </p:cNvPr>
          <p:cNvCxnSpPr>
            <a:cxnSpLocks/>
          </p:cNvCxnSpPr>
          <p:nvPr/>
        </p:nvCxnSpPr>
        <p:spPr>
          <a:xfrm>
            <a:off x="8642414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89BE8C47-AFB8-413A-A1FC-DA32877E6F38}"/>
              </a:ext>
            </a:extLst>
          </p:cNvPr>
          <p:cNvCxnSpPr>
            <a:cxnSpLocks/>
          </p:cNvCxnSpPr>
          <p:nvPr/>
        </p:nvCxnSpPr>
        <p:spPr>
          <a:xfrm>
            <a:off x="10835798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7E9338C-1155-4983-8DD5-C8784F44E21A}"/>
              </a:ext>
            </a:extLst>
          </p:cNvPr>
          <p:cNvCxnSpPr>
            <a:cxnSpLocks/>
          </p:cNvCxnSpPr>
          <p:nvPr/>
        </p:nvCxnSpPr>
        <p:spPr>
          <a:xfrm>
            <a:off x="1083579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115A6D3-EFF4-4B34-A21C-DF55DFE58A10}"/>
              </a:ext>
            </a:extLst>
          </p:cNvPr>
          <p:cNvCxnSpPr>
            <a:cxnSpLocks/>
          </p:cNvCxnSpPr>
          <p:nvPr/>
        </p:nvCxnSpPr>
        <p:spPr>
          <a:xfrm>
            <a:off x="1083579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B6CCB0D-4148-4D15-87F1-0803F08491B3}"/>
              </a:ext>
            </a:extLst>
          </p:cNvPr>
          <p:cNvCxnSpPr>
            <a:cxnSpLocks/>
          </p:cNvCxnSpPr>
          <p:nvPr/>
        </p:nvCxnSpPr>
        <p:spPr>
          <a:xfrm>
            <a:off x="8642414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9D1E899-1BB2-45C7-9D6E-EA92972DB70C}"/>
              </a:ext>
            </a:extLst>
          </p:cNvPr>
          <p:cNvCxnSpPr>
            <a:cxnSpLocks/>
          </p:cNvCxnSpPr>
          <p:nvPr/>
        </p:nvCxnSpPr>
        <p:spPr>
          <a:xfrm>
            <a:off x="8642414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2406604-D804-4F47-AC44-62E8B10A0B5F}"/>
              </a:ext>
            </a:extLst>
          </p:cNvPr>
          <p:cNvCxnSpPr>
            <a:cxnSpLocks/>
          </p:cNvCxnSpPr>
          <p:nvPr/>
        </p:nvCxnSpPr>
        <p:spPr>
          <a:xfrm>
            <a:off x="648008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BD487DF-82F1-44EC-9805-5A8E7BD26412}"/>
              </a:ext>
            </a:extLst>
          </p:cNvPr>
          <p:cNvCxnSpPr>
            <a:cxnSpLocks/>
          </p:cNvCxnSpPr>
          <p:nvPr/>
        </p:nvCxnSpPr>
        <p:spPr>
          <a:xfrm>
            <a:off x="648008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4FCE32C-1FEB-4630-B3B3-40FC336960AF}"/>
              </a:ext>
            </a:extLst>
          </p:cNvPr>
          <p:cNvCxnSpPr>
            <a:cxnSpLocks/>
          </p:cNvCxnSpPr>
          <p:nvPr/>
        </p:nvCxnSpPr>
        <p:spPr>
          <a:xfrm>
            <a:off x="648008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29BDB02-E0E4-449F-95D6-83C9A4CF931C}"/>
              </a:ext>
            </a:extLst>
          </p:cNvPr>
          <p:cNvCxnSpPr>
            <a:cxnSpLocks/>
          </p:cNvCxnSpPr>
          <p:nvPr/>
        </p:nvCxnSpPr>
        <p:spPr>
          <a:xfrm>
            <a:off x="8642414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65FB28D-82D7-4752-B88A-32526B60FF6E}"/>
              </a:ext>
            </a:extLst>
          </p:cNvPr>
          <p:cNvCxnSpPr>
            <a:cxnSpLocks/>
          </p:cNvCxnSpPr>
          <p:nvPr/>
        </p:nvCxnSpPr>
        <p:spPr>
          <a:xfrm>
            <a:off x="1083579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2903798-5F97-4E33-9372-ED3EE0250738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0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6" grpId="0"/>
      <p:bldP spid="77" grpId="0"/>
      <p:bldP spid="78" grpId="0"/>
      <p:bldP spid="149" grpId="0"/>
      <p:bldP spid="151" grpId="0"/>
      <p:bldP spid="156" grpId="0"/>
      <p:bldP spid="157" grpId="0"/>
      <p:bldP spid="162" grpId="0"/>
      <p:bldP spid="163" grpId="0"/>
      <p:bldP spid="164" grpId="0"/>
      <p:bldP spid="168" grpId="0"/>
      <p:bldP spid="169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r="11"/>
          <a:stretch/>
        </p:blipFill>
        <p:spPr>
          <a:xfrm>
            <a:off x="0" y="-17086"/>
            <a:ext cx="12192000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12192001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-2" y="3260562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a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solutionné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les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problèmes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Bitcoin rencontre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actuellement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Dash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constitue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 première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monnaie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virtuelle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pouvait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être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utilisée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tant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US" sz="3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telle</a:t>
            </a:r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de-DE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31DAFBE-6553-428A-9665-8170EEE87A46}"/>
              </a:ext>
            </a:extLst>
          </p:cNvPr>
          <p:cNvGrpSpPr/>
          <p:nvPr/>
        </p:nvGrpSpPr>
        <p:grpSpPr>
          <a:xfrm>
            <a:off x="4053688" y="2105248"/>
            <a:ext cx="4084620" cy="628590"/>
            <a:chOff x="464521" y="717486"/>
            <a:chExt cx="5422879" cy="834538"/>
          </a:xfrm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6FEDCEB6-23CC-4A78-B3CB-7D7DCA28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9B85CB34-C523-489A-AA2D-E80BC9A5D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617EF24-0455-475A-A830-40F6A73B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9843B59-95B0-4189-9FA2-615650C2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F0CE052-AD71-4890-95E9-75AA896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133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dash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75BC"/>
      </a:accent1>
      <a:accent2>
        <a:srgbClr val="40A6CB"/>
      </a:accent2>
      <a:accent3>
        <a:srgbClr val="F9F5E7"/>
      </a:accent3>
      <a:accent4>
        <a:srgbClr val="8FE239"/>
      </a:accent4>
      <a:accent5>
        <a:srgbClr val="6CBE00"/>
      </a:accent5>
      <a:accent6>
        <a:srgbClr val="AEABAB"/>
      </a:accent6>
      <a:hlink>
        <a:srgbClr val="0563C1"/>
      </a:hlink>
      <a:folHlink>
        <a:srgbClr val="40A6CB"/>
      </a:folHlink>
    </a:clrScheme>
    <a:fontScheme name="NOTO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1159</Words>
  <Application>Microsoft Office PowerPoint</Application>
  <PresentationFormat>Grand écran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 Light</vt:lpstr>
      <vt:lpstr>Gill Sans</vt:lpstr>
      <vt:lpstr>Noto Sans</vt:lpstr>
      <vt:lpstr>Noto Sans Bold</vt:lpstr>
      <vt:lpstr>Тема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Heinrich Meyer</dc:creator>
  <cp:lastModifiedBy>François Saluden</cp:lastModifiedBy>
  <cp:revision>132</cp:revision>
  <dcterms:created xsi:type="dcterms:W3CDTF">2017-01-05T08:31:02Z</dcterms:created>
  <dcterms:modified xsi:type="dcterms:W3CDTF">2018-01-11T11:07:12Z</dcterms:modified>
</cp:coreProperties>
</file>