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9AB7-A31C-4B38-9CAA-364098143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03A78-7729-49C7-A033-5AA8D26F9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C6D045-CBB9-440C-8E9B-F0B24BC5C159}"/>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5" name="Footer Placeholder 4">
            <a:extLst>
              <a:ext uri="{FF2B5EF4-FFF2-40B4-BE49-F238E27FC236}">
                <a16:creationId xmlns:a16="http://schemas.microsoft.com/office/drawing/2014/main" id="{1D189428-FD7C-4AC2-81E4-B7F04FE66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ED4F4-405C-4901-A6AB-027DEBDF918C}"/>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389263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A234-F1F8-4999-AE5B-CDE4BAB0CC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2E24F4-26F7-4934-A94D-CFBB3BA694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04760-9D1B-4C0A-975A-106505B1F069}"/>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5" name="Footer Placeholder 4">
            <a:extLst>
              <a:ext uri="{FF2B5EF4-FFF2-40B4-BE49-F238E27FC236}">
                <a16:creationId xmlns:a16="http://schemas.microsoft.com/office/drawing/2014/main" id="{154015F8-B9F3-45C0-ACB1-472DC8D40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66E03-0034-481D-89AA-590D97DDD6C9}"/>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77161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8EF51-7E0D-4F98-8DBE-3BDCB0468D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3138DB-3224-4A95-9FFA-01FD3A0FE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0E095-AFA5-45B7-8510-EB200273531C}"/>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5" name="Footer Placeholder 4">
            <a:extLst>
              <a:ext uri="{FF2B5EF4-FFF2-40B4-BE49-F238E27FC236}">
                <a16:creationId xmlns:a16="http://schemas.microsoft.com/office/drawing/2014/main" id="{C02A1437-6CC6-4553-B4A9-8F96DA6D2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901B2-63C8-4BC3-A7A7-6E08A5F9DF64}"/>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6344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A5ED-E0AE-4588-9284-54F331130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D63023-4D0F-4354-AB64-6423EC90D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F0B1D-8D8E-49CF-8E72-6574649721C3}"/>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5" name="Footer Placeholder 4">
            <a:extLst>
              <a:ext uri="{FF2B5EF4-FFF2-40B4-BE49-F238E27FC236}">
                <a16:creationId xmlns:a16="http://schemas.microsoft.com/office/drawing/2014/main" id="{F8C51DB6-FA08-4966-8597-2C12FFE3A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9DE78-7123-445A-A3DC-FAA1DF6A9A63}"/>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19215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69E2-DE6D-4671-8DE8-EC71B234C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FF4441-C910-444F-B9A7-EA1F3696A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343362-1D93-44FF-98F9-46AB25593D0E}"/>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5" name="Footer Placeholder 4">
            <a:extLst>
              <a:ext uri="{FF2B5EF4-FFF2-40B4-BE49-F238E27FC236}">
                <a16:creationId xmlns:a16="http://schemas.microsoft.com/office/drawing/2014/main" id="{8779F05C-7840-44A3-A9CC-A2FC4AE45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B3225-F16E-4E35-8B36-F2F9564B3BFF}"/>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81448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A181-C15D-47F6-9DE8-5AD04F06E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2C1E0-7618-4E59-9F99-F7AF1EBC5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A7ACD-020D-4656-8626-FCEB6F7D8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91601C-7224-477E-8997-DA11BFF085AC}"/>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6" name="Footer Placeholder 5">
            <a:extLst>
              <a:ext uri="{FF2B5EF4-FFF2-40B4-BE49-F238E27FC236}">
                <a16:creationId xmlns:a16="http://schemas.microsoft.com/office/drawing/2014/main" id="{663217A3-8F91-4EA8-BF07-8FD4FD0BC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B51D6-24B7-477C-AFA2-BB33A01BCC3B}"/>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403486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7844-5259-41B2-96F8-37046C0FBB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469C68-3A1C-453F-96D7-6DA06B0DB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7C148-EDB8-4969-B688-C03B21882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84C5E8-3EE8-4B9E-91A5-B1EEC6FD2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AD9F0B-954A-47F2-9D8C-ED409D7FB3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17176-2DFD-4264-AA2B-33EB5ECF5038}"/>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8" name="Footer Placeholder 7">
            <a:extLst>
              <a:ext uri="{FF2B5EF4-FFF2-40B4-BE49-F238E27FC236}">
                <a16:creationId xmlns:a16="http://schemas.microsoft.com/office/drawing/2014/main" id="{366131DF-41D2-486A-BEC9-EB9EF59E26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275A4F-9071-44E0-8BF4-B9CC49D9B8F3}"/>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89824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3F5F-8B0F-40DE-937F-6DD7B4291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ECCECF-F0A1-41C9-AD2F-0FA1D5267BF7}"/>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4" name="Footer Placeholder 3">
            <a:extLst>
              <a:ext uri="{FF2B5EF4-FFF2-40B4-BE49-F238E27FC236}">
                <a16:creationId xmlns:a16="http://schemas.microsoft.com/office/drawing/2014/main" id="{BC3A61F6-25FE-4EB9-A316-F167553DF8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9C3D3B-230C-4860-B536-5D5C0D598F5A}"/>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11293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73936-019A-47DB-874E-2FA0683C5F0E}"/>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3" name="Footer Placeholder 2">
            <a:extLst>
              <a:ext uri="{FF2B5EF4-FFF2-40B4-BE49-F238E27FC236}">
                <a16:creationId xmlns:a16="http://schemas.microsoft.com/office/drawing/2014/main" id="{E0C75E7B-A4AF-482E-B401-A5D8E6756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77B55B-44AC-4FB1-A916-8C9FF8DAAE45}"/>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73303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5818-0ECC-43F8-A58E-451BBA083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39054F-D393-4A50-9AE0-14D9A79E1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DEE5B3-37D0-4B3B-9C50-7512D853D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63CE-B164-48DE-B6EA-5882B648435F}"/>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6" name="Footer Placeholder 5">
            <a:extLst>
              <a:ext uri="{FF2B5EF4-FFF2-40B4-BE49-F238E27FC236}">
                <a16:creationId xmlns:a16="http://schemas.microsoft.com/office/drawing/2014/main" id="{D473F4DD-71D7-438D-A410-DD36913A4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7503D-8261-417D-9A85-95A9187C05F6}"/>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369625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261D-DB01-46BE-9622-C698FDCDC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128E45-CCAB-49F5-8626-A7B038A38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37614C-D0A1-4E69-829C-42EF347F8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07F7F-4666-4053-9BCC-6B75F278275D}"/>
              </a:ext>
            </a:extLst>
          </p:cNvPr>
          <p:cNvSpPr>
            <a:spLocks noGrp="1"/>
          </p:cNvSpPr>
          <p:nvPr>
            <p:ph type="dt" sz="half" idx="10"/>
          </p:nvPr>
        </p:nvSpPr>
        <p:spPr/>
        <p:txBody>
          <a:bodyPr/>
          <a:lstStyle/>
          <a:p>
            <a:fld id="{B5210054-9767-464B-8D04-0D3A8748C411}" type="datetimeFigureOut">
              <a:rPr lang="en-US" smtClean="0"/>
              <a:t>10/24/2023</a:t>
            </a:fld>
            <a:endParaRPr lang="en-US"/>
          </a:p>
        </p:txBody>
      </p:sp>
      <p:sp>
        <p:nvSpPr>
          <p:cNvPr id="6" name="Footer Placeholder 5">
            <a:extLst>
              <a:ext uri="{FF2B5EF4-FFF2-40B4-BE49-F238E27FC236}">
                <a16:creationId xmlns:a16="http://schemas.microsoft.com/office/drawing/2014/main" id="{ACF1F0B2-58D0-411F-A1BD-F0291FBEF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6CBAE-E936-45C2-A155-47F1A3E8A7F6}"/>
              </a:ext>
            </a:extLst>
          </p:cNvPr>
          <p:cNvSpPr>
            <a:spLocks noGrp="1"/>
          </p:cNvSpPr>
          <p:nvPr>
            <p:ph type="sldNum" sz="quarter" idx="12"/>
          </p:nvPr>
        </p:nvSpPr>
        <p:spPr/>
        <p:txBody>
          <a:bodyPr/>
          <a:lstStyle/>
          <a:p>
            <a:fld id="{7B762E22-4D30-4E38-A38F-5006E43AC8B7}" type="slidenum">
              <a:rPr lang="en-US" smtClean="0"/>
              <a:t>‹#›</a:t>
            </a:fld>
            <a:endParaRPr lang="en-US"/>
          </a:p>
        </p:txBody>
      </p:sp>
    </p:spTree>
    <p:extLst>
      <p:ext uri="{BB962C8B-B14F-4D97-AF65-F5344CB8AC3E}">
        <p14:creationId xmlns:p14="http://schemas.microsoft.com/office/powerpoint/2010/main" val="345707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20A18-2FF4-4A39-83C8-52D2067BB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DD52C9-CCAC-4726-A190-59A275BD4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465AD-CF96-4100-B195-CC7E524B0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10054-9767-464B-8D04-0D3A8748C411}" type="datetimeFigureOut">
              <a:rPr lang="en-US" smtClean="0"/>
              <a:t>10/24/2023</a:t>
            </a:fld>
            <a:endParaRPr lang="en-US"/>
          </a:p>
        </p:txBody>
      </p:sp>
      <p:sp>
        <p:nvSpPr>
          <p:cNvPr id="5" name="Footer Placeholder 4">
            <a:extLst>
              <a:ext uri="{FF2B5EF4-FFF2-40B4-BE49-F238E27FC236}">
                <a16:creationId xmlns:a16="http://schemas.microsoft.com/office/drawing/2014/main" id="{6A4B62C3-4541-4B2A-87C9-45177C09F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D78BB-6987-4159-8AB3-90B01443B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62E22-4D30-4E38-A38F-5006E43AC8B7}" type="slidenum">
              <a:rPr lang="en-US" smtClean="0"/>
              <a:t>‹#›</a:t>
            </a:fld>
            <a:endParaRPr lang="en-US"/>
          </a:p>
        </p:txBody>
      </p:sp>
    </p:spTree>
    <p:extLst>
      <p:ext uri="{BB962C8B-B14F-4D97-AF65-F5344CB8AC3E}">
        <p14:creationId xmlns:p14="http://schemas.microsoft.com/office/powerpoint/2010/main" val="103335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6A1B-CAF5-400E-AB27-687F92474FB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3D1C08-A2BF-4CD7-8085-9E918FCE2CF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D344598-91B8-4140-852A-C5193724845B}"/>
              </a:ext>
            </a:extLst>
          </p:cNvPr>
          <p:cNvPicPr>
            <a:picLocks noChangeAspect="1"/>
          </p:cNvPicPr>
          <p:nvPr/>
        </p:nvPicPr>
        <p:blipFill rotWithShape="1">
          <a:blip r:embed="rId2">
            <a:extLst>
              <a:ext uri="{28A0092B-C50C-407E-A947-70E740481C1C}">
                <a14:useLocalDpi xmlns:a14="http://schemas.microsoft.com/office/drawing/2010/main" val="0"/>
              </a:ext>
            </a:extLst>
          </a:blip>
          <a:srcRect l="4412"/>
          <a:stretch/>
        </p:blipFill>
        <p:spPr>
          <a:xfrm>
            <a:off x="0" y="-1"/>
            <a:ext cx="12188807" cy="6858001"/>
          </a:xfrm>
          <a:prstGeom prst="rect">
            <a:avLst/>
          </a:prstGeom>
        </p:spPr>
      </p:pic>
      <p:sp>
        <p:nvSpPr>
          <p:cNvPr id="10" name="Freeform: Shape 9">
            <a:extLst>
              <a:ext uri="{FF2B5EF4-FFF2-40B4-BE49-F238E27FC236}">
                <a16:creationId xmlns:a16="http://schemas.microsoft.com/office/drawing/2014/main" id="{AD4785F9-F929-4F80-9A81-2925C3DD7A50}"/>
              </a:ext>
            </a:extLst>
          </p:cNvPr>
          <p:cNvSpPr/>
          <p:nvPr/>
        </p:nvSpPr>
        <p:spPr>
          <a:xfrm>
            <a:off x="0" y="0"/>
            <a:ext cx="12188806" cy="3163888"/>
          </a:xfrm>
          <a:custGeom>
            <a:avLst/>
            <a:gdLst/>
            <a:ahLst/>
            <a:cxnLst/>
            <a:rect l="l" t="t" r="r" b="b"/>
            <a:pathLst>
              <a:path w="12188806" h="3163888">
                <a:moveTo>
                  <a:pt x="7293461" y="2057986"/>
                </a:moveTo>
                <a:lnTo>
                  <a:pt x="7389790" y="2371715"/>
                </a:lnTo>
                <a:lnTo>
                  <a:pt x="7198137" y="2371715"/>
                </a:lnTo>
                <a:close/>
                <a:moveTo>
                  <a:pt x="3683189" y="2009170"/>
                </a:moveTo>
                <a:lnTo>
                  <a:pt x="3759985" y="2009170"/>
                </a:lnTo>
                <a:cubicBezTo>
                  <a:pt x="3810388" y="2009170"/>
                  <a:pt x="3844717" y="2018695"/>
                  <a:pt x="3862973" y="2037745"/>
                </a:cubicBezTo>
                <a:cubicBezTo>
                  <a:pt x="3881230" y="2056795"/>
                  <a:pt x="3890358" y="2080012"/>
                  <a:pt x="3890358" y="2107397"/>
                </a:cubicBezTo>
                <a:cubicBezTo>
                  <a:pt x="3890358" y="2135575"/>
                  <a:pt x="3879840" y="2158693"/>
                  <a:pt x="3858806" y="2176751"/>
                </a:cubicBezTo>
                <a:cubicBezTo>
                  <a:pt x="3837772" y="2194808"/>
                  <a:pt x="3801259" y="2203837"/>
                  <a:pt x="3749269" y="2203837"/>
                </a:cubicBezTo>
                <a:lnTo>
                  <a:pt x="3683189" y="2203837"/>
                </a:lnTo>
                <a:close/>
                <a:moveTo>
                  <a:pt x="9745256" y="1831767"/>
                </a:moveTo>
                <a:lnTo>
                  <a:pt x="10085180" y="2338973"/>
                </a:lnTo>
                <a:lnTo>
                  <a:pt x="10085180" y="2704495"/>
                </a:lnTo>
                <a:lnTo>
                  <a:pt x="10355451" y="2704495"/>
                </a:lnTo>
                <a:lnTo>
                  <a:pt x="10355451" y="2338973"/>
                </a:lnTo>
                <a:lnTo>
                  <a:pt x="10694780" y="1831767"/>
                </a:lnTo>
                <a:lnTo>
                  <a:pt x="10396835" y="1831767"/>
                </a:lnTo>
                <a:lnTo>
                  <a:pt x="10220641" y="2126186"/>
                </a:lnTo>
                <a:lnTo>
                  <a:pt x="10044810" y="1831767"/>
                </a:lnTo>
                <a:close/>
                <a:moveTo>
                  <a:pt x="7863473" y="1831767"/>
                </a:moveTo>
                <a:lnTo>
                  <a:pt x="7863473" y="2704495"/>
                </a:lnTo>
                <a:lnTo>
                  <a:pt x="8117076" y="2704495"/>
                </a:lnTo>
                <a:lnTo>
                  <a:pt x="8117076" y="2225306"/>
                </a:lnTo>
                <a:lnTo>
                  <a:pt x="8443902" y="2704495"/>
                </a:lnTo>
                <a:lnTo>
                  <a:pt x="8698101" y="2704495"/>
                </a:lnTo>
                <a:lnTo>
                  <a:pt x="8698101" y="1831767"/>
                </a:lnTo>
                <a:lnTo>
                  <a:pt x="8443902" y="1831767"/>
                </a:lnTo>
                <a:lnTo>
                  <a:pt x="8443902" y="2314603"/>
                </a:lnTo>
                <a:lnTo>
                  <a:pt x="8115290" y="1831767"/>
                </a:lnTo>
                <a:close/>
                <a:moveTo>
                  <a:pt x="7149693" y="1831767"/>
                </a:moveTo>
                <a:lnTo>
                  <a:pt x="6821676" y="2704495"/>
                </a:lnTo>
                <a:lnTo>
                  <a:pt x="7097027" y="2704495"/>
                </a:lnTo>
                <a:lnTo>
                  <a:pt x="7139564" y="2560429"/>
                </a:lnTo>
                <a:lnTo>
                  <a:pt x="7445731" y="2560429"/>
                </a:lnTo>
                <a:lnTo>
                  <a:pt x="7489393" y="2704495"/>
                </a:lnTo>
                <a:lnTo>
                  <a:pt x="7771795" y="2704495"/>
                </a:lnTo>
                <a:lnTo>
                  <a:pt x="7443852" y="1831767"/>
                </a:lnTo>
                <a:close/>
                <a:moveTo>
                  <a:pt x="6057296" y="1831767"/>
                </a:moveTo>
                <a:lnTo>
                  <a:pt x="6057296" y="2047270"/>
                </a:lnTo>
                <a:lnTo>
                  <a:pt x="6332329" y="2047270"/>
                </a:lnTo>
                <a:lnTo>
                  <a:pt x="6332329" y="2704495"/>
                </a:lnTo>
                <a:lnTo>
                  <a:pt x="6602006" y="2704495"/>
                </a:lnTo>
                <a:lnTo>
                  <a:pt x="6602006" y="2047270"/>
                </a:lnTo>
                <a:lnTo>
                  <a:pt x="6877040" y="2047270"/>
                </a:lnTo>
                <a:lnTo>
                  <a:pt x="6877040" y="1831767"/>
                </a:lnTo>
                <a:close/>
                <a:moveTo>
                  <a:pt x="4289217" y="1831767"/>
                </a:moveTo>
                <a:lnTo>
                  <a:pt x="4289217" y="2704495"/>
                </a:lnTo>
                <a:lnTo>
                  <a:pt x="5025023" y="2704495"/>
                </a:lnTo>
                <a:lnTo>
                  <a:pt x="5025023" y="2506851"/>
                </a:lnTo>
                <a:lnTo>
                  <a:pt x="4559489" y="2506851"/>
                </a:lnTo>
                <a:lnTo>
                  <a:pt x="4559489" y="2334806"/>
                </a:lnTo>
                <a:lnTo>
                  <a:pt x="4979184" y="2334806"/>
                </a:lnTo>
                <a:lnTo>
                  <a:pt x="4979184" y="2156808"/>
                </a:lnTo>
                <a:lnTo>
                  <a:pt x="4559489" y="2156808"/>
                </a:lnTo>
                <a:lnTo>
                  <a:pt x="4559489" y="2018100"/>
                </a:lnTo>
                <a:lnTo>
                  <a:pt x="5011927" y="2018100"/>
                </a:lnTo>
                <a:lnTo>
                  <a:pt x="5011927" y="1831767"/>
                </a:lnTo>
                <a:close/>
                <a:moveTo>
                  <a:pt x="3412322" y="1831767"/>
                </a:moveTo>
                <a:lnTo>
                  <a:pt x="3412322" y="2704495"/>
                </a:lnTo>
                <a:lnTo>
                  <a:pt x="3683189" y="2704495"/>
                </a:lnTo>
                <a:lnTo>
                  <a:pt x="3683189" y="2380645"/>
                </a:lnTo>
                <a:lnTo>
                  <a:pt x="3830827" y="2380645"/>
                </a:lnTo>
                <a:cubicBezTo>
                  <a:pt x="3939570" y="2380645"/>
                  <a:pt x="4020434" y="2355840"/>
                  <a:pt x="4073416" y="2306231"/>
                </a:cubicBezTo>
                <a:cubicBezTo>
                  <a:pt x="4126399" y="2256622"/>
                  <a:pt x="4152890" y="2187764"/>
                  <a:pt x="4152890" y="2099658"/>
                </a:cubicBezTo>
                <a:cubicBezTo>
                  <a:pt x="4152890" y="2013933"/>
                  <a:pt x="4128582" y="1947853"/>
                  <a:pt x="4079965" y="1901419"/>
                </a:cubicBezTo>
                <a:cubicBezTo>
                  <a:pt x="4031347" y="1854984"/>
                  <a:pt x="3958223" y="1831767"/>
                  <a:pt x="3860592" y="1831767"/>
                </a:cubicBezTo>
                <a:close/>
                <a:moveTo>
                  <a:pt x="2401481" y="1831767"/>
                </a:moveTo>
                <a:lnTo>
                  <a:pt x="2675139" y="2249676"/>
                </a:lnTo>
                <a:lnTo>
                  <a:pt x="2374097" y="2704495"/>
                </a:lnTo>
                <a:lnTo>
                  <a:pt x="2675325" y="2704495"/>
                </a:lnTo>
                <a:lnTo>
                  <a:pt x="2847668" y="2424103"/>
                </a:lnTo>
                <a:lnTo>
                  <a:pt x="3020011" y="2704495"/>
                </a:lnTo>
                <a:lnTo>
                  <a:pt x="3323025" y="2704495"/>
                </a:lnTo>
                <a:lnTo>
                  <a:pt x="3025788" y="2254439"/>
                </a:lnTo>
                <a:lnTo>
                  <a:pt x="3297427" y="1831767"/>
                </a:lnTo>
                <a:lnTo>
                  <a:pt x="3003342" y="1831767"/>
                </a:lnTo>
                <a:lnTo>
                  <a:pt x="2853026" y="2100253"/>
                </a:lnTo>
                <a:lnTo>
                  <a:pt x="2698542" y="1831767"/>
                </a:lnTo>
                <a:close/>
                <a:moveTo>
                  <a:pt x="1584117" y="1831767"/>
                </a:moveTo>
                <a:lnTo>
                  <a:pt x="1584117" y="2704495"/>
                </a:lnTo>
                <a:lnTo>
                  <a:pt x="2319923" y="2704495"/>
                </a:lnTo>
                <a:lnTo>
                  <a:pt x="2319923" y="2506851"/>
                </a:lnTo>
                <a:lnTo>
                  <a:pt x="1854389" y="2506851"/>
                </a:lnTo>
                <a:lnTo>
                  <a:pt x="1854389" y="2334806"/>
                </a:lnTo>
                <a:lnTo>
                  <a:pt x="2274084" y="2334806"/>
                </a:lnTo>
                <a:lnTo>
                  <a:pt x="2274084" y="2156808"/>
                </a:lnTo>
                <a:lnTo>
                  <a:pt x="1854389" y="2156808"/>
                </a:lnTo>
                <a:lnTo>
                  <a:pt x="1854389" y="2018100"/>
                </a:lnTo>
                <a:lnTo>
                  <a:pt x="2306827" y="2018100"/>
                </a:lnTo>
                <a:lnTo>
                  <a:pt x="2306827" y="1831767"/>
                </a:lnTo>
                <a:close/>
                <a:moveTo>
                  <a:pt x="9290437" y="1816884"/>
                </a:moveTo>
                <a:cubicBezTo>
                  <a:pt x="9149943" y="1816884"/>
                  <a:pt x="9041298" y="1855654"/>
                  <a:pt x="8964503" y="1933193"/>
                </a:cubicBezTo>
                <a:cubicBezTo>
                  <a:pt x="8887708" y="2010733"/>
                  <a:pt x="8849310" y="2121684"/>
                  <a:pt x="8849310" y="2266047"/>
                </a:cubicBezTo>
                <a:cubicBezTo>
                  <a:pt x="8849310" y="2374326"/>
                  <a:pt x="8871139" y="2463169"/>
                  <a:pt x="8914795" y="2532575"/>
                </a:cubicBezTo>
                <a:cubicBezTo>
                  <a:pt x="8958451" y="2601982"/>
                  <a:pt x="9010342" y="2650467"/>
                  <a:pt x="9070469" y="2678032"/>
                </a:cubicBezTo>
                <a:cubicBezTo>
                  <a:pt x="9130595" y="2705596"/>
                  <a:pt x="9208085" y="2719378"/>
                  <a:pt x="9302938" y="2719378"/>
                </a:cubicBezTo>
                <a:cubicBezTo>
                  <a:pt x="9381123" y="2719378"/>
                  <a:pt x="9445516" y="2708067"/>
                  <a:pt x="9496117" y="2685445"/>
                </a:cubicBezTo>
                <a:cubicBezTo>
                  <a:pt x="9546719" y="2662823"/>
                  <a:pt x="9589085" y="2629287"/>
                  <a:pt x="9623216" y="2584837"/>
                </a:cubicBezTo>
                <a:cubicBezTo>
                  <a:pt x="9657348" y="2540387"/>
                  <a:pt x="9682351" y="2485023"/>
                  <a:pt x="9698226" y="2418745"/>
                </a:cubicBezTo>
                <a:lnTo>
                  <a:pt x="9461887" y="2347308"/>
                </a:lnTo>
                <a:cubicBezTo>
                  <a:pt x="9449981" y="2402473"/>
                  <a:pt x="9430831" y="2444542"/>
                  <a:pt x="9404439" y="2473514"/>
                </a:cubicBezTo>
                <a:cubicBezTo>
                  <a:pt x="9378047" y="2502486"/>
                  <a:pt x="9339054" y="2516972"/>
                  <a:pt x="9287460" y="2516972"/>
                </a:cubicBezTo>
                <a:cubicBezTo>
                  <a:pt x="9234279" y="2516972"/>
                  <a:pt x="9193004" y="2499035"/>
                  <a:pt x="9163635" y="2463161"/>
                </a:cubicBezTo>
                <a:cubicBezTo>
                  <a:pt x="9134267" y="2427287"/>
                  <a:pt x="9119582" y="2360987"/>
                  <a:pt x="9119582" y="2264262"/>
                </a:cubicBezTo>
                <a:cubicBezTo>
                  <a:pt x="9119582" y="2186176"/>
                  <a:pt x="9131885" y="2128899"/>
                  <a:pt x="9156491" y="2092430"/>
                </a:cubicBezTo>
                <a:cubicBezTo>
                  <a:pt x="9189035" y="2043273"/>
                  <a:pt x="9235866" y="2018695"/>
                  <a:pt x="9296985" y="2018695"/>
                </a:cubicBezTo>
                <a:cubicBezTo>
                  <a:pt x="9323973" y="2018695"/>
                  <a:pt x="9348380" y="2024251"/>
                  <a:pt x="9370209" y="2035364"/>
                </a:cubicBezTo>
                <a:cubicBezTo>
                  <a:pt x="9392037" y="2046476"/>
                  <a:pt x="9410492" y="2062351"/>
                  <a:pt x="9425573" y="2082989"/>
                </a:cubicBezTo>
                <a:cubicBezTo>
                  <a:pt x="9434701" y="2095292"/>
                  <a:pt x="9443432" y="2114739"/>
                  <a:pt x="9451766" y="2141330"/>
                </a:cubicBezTo>
                <a:lnTo>
                  <a:pt x="9689891" y="2088347"/>
                </a:lnTo>
                <a:cubicBezTo>
                  <a:pt x="9659332" y="1996272"/>
                  <a:pt x="9612600" y="1928009"/>
                  <a:pt x="9549695" y="1883559"/>
                </a:cubicBezTo>
                <a:cubicBezTo>
                  <a:pt x="9486790" y="1839109"/>
                  <a:pt x="9400371" y="1816884"/>
                  <a:pt x="9290437" y="1816884"/>
                </a:cubicBezTo>
                <a:close/>
                <a:moveTo>
                  <a:pt x="5575687" y="1816884"/>
                </a:moveTo>
                <a:cubicBezTo>
                  <a:pt x="5435193" y="1816884"/>
                  <a:pt x="5326549" y="1855654"/>
                  <a:pt x="5249753" y="1933193"/>
                </a:cubicBezTo>
                <a:cubicBezTo>
                  <a:pt x="5172958" y="2010733"/>
                  <a:pt x="5134560" y="2121684"/>
                  <a:pt x="5134560" y="2266047"/>
                </a:cubicBezTo>
                <a:cubicBezTo>
                  <a:pt x="5134560" y="2374326"/>
                  <a:pt x="5156389" y="2463169"/>
                  <a:pt x="5200045" y="2532575"/>
                </a:cubicBezTo>
                <a:cubicBezTo>
                  <a:pt x="5243701" y="2601982"/>
                  <a:pt x="5295592" y="2650467"/>
                  <a:pt x="5355720" y="2678032"/>
                </a:cubicBezTo>
                <a:cubicBezTo>
                  <a:pt x="5415846" y="2705596"/>
                  <a:pt x="5493336" y="2719378"/>
                  <a:pt x="5588189" y="2719378"/>
                </a:cubicBezTo>
                <a:cubicBezTo>
                  <a:pt x="5666373" y="2719378"/>
                  <a:pt x="5730767" y="2708067"/>
                  <a:pt x="5781367" y="2685445"/>
                </a:cubicBezTo>
                <a:cubicBezTo>
                  <a:pt x="5831970" y="2662823"/>
                  <a:pt x="5874336" y="2629287"/>
                  <a:pt x="5908467" y="2584837"/>
                </a:cubicBezTo>
                <a:cubicBezTo>
                  <a:pt x="5942598" y="2540387"/>
                  <a:pt x="5967601" y="2485023"/>
                  <a:pt x="5983477" y="2418745"/>
                </a:cubicBezTo>
                <a:lnTo>
                  <a:pt x="5747138" y="2347308"/>
                </a:lnTo>
                <a:cubicBezTo>
                  <a:pt x="5735231" y="2402473"/>
                  <a:pt x="5716082" y="2444542"/>
                  <a:pt x="5689690" y="2473514"/>
                </a:cubicBezTo>
                <a:cubicBezTo>
                  <a:pt x="5663297" y="2502486"/>
                  <a:pt x="5624304" y="2516972"/>
                  <a:pt x="5572711" y="2516972"/>
                </a:cubicBezTo>
                <a:cubicBezTo>
                  <a:pt x="5519529" y="2516972"/>
                  <a:pt x="5478255" y="2499035"/>
                  <a:pt x="5448886" y="2463161"/>
                </a:cubicBezTo>
                <a:cubicBezTo>
                  <a:pt x="5419517" y="2427287"/>
                  <a:pt x="5404833" y="2360987"/>
                  <a:pt x="5404833" y="2264262"/>
                </a:cubicBezTo>
                <a:cubicBezTo>
                  <a:pt x="5404833" y="2186176"/>
                  <a:pt x="5417136" y="2128899"/>
                  <a:pt x="5441742" y="2092430"/>
                </a:cubicBezTo>
                <a:cubicBezTo>
                  <a:pt x="5474286" y="2043273"/>
                  <a:pt x="5521117" y="2018695"/>
                  <a:pt x="5582236" y="2018695"/>
                </a:cubicBezTo>
                <a:cubicBezTo>
                  <a:pt x="5609223" y="2018695"/>
                  <a:pt x="5633632" y="2024251"/>
                  <a:pt x="5655459" y="2035364"/>
                </a:cubicBezTo>
                <a:cubicBezTo>
                  <a:pt x="5677287" y="2046476"/>
                  <a:pt x="5695742" y="2062351"/>
                  <a:pt x="5710823" y="2082989"/>
                </a:cubicBezTo>
                <a:cubicBezTo>
                  <a:pt x="5719951" y="2095292"/>
                  <a:pt x="5728683" y="2114739"/>
                  <a:pt x="5737017" y="2141330"/>
                </a:cubicBezTo>
                <a:lnTo>
                  <a:pt x="5975142" y="2088347"/>
                </a:lnTo>
                <a:cubicBezTo>
                  <a:pt x="5944583" y="1996272"/>
                  <a:pt x="5897851" y="1928009"/>
                  <a:pt x="5834946" y="1883559"/>
                </a:cubicBezTo>
                <a:cubicBezTo>
                  <a:pt x="5772041" y="1839109"/>
                  <a:pt x="5685622" y="1816884"/>
                  <a:pt x="5575687" y="1816884"/>
                </a:cubicBezTo>
                <a:close/>
                <a:moveTo>
                  <a:pt x="6794292" y="374442"/>
                </a:moveTo>
                <a:lnTo>
                  <a:pt x="6794292" y="1247170"/>
                </a:lnTo>
                <a:lnTo>
                  <a:pt x="7530098" y="1247170"/>
                </a:lnTo>
                <a:lnTo>
                  <a:pt x="7530098" y="1049526"/>
                </a:lnTo>
                <a:lnTo>
                  <a:pt x="7064564" y="1049526"/>
                </a:lnTo>
                <a:lnTo>
                  <a:pt x="7064564" y="877481"/>
                </a:lnTo>
                <a:lnTo>
                  <a:pt x="7484259" y="877481"/>
                </a:lnTo>
                <a:lnTo>
                  <a:pt x="7484259" y="699483"/>
                </a:lnTo>
                <a:lnTo>
                  <a:pt x="7064564" y="699483"/>
                </a:lnTo>
                <a:lnTo>
                  <a:pt x="7064564" y="560775"/>
                </a:lnTo>
                <a:lnTo>
                  <a:pt x="7517001" y="560775"/>
                </a:lnTo>
                <a:lnTo>
                  <a:pt x="7517001" y="374442"/>
                </a:lnTo>
                <a:close/>
                <a:moveTo>
                  <a:pt x="5986453" y="374442"/>
                </a:moveTo>
                <a:lnTo>
                  <a:pt x="5986453" y="1247170"/>
                </a:lnTo>
                <a:lnTo>
                  <a:pt x="6257320" y="1247170"/>
                </a:lnTo>
                <a:lnTo>
                  <a:pt x="6257320" y="890578"/>
                </a:lnTo>
                <a:lnTo>
                  <a:pt x="6595457" y="890578"/>
                </a:lnTo>
                <a:lnTo>
                  <a:pt x="6595457" y="714365"/>
                </a:lnTo>
                <a:lnTo>
                  <a:pt x="6257320" y="714365"/>
                </a:lnTo>
                <a:lnTo>
                  <a:pt x="6257320" y="561965"/>
                </a:lnTo>
                <a:lnTo>
                  <a:pt x="6653203" y="561965"/>
                </a:lnTo>
                <a:lnTo>
                  <a:pt x="6653203" y="374442"/>
                </a:lnTo>
                <a:close/>
                <a:moveTo>
                  <a:pt x="5519728" y="374442"/>
                </a:moveTo>
                <a:lnTo>
                  <a:pt x="5519728" y="1247170"/>
                </a:lnTo>
                <a:lnTo>
                  <a:pt x="5790000" y="1247170"/>
                </a:lnTo>
                <a:lnTo>
                  <a:pt x="5790000" y="374442"/>
                </a:lnTo>
                <a:close/>
                <a:moveTo>
                  <a:pt x="4699387" y="374442"/>
                </a:moveTo>
                <a:lnTo>
                  <a:pt x="4699387" y="1247170"/>
                </a:lnTo>
                <a:lnTo>
                  <a:pt x="5389950" y="1247170"/>
                </a:lnTo>
                <a:lnTo>
                  <a:pt x="5389950" y="1032262"/>
                </a:lnTo>
                <a:lnTo>
                  <a:pt x="4969064" y="1032262"/>
                </a:lnTo>
                <a:lnTo>
                  <a:pt x="4969064" y="374442"/>
                </a:lnTo>
                <a:close/>
                <a:moveTo>
                  <a:pt x="0" y="0"/>
                </a:moveTo>
                <a:lnTo>
                  <a:pt x="12188806" y="0"/>
                </a:lnTo>
                <a:lnTo>
                  <a:pt x="12188806" y="3163888"/>
                </a:lnTo>
                <a:lnTo>
                  <a:pt x="0" y="316388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0192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1DFF11-A60B-484D-B0E1-ABC47DE094F0}"/>
              </a:ext>
            </a:extLst>
          </p:cNvPr>
          <p:cNvSpPr/>
          <p:nvPr/>
        </p:nvSpPr>
        <p:spPr>
          <a:xfrm>
            <a:off x="0" y="0"/>
            <a:ext cx="12192000" cy="6858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9E02B-8524-4649-A974-C2739086F91C}"/>
              </a:ext>
            </a:extLst>
          </p:cNvPr>
          <p:cNvSpPr>
            <a:spLocks noGrp="1"/>
          </p:cNvSpPr>
          <p:nvPr>
            <p:ph type="title"/>
          </p:nvPr>
        </p:nvSpPr>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Statistical Analysis on factors influencing Life Expectancy</a:t>
            </a:r>
          </a:p>
        </p:txBody>
      </p:sp>
      <p:sp>
        <p:nvSpPr>
          <p:cNvPr id="3" name="Content Placeholder 2">
            <a:extLst>
              <a:ext uri="{FF2B5EF4-FFF2-40B4-BE49-F238E27FC236}">
                <a16:creationId xmlns:a16="http://schemas.microsoft.com/office/drawing/2014/main" id="{21BCEC58-AB1C-416D-B4B4-AE0B7D97A2D5}"/>
              </a:ext>
            </a:extLst>
          </p:cNvPr>
          <p:cNvSpPr>
            <a:spLocks noGrp="1"/>
          </p:cNvSpPr>
          <p:nvPr>
            <p:ph idx="1"/>
          </p:nvPr>
        </p:nvSpPr>
        <p:spPr/>
        <p:txBody>
          <a:bodyPr/>
          <a:lstStyle/>
          <a:p>
            <a:pPr marL="0" indent="0" algn="ctr">
              <a:buNone/>
            </a:pPr>
            <a:r>
              <a:rPr lang="en-US" b="0" i="0" dirty="0">
                <a:solidFill>
                  <a:srgbClr val="E6EDF3"/>
                </a:solidFill>
                <a:effectLst/>
                <a:latin typeface="Arial" panose="020B0604020202020204" pitchFamily="34" charset="0"/>
                <a:cs typeface="Arial" panose="020B0604020202020204" pitchFamily="34" charset="0"/>
              </a:rPr>
              <a:t>The accuracy of data is an essential factor in the project. World Health Organization's Global Health Observatory, which contains data on health status and many other related factors across all countries, makes these sets publicly accessible for the purpose of analysis of health data. A set of information on life expectancy, and health indicators in 193 countries have been gathered from the WHO database website as well as data relating to its economy was obtained from the websites of the UN.</a:t>
            </a:r>
            <a:endParaRPr lang="en-US" dirty="0">
              <a:latin typeface="Arial" panose="020B0604020202020204" pitchFamily="34" charset="0"/>
              <a:cs typeface="Arial" panose="020B0604020202020204" pitchFamily="34" charset="0"/>
            </a:endParaRPr>
          </a:p>
        </p:txBody>
      </p:sp>
      <p:pic>
        <p:nvPicPr>
          <p:cNvPr id="1028" name="Picture 4" descr="WHO: World Health Organisation - Office of the Secretary-General's Envoy on  Youth">
            <a:extLst>
              <a:ext uri="{FF2B5EF4-FFF2-40B4-BE49-F238E27FC236}">
                <a16:creationId xmlns:a16="http://schemas.microsoft.com/office/drawing/2014/main" id="{04B3D7A6-DA9B-4064-8869-7B57F315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297" y="5314950"/>
            <a:ext cx="3668477" cy="1177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ctor Clipart Images | Free Download | PNG Transparent Background - Pngtree">
            <a:extLst>
              <a:ext uri="{FF2B5EF4-FFF2-40B4-BE49-F238E27FC236}">
                <a16:creationId xmlns:a16="http://schemas.microsoft.com/office/drawing/2014/main" id="{D03F1754-B7FE-494C-A619-A815AEAD108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2250" l="10000" r="90000">
                        <a14:foregroundMark x1="47083" y1="23750" x2="47083" y2="23750"/>
                        <a14:foregroundMark x1="55333" y1="22833" x2="55333" y2="22833"/>
                        <a14:foregroundMark x1="54333" y1="10167" x2="54333" y2="10167"/>
                        <a14:foregroundMark x1="51000" y1="18000" x2="51000" y2="18000"/>
                        <a14:foregroundMark x1="45667" y1="76250" x2="45667" y2="76250"/>
                        <a14:foregroundMark x1="55833" y1="81583" x2="55833" y2="81583"/>
                        <a14:foregroundMark x1="59250" y1="90750" x2="59250" y2="90750"/>
                        <a14:foregroundMark x1="39333" y1="92250" x2="39333" y2="92250"/>
                        <a14:foregroundMark x1="50500" y1="37833" x2="50500" y2="37833"/>
                      </a14:backgroundRemoval>
                    </a14:imgEffect>
                  </a14:imgLayer>
                </a14:imgProps>
              </a:ext>
              <a:ext uri="{28A0092B-C50C-407E-A947-70E740481C1C}">
                <a14:useLocalDpi xmlns:a14="http://schemas.microsoft.com/office/drawing/2010/main" val="0"/>
              </a:ext>
            </a:extLst>
          </a:blip>
          <a:srcRect/>
          <a:stretch>
            <a:fillRect/>
          </a:stretch>
        </p:blipFill>
        <p:spPr bwMode="auto">
          <a:xfrm>
            <a:off x="-85726" y="4152900"/>
            <a:ext cx="246697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0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ss Domestic Product (GDP): Formula and How to Use It">
            <a:extLst>
              <a:ext uri="{FF2B5EF4-FFF2-40B4-BE49-F238E27FC236}">
                <a16:creationId xmlns:a16="http://schemas.microsoft.com/office/drawing/2014/main" id="{91396426-1D54-4BE7-A161-8D4C8B81EC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39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CD048D-D674-4935-95ED-399FE3D8FB8A}"/>
              </a:ext>
            </a:extLst>
          </p:cNvPr>
          <p:cNvSpPr/>
          <p:nvPr/>
        </p:nvSpPr>
        <p:spPr>
          <a:xfrm>
            <a:off x="0" y="0"/>
            <a:ext cx="402336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64C6189-671B-4984-BA43-688B73DAC5D1}"/>
              </a:ext>
            </a:extLst>
          </p:cNvPr>
          <p:cNvSpPr/>
          <p:nvPr/>
        </p:nvSpPr>
        <p:spPr>
          <a:xfrm>
            <a:off x="4023360" y="0"/>
            <a:ext cx="4170381"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AD40843-2CE1-4742-A449-C24A42986197}"/>
              </a:ext>
            </a:extLst>
          </p:cNvPr>
          <p:cNvSpPr/>
          <p:nvPr/>
        </p:nvSpPr>
        <p:spPr>
          <a:xfrm>
            <a:off x="8193741" y="0"/>
            <a:ext cx="3998259"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729AA9A-1DBD-407E-AC64-3CC0D3E82EB4}"/>
              </a:ext>
            </a:extLst>
          </p:cNvPr>
          <p:cNvSpPr txBox="1"/>
          <p:nvPr/>
        </p:nvSpPr>
        <p:spPr>
          <a:xfrm>
            <a:off x="0" y="2474891"/>
            <a:ext cx="4023360" cy="1384995"/>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Which country had a maximum increase in life expectancy?</a:t>
            </a:r>
          </a:p>
        </p:txBody>
      </p:sp>
      <p:sp>
        <p:nvSpPr>
          <p:cNvPr id="8" name="TextBox 7">
            <a:extLst>
              <a:ext uri="{FF2B5EF4-FFF2-40B4-BE49-F238E27FC236}">
                <a16:creationId xmlns:a16="http://schemas.microsoft.com/office/drawing/2014/main" id="{3247AEAB-A231-4623-8CE2-E6AE28771E4D}"/>
              </a:ext>
            </a:extLst>
          </p:cNvPr>
          <p:cNvSpPr txBox="1"/>
          <p:nvPr/>
        </p:nvSpPr>
        <p:spPr>
          <a:xfrm>
            <a:off x="4126454" y="2474892"/>
            <a:ext cx="3939091" cy="1384995"/>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Which country had the maximum decrease in life expectancy?</a:t>
            </a:r>
          </a:p>
        </p:txBody>
      </p:sp>
      <p:sp>
        <p:nvSpPr>
          <p:cNvPr id="9" name="TextBox 8">
            <a:extLst>
              <a:ext uri="{FF2B5EF4-FFF2-40B4-BE49-F238E27FC236}">
                <a16:creationId xmlns:a16="http://schemas.microsoft.com/office/drawing/2014/main" id="{CF876348-8A5C-42B4-A910-8AD1B201C7A0}"/>
              </a:ext>
            </a:extLst>
          </p:cNvPr>
          <p:cNvSpPr txBox="1"/>
          <p:nvPr/>
        </p:nvSpPr>
        <p:spPr>
          <a:xfrm>
            <a:off x="8168639" y="2474890"/>
            <a:ext cx="4023360" cy="1384995"/>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Is there a correlation between GDP and life expectancy?</a:t>
            </a:r>
          </a:p>
        </p:txBody>
      </p:sp>
    </p:spTree>
    <p:extLst>
      <p:ext uri="{BB962C8B-B14F-4D97-AF65-F5344CB8AC3E}">
        <p14:creationId xmlns:p14="http://schemas.microsoft.com/office/powerpoint/2010/main" val="165959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CD048D-D674-4935-95ED-399FE3D8FB8A}"/>
              </a:ext>
            </a:extLst>
          </p:cNvPr>
          <p:cNvSpPr/>
          <p:nvPr/>
        </p:nvSpPr>
        <p:spPr>
          <a:xfrm>
            <a:off x="0" y="0"/>
            <a:ext cx="863095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64C6189-671B-4984-BA43-688B73DAC5D1}"/>
              </a:ext>
            </a:extLst>
          </p:cNvPr>
          <p:cNvSpPr/>
          <p:nvPr/>
        </p:nvSpPr>
        <p:spPr>
          <a:xfrm>
            <a:off x="8630951" y="0"/>
            <a:ext cx="1818042"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AD40843-2CE1-4742-A449-C24A42986197}"/>
              </a:ext>
            </a:extLst>
          </p:cNvPr>
          <p:cNvSpPr/>
          <p:nvPr/>
        </p:nvSpPr>
        <p:spPr>
          <a:xfrm>
            <a:off x="10448993" y="0"/>
            <a:ext cx="1743006"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729AA9A-1DBD-407E-AC64-3CC0D3E82EB4}"/>
              </a:ext>
            </a:extLst>
          </p:cNvPr>
          <p:cNvSpPr txBox="1"/>
          <p:nvPr/>
        </p:nvSpPr>
        <p:spPr>
          <a:xfrm>
            <a:off x="83864" y="277907"/>
            <a:ext cx="8463221" cy="954107"/>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Which country had a maximum increase in life expectancy?</a:t>
            </a:r>
          </a:p>
        </p:txBody>
      </p:sp>
      <p:sp>
        <p:nvSpPr>
          <p:cNvPr id="8" name="TextBox 7">
            <a:extLst>
              <a:ext uri="{FF2B5EF4-FFF2-40B4-BE49-F238E27FC236}">
                <a16:creationId xmlns:a16="http://schemas.microsoft.com/office/drawing/2014/main" id="{3247AEAB-A231-4623-8CE2-E6AE28771E4D}"/>
              </a:ext>
            </a:extLst>
          </p:cNvPr>
          <p:cNvSpPr txBox="1"/>
          <p:nvPr/>
        </p:nvSpPr>
        <p:spPr>
          <a:xfrm>
            <a:off x="8798681" y="2582612"/>
            <a:ext cx="1482581" cy="95410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Which country had a maximum decrease in life expectancy?</a:t>
            </a:r>
          </a:p>
        </p:txBody>
      </p:sp>
      <p:sp>
        <p:nvSpPr>
          <p:cNvPr id="9" name="TextBox 8">
            <a:extLst>
              <a:ext uri="{FF2B5EF4-FFF2-40B4-BE49-F238E27FC236}">
                <a16:creationId xmlns:a16="http://schemas.microsoft.com/office/drawing/2014/main" id="{CF876348-8A5C-42B4-A910-8AD1B201C7A0}"/>
              </a:ext>
            </a:extLst>
          </p:cNvPr>
          <p:cNvSpPr txBox="1"/>
          <p:nvPr/>
        </p:nvSpPr>
        <p:spPr>
          <a:xfrm>
            <a:off x="10448992" y="2582612"/>
            <a:ext cx="1743007" cy="95410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Is there a correlation between GDP &amp; life expectancy?</a:t>
            </a:r>
          </a:p>
        </p:txBody>
      </p:sp>
      <p:pic>
        <p:nvPicPr>
          <p:cNvPr id="3" name="Picture 2">
            <a:extLst>
              <a:ext uri="{FF2B5EF4-FFF2-40B4-BE49-F238E27FC236}">
                <a16:creationId xmlns:a16="http://schemas.microsoft.com/office/drawing/2014/main" id="{D582C3E9-FD30-416E-83DA-B3510C147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10" y="2647310"/>
            <a:ext cx="4418861" cy="2389352"/>
          </a:xfrm>
          <a:prstGeom prst="rect">
            <a:avLst/>
          </a:prstGeom>
        </p:spPr>
      </p:pic>
      <p:sp>
        <p:nvSpPr>
          <p:cNvPr id="10" name="TextBox 9">
            <a:extLst>
              <a:ext uri="{FF2B5EF4-FFF2-40B4-BE49-F238E27FC236}">
                <a16:creationId xmlns:a16="http://schemas.microsoft.com/office/drawing/2014/main" id="{0E148262-C4D7-441A-82A6-3BD834268599}"/>
              </a:ext>
            </a:extLst>
          </p:cNvPr>
          <p:cNvSpPr txBox="1"/>
          <p:nvPr/>
        </p:nvSpPr>
        <p:spPr>
          <a:xfrm>
            <a:off x="83864" y="2308756"/>
            <a:ext cx="1954306" cy="338554"/>
          </a:xfrm>
          <a:prstGeom prst="rect">
            <a:avLst/>
          </a:prstGeom>
          <a:noFill/>
        </p:spPr>
        <p:txBody>
          <a:bodyPr wrap="square" rtlCol="0">
            <a:spAutoFit/>
          </a:bodyPr>
          <a:lstStyle/>
          <a:p>
            <a:r>
              <a:rPr lang="en-US" sz="1600" b="1" dirty="0">
                <a:solidFill>
                  <a:schemeClr val="bg1"/>
                </a:solidFill>
              </a:rPr>
              <a:t>Top 10 Countries</a:t>
            </a:r>
          </a:p>
        </p:txBody>
      </p:sp>
      <p:sp>
        <p:nvSpPr>
          <p:cNvPr id="11" name="Rectangle 10">
            <a:extLst>
              <a:ext uri="{FF2B5EF4-FFF2-40B4-BE49-F238E27FC236}">
                <a16:creationId xmlns:a16="http://schemas.microsoft.com/office/drawing/2014/main" id="{35447F33-E588-4064-ACD1-3E90E95E0815}"/>
              </a:ext>
            </a:extLst>
          </p:cNvPr>
          <p:cNvSpPr/>
          <p:nvPr/>
        </p:nvSpPr>
        <p:spPr>
          <a:xfrm>
            <a:off x="156309" y="2877671"/>
            <a:ext cx="4402682" cy="197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F14F893-2F66-451F-B6A0-4BE7EA77F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21" y="1798856"/>
            <a:ext cx="3720320" cy="4081198"/>
          </a:xfrm>
          <a:prstGeom prst="rect">
            <a:avLst/>
          </a:prstGeom>
        </p:spPr>
      </p:pic>
    </p:spTree>
    <p:extLst>
      <p:ext uri="{BB962C8B-B14F-4D97-AF65-F5344CB8AC3E}">
        <p14:creationId xmlns:p14="http://schemas.microsoft.com/office/powerpoint/2010/main" val="197299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CD048D-D674-4935-95ED-399FE3D8FB8A}"/>
              </a:ext>
            </a:extLst>
          </p:cNvPr>
          <p:cNvSpPr/>
          <p:nvPr/>
        </p:nvSpPr>
        <p:spPr>
          <a:xfrm>
            <a:off x="0" y="0"/>
            <a:ext cx="1743007"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64C6189-671B-4984-BA43-688B73DAC5D1}"/>
              </a:ext>
            </a:extLst>
          </p:cNvPr>
          <p:cNvSpPr/>
          <p:nvPr/>
        </p:nvSpPr>
        <p:spPr>
          <a:xfrm>
            <a:off x="1743006" y="0"/>
            <a:ext cx="8705987"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AD40843-2CE1-4742-A449-C24A42986197}"/>
              </a:ext>
            </a:extLst>
          </p:cNvPr>
          <p:cNvSpPr/>
          <p:nvPr/>
        </p:nvSpPr>
        <p:spPr>
          <a:xfrm>
            <a:off x="10448993" y="0"/>
            <a:ext cx="1743006"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729AA9A-1DBD-407E-AC64-3CC0D3E82EB4}"/>
              </a:ext>
            </a:extLst>
          </p:cNvPr>
          <p:cNvSpPr txBox="1"/>
          <p:nvPr/>
        </p:nvSpPr>
        <p:spPr>
          <a:xfrm>
            <a:off x="88682" y="2582612"/>
            <a:ext cx="1565642" cy="95410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Which country had a maximum increase in life expectancy?</a:t>
            </a:r>
          </a:p>
        </p:txBody>
      </p:sp>
      <p:sp>
        <p:nvSpPr>
          <p:cNvPr id="8" name="TextBox 7">
            <a:extLst>
              <a:ext uri="{FF2B5EF4-FFF2-40B4-BE49-F238E27FC236}">
                <a16:creationId xmlns:a16="http://schemas.microsoft.com/office/drawing/2014/main" id="{3247AEAB-A231-4623-8CE2-E6AE28771E4D}"/>
              </a:ext>
            </a:extLst>
          </p:cNvPr>
          <p:cNvSpPr txBox="1"/>
          <p:nvPr/>
        </p:nvSpPr>
        <p:spPr>
          <a:xfrm>
            <a:off x="2084922" y="304800"/>
            <a:ext cx="8022156" cy="954107"/>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Which country had a maximum decrease in life expectancy?</a:t>
            </a:r>
          </a:p>
        </p:txBody>
      </p:sp>
      <p:sp>
        <p:nvSpPr>
          <p:cNvPr id="9" name="TextBox 8">
            <a:extLst>
              <a:ext uri="{FF2B5EF4-FFF2-40B4-BE49-F238E27FC236}">
                <a16:creationId xmlns:a16="http://schemas.microsoft.com/office/drawing/2014/main" id="{CF876348-8A5C-42B4-A910-8AD1B201C7A0}"/>
              </a:ext>
            </a:extLst>
          </p:cNvPr>
          <p:cNvSpPr txBox="1"/>
          <p:nvPr/>
        </p:nvSpPr>
        <p:spPr>
          <a:xfrm>
            <a:off x="10448992" y="2582612"/>
            <a:ext cx="1743007" cy="95410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Is there a correlation between GDP &amp; life expectancy?</a:t>
            </a:r>
          </a:p>
        </p:txBody>
      </p:sp>
      <p:pic>
        <p:nvPicPr>
          <p:cNvPr id="3" name="Picture 2">
            <a:extLst>
              <a:ext uri="{FF2B5EF4-FFF2-40B4-BE49-F238E27FC236}">
                <a16:creationId xmlns:a16="http://schemas.microsoft.com/office/drawing/2014/main" id="{17522536-2767-47B7-B03B-820E7E341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460" y="2582612"/>
            <a:ext cx="4734998" cy="2451660"/>
          </a:xfrm>
          <a:prstGeom prst="rect">
            <a:avLst/>
          </a:prstGeom>
        </p:spPr>
      </p:pic>
      <p:sp>
        <p:nvSpPr>
          <p:cNvPr id="10" name="TextBox 9">
            <a:extLst>
              <a:ext uri="{FF2B5EF4-FFF2-40B4-BE49-F238E27FC236}">
                <a16:creationId xmlns:a16="http://schemas.microsoft.com/office/drawing/2014/main" id="{C5BF9D94-2E39-4101-A6E7-6BA850BA54DF}"/>
              </a:ext>
            </a:extLst>
          </p:cNvPr>
          <p:cNvSpPr txBox="1"/>
          <p:nvPr/>
        </p:nvSpPr>
        <p:spPr>
          <a:xfrm>
            <a:off x="1785506" y="2246423"/>
            <a:ext cx="1954306" cy="338554"/>
          </a:xfrm>
          <a:prstGeom prst="rect">
            <a:avLst/>
          </a:prstGeom>
          <a:noFill/>
        </p:spPr>
        <p:txBody>
          <a:bodyPr wrap="square" rtlCol="0">
            <a:spAutoFit/>
          </a:bodyPr>
          <a:lstStyle/>
          <a:p>
            <a:r>
              <a:rPr lang="en-US" sz="1600" b="1" dirty="0">
                <a:solidFill>
                  <a:schemeClr val="bg1"/>
                </a:solidFill>
              </a:rPr>
              <a:t>Top 10 Countries</a:t>
            </a:r>
          </a:p>
        </p:txBody>
      </p:sp>
      <p:sp>
        <p:nvSpPr>
          <p:cNvPr id="11" name="Rectangle 10">
            <a:extLst>
              <a:ext uri="{FF2B5EF4-FFF2-40B4-BE49-F238E27FC236}">
                <a16:creationId xmlns:a16="http://schemas.microsoft.com/office/drawing/2014/main" id="{10DCE6E3-9ADA-480E-B24E-3B667B5D4E89}"/>
              </a:ext>
            </a:extLst>
          </p:cNvPr>
          <p:cNvSpPr/>
          <p:nvPr/>
        </p:nvSpPr>
        <p:spPr>
          <a:xfrm>
            <a:off x="1918460" y="2811004"/>
            <a:ext cx="4734998" cy="2133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52265DF-1F22-47EE-9CB9-31727AEDB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559" y="1718063"/>
            <a:ext cx="3511332" cy="4180758"/>
          </a:xfrm>
          <a:prstGeom prst="rect">
            <a:avLst/>
          </a:prstGeom>
        </p:spPr>
      </p:pic>
    </p:spTree>
    <p:extLst>
      <p:ext uri="{BB962C8B-B14F-4D97-AF65-F5344CB8AC3E}">
        <p14:creationId xmlns:p14="http://schemas.microsoft.com/office/powerpoint/2010/main" val="2336470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CD048D-D674-4935-95ED-399FE3D8FB8A}"/>
              </a:ext>
            </a:extLst>
          </p:cNvPr>
          <p:cNvSpPr/>
          <p:nvPr/>
        </p:nvSpPr>
        <p:spPr>
          <a:xfrm>
            <a:off x="0" y="0"/>
            <a:ext cx="1743007"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64C6189-671B-4984-BA43-688B73DAC5D1}"/>
              </a:ext>
            </a:extLst>
          </p:cNvPr>
          <p:cNvSpPr/>
          <p:nvPr/>
        </p:nvSpPr>
        <p:spPr>
          <a:xfrm>
            <a:off x="1743006" y="0"/>
            <a:ext cx="1743007"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AD40843-2CE1-4742-A449-C24A42986197}"/>
              </a:ext>
            </a:extLst>
          </p:cNvPr>
          <p:cNvSpPr/>
          <p:nvPr/>
        </p:nvSpPr>
        <p:spPr>
          <a:xfrm>
            <a:off x="3486013" y="0"/>
            <a:ext cx="8705986"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729AA9A-1DBD-407E-AC64-3CC0D3E82EB4}"/>
              </a:ext>
            </a:extLst>
          </p:cNvPr>
          <p:cNvSpPr txBox="1"/>
          <p:nvPr/>
        </p:nvSpPr>
        <p:spPr>
          <a:xfrm>
            <a:off x="88682" y="2582612"/>
            <a:ext cx="1565642" cy="95410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Which country had a maximum increase in life expectancy?</a:t>
            </a:r>
          </a:p>
        </p:txBody>
      </p:sp>
      <p:sp>
        <p:nvSpPr>
          <p:cNvPr id="8" name="TextBox 7">
            <a:extLst>
              <a:ext uri="{FF2B5EF4-FFF2-40B4-BE49-F238E27FC236}">
                <a16:creationId xmlns:a16="http://schemas.microsoft.com/office/drawing/2014/main" id="{3247AEAB-A231-4623-8CE2-E6AE28771E4D}"/>
              </a:ext>
            </a:extLst>
          </p:cNvPr>
          <p:cNvSpPr txBox="1"/>
          <p:nvPr/>
        </p:nvSpPr>
        <p:spPr>
          <a:xfrm>
            <a:off x="1849472" y="2582612"/>
            <a:ext cx="1530076" cy="95410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Which country had a maximum decrease in life expectancy?</a:t>
            </a:r>
          </a:p>
        </p:txBody>
      </p:sp>
      <p:sp>
        <p:nvSpPr>
          <p:cNvPr id="9" name="TextBox 8">
            <a:extLst>
              <a:ext uri="{FF2B5EF4-FFF2-40B4-BE49-F238E27FC236}">
                <a16:creationId xmlns:a16="http://schemas.microsoft.com/office/drawing/2014/main" id="{CF876348-8A5C-42B4-A910-8AD1B201C7A0}"/>
              </a:ext>
            </a:extLst>
          </p:cNvPr>
          <p:cNvSpPr txBox="1"/>
          <p:nvPr/>
        </p:nvSpPr>
        <p:spPr>
          <a:xfrm>
            <a:off x="3715242" y="277906"/>
            <a:ext cx="8247528" cy="954107"/>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Is there a correlation between GDP &amp; life expectancy?</a:t>
            </a:r>
          </a:p>
        </p:txBody>
      </p:sp>
      <p:pic>
        <p:nvPicPr>
          <p:cNvPr id="13" name="Picture 12">
            <a:extLst>
              <a:ext uri="{FF2B5EF4-FFF2-40B4-BE49-F238E27FC236}">
                <a16:creationId xmlns:a16="http://schemas.microsoft.com/office/drawing/2014/main" id="{6410343D-C59D-49BD-9541-C208CAE64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303" y="2190092"/>
            <a:ext cx="3680640" cy="2750725"/>
          </a:xfrm>
          <a:prstGeom prst="rect">
            <a:avLst/>
          </a:prstGeom>
        </p:spPr>
      </p:pic>
      <p:pic>
        <p:nvPicPr>
          <p:cNvPr id="15" name="Picture 14">
            <a:extLst>
              <a:ext uri="{FF2B5EF4-FFF2-40B4-BE49-F238E27FC236}">
                <a16:creationId xmlns:a16="http://schemas.microsoft.com/office/drawing/2014/main" id="{A55B13BE-62CA-412D-9CCE-0412EE51D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234" y="2161356"/>
            <a:ext cx="3721318" cy="2779462"/>
          </a:xfrm>
          <a:prstGeom prst="rect">
            <a:avLst/>
          </a:prstGeom>
        </p:spPr>
      </p:pic>
      <p:sp>
        <p:nvSpPr>
          <p:cNvPr id="16" name="TextBox 15">
            <a:extLst>
              <a:ext uri="{FF2B5EF4-FFF2-40B4-BE49-F238E27FC236}">
                <a16:creationId xmlns:a16="http://schemas.microsoft.com/office/drawing/2014/main" id="{27D63ED2-0C54-4013-870A-9841ACEDA5F2}"/>
              </a:ext>
            </a:extLst>
          </p:cNvPr>
          <p:cNvSpPr txBox="1"/>
          <p:nvPr/>
        </p:nvSpPr>
        <p:spPr>
          <a:xfrm>
            <a:off x="5629834" y="4940817"/>
            <a:ext cx="466165" cy="276999"/>
          </a:xfrm>
          <a:prstGeom prst="rect">
            <a:avLst/>
          </a:prstGeom>
          <a:noFill/>
        </p:spPr>
        <p:txBody>
          <a:bodyPr wrap="square" rtlCol="0">
            <a:spAutoFit/>
          </a:bodyPr>
          <a:lstStyle/>
          <a:p>
            <a:r>
              <a:rPr lang="en-US" sz="1200" b="1" dirty="0">
                <a:solidFill>
                  <a:schemeClr val="bg1"/>
                </a:solidFill>
              </a:rPr>
              <a:t>AGE</a:t>
            </a:r>
          </a:p>
        </p:txBody>
      </p:sp>
      <p:sp>
        <p:nvSpPr>
          <p:cNvPr id="17" name="TextBox 16">
            <a:extLst>
              <a:ext uri="{FF2B5EF4-FFF2-40B4-BE49-F238E27FC236}">
                <a16:creationId xmlns:a16="http://schemas.microsoft.com/office/drawing/2014/main" id="{D47D8367-3645-4868-A49D-912FA3498564}"/>
              </a:ext>
            </a:extLst>
          </p:cNvPr>
          <p:cNvSpPr txBox="1"/>
          <p:nvPr/>
        </p:nvSpPr>
        <p:spPr>
          <a:xfrm>
            <a:off x="10123893" y="4940817"/>
            <a:ext cx="466165" cy="276999"/>
          </a:xfrm>
          <a:prstGeom prst="rect">
            <a:avLst/>
          </a:prstGeom>
          <a:noFill/>
        </p:spPr>
        <p:txBody>
          <a:bodyPr wrap="square" rtlCol="0">
            <a:spAutoFit/>
          </a:bodyPr>
          <a:lstStyle/>
          <a:p>
            <a:r>
              <a:rPr lang="en-US" sz="1200" b="1" dirty="0">
                <a:solidFill>
                  <a:schemeClr val="bg1"/>
                </a:solidFill>
              </a:rPr>
              <a:t>AGE</a:t>
            </a:r>
          </a:p>
        </p:txBody>
      </p:sp>
      <p:sp>
        <p:nvSpPr>
          <p:cNvPr id="18" name="TextBox 17">
            <a:extLst>
              <a:ext uri="{FF2B5EF4-FFF2-40B4-BE49-F238E27FC236}">
                <a16:creationId xmlns:a16="http://schemas.microsoft.com/office/drawing/2014/main" id="{D18EE9B3-D167-4BE8-9B0C-A7B81D9A7FF6}"/>
              </a:ext>
            </a:extLst>
          </p:cNvPr>
          <p:cNvSpPr txBox="1"/>
          <p:nvPr/>
        </p:nvSpPr>
        <p:spPr>
          <a:xfrm rot="16200000">
            <a:off x="3694755" y="3426954"/>
            <a:ext cx="466165" cy="276999"/>
          </a:xfrm>
          <a:prstGeom prst="rect">
            <a:avLst/>
          </a:prstGeom>
          <a:noFill/>
        </p:spPr>
        <p:txBody>
          <a:bodyPr wrap="square" rtlCol="0">
            <a:spAutoFit/>
          </a:bodyPr>
          <a:lstStyle/>
          <a:p>
            <a:r>
              <a:rPr lang="en-US" sz="1200" b="1" dirty="0">
                <a:solidFill>
                  <a:schemeClr val="bg1"/>
                </a:solidFill>
              </a:rPr>
              <a:t>GDP</a:t>
            </a:r>
          </a:p>
        </p:txBody>
      </p:sp>
      <p:sp>
        <p:nvSpPr>
          <p:cNvPr id="19" name="TextBox 18">
            <a:extLst>
              <a:ext uri="{FF2B5EF4-FFF2-40B4-BE49-F238E27FC236}">
                <a16:creationId xmlns:a16="http://schemas.microsoft.com/office/drawing/2014/main" id="{F5D72869-2695-40EB-8E87-8B89634F5F87}"/>
              </a:ext>
            </a:extLst>
          </p:cNvPr>
          <p:cNvSpPr txBox="1"/>
          <p:nvPr/>
        </p:nvSpPr>
        <p:spPr>
          <a:xfrm rot="16200000">
            <a:off x="7923686" y="3393017"/>
            <a:ext cx="466165" cy="276999"/>
          </a:xfrm>
          <a:prstGeom prst="rect">
            <a:avLst/>
          </a:prstGeom>
          <a:noFill/>
        </p:spPr>
        <p:txBody>
          <a:bodyPr wrap="square" rtlCol="0">
            <a:spAutoFit/>
          </a:bodyPr>
          <a:lstStyle/>
          <a:p>
            <a:r>
              <a:rPr lang="en-US" sz="1200" b="1" dirty="0">
                <a:solidFill>
                  <a:schemeClr val="bg1"/>
                </a:solidFill>
              </a:rPr>
              <a:t>GDP</a:t>
            </a:r>
          </a:p>
        </p:txBody>
      </p:sp>
      <p:sp>
        <p:nvSpPr>
          <p:cNvPr id="20" name="TextBox 19">
            <a:extLst>
              <a:ext uri="{FF2B5EF4-FFF2-40B4-BE49-F238E27FC236}">
                <a16:creationId xmlns:a16="http://schemas.microsoft.com/office/drawing/2014/main" id="{D9BB5981-F778-4EE0-8991-EAFC638100DD}"/>
              </a:ext>
            </a:extLst>
          </p:cNvPr>
          <p:cNvSpPr txBox="1"/>
          <p:nvPr/>
        </p:nvSpPr>
        <p:spPr>
          <a:xfrm>
            <a:off x="4718175" y="1913605"/>
            <a:ext cx="2312896" cy="276999"/>
          </a:xfrm>
          <a:prstGeom prst="rect">
            <a:avLst/>
          </a:prstGeom>
          <a:noFill/>
        </p:spPr>
        <p:txBody>
          <a:bodyPr wrap="square" rtlCol="0">
            <a:spAutoFit/>
          </a:bodyPr>
          <a:lstStyle/>
          <a:p>
            <a:r>
              <a:rPr lang="en-US" sz="1200" b="1" dirty="0">
                <a:solidFill>
                  <a:schemeClr val="bg1"/>
                </a:solidFill>
              </a:rPr>
              <a:t>Life Expectancy &amp; GDP of 2000</a:t>
            </a:r>
          </a:p>
        </p:txBody>
      </p:sp>
      <p:sp>
        <p:nvSpPr>
          <p:cNvPr id="21" name="TextBox 20">
            <a:extLst>
              <a:ext uri="{FF2B5EF4-FFF2-40B4-BE49-F238E27FC236}">
                <a16:creationId xmlns:a16="http://schemas.microsoft.com/office/drawing/2014/main" id="{658E9063-BE64-41A6-AE75-BECAE6347458}"/>
              </a:ext>
            </a:extLst>
          </p:cNvPr>
          <p:cNvSpPr txBox="1"/>
          <p:nvPr/>
        </p:nvSpPr>
        <p:spPr>
          <a:xfrm>
            <a:off x="8967445" y="1884357"/>
            <a:ext cx="2312896" cy="276999"/>
          </a:xfrm>
          <a:prstGeom prst="rect">
            <a:avLst/>
          </a:prstGeom>
          <a:noFill/>
        </p:spPr>
        <p:txBody>
          <a:bodyPr wrap="square" rtlCol="0">
            <a:spAutoFit/>
          </a:bodyPr>
          <a:lstStyle/>
          <a:p>
            <a:r>
              <a:rPr lang="en-US" sz="1200" b="1" dirty="0">
                <a:solidFill>
                  <a:schemeClr val="bg1"/>
                </a:solidFill>
              </a:rPr>
              <a:t>Life Expectancy &amp; GDP of 2015</a:t>
            </a:r>
          </a:p>
        </p:txBody>
      </p:sp>
    </p:spTree>
    <p:extLst>
      <p:ext uri="{BB962C8B-B14F-4D97-AF65-F5344CB8AC3E}">
        <p14:creationId xmlns:p14="http://schemas.microsoft.com/office/powerpoint/2010/main" val="4026840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236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Statistical Analysis on factors influencing Life Expectancy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Anouvong Thepsourinthone</dc:creator>
  <cp:lastModifiedBy>Anouvong Thepsourinthone</cp:lastModifiedBy>
  <cp:revision>9</cp:revision>
  <dcterms:created xsi:type="dcterms:W3CDTF">2023-10-24T23:22:00Z</dcterms:created>
  <dcterms:modified xsi:type="dcterms:W3CDTF">2023-10-25T01:06:42Z</dcterms:modified>
</cp:coreProperties>
</file>