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9" r:id="rId3"/>
    <p:sldId id="258" r:id="rId4"/>
    <p:sldId id="260" r:id="rId5"/>
    <p:sldId id="261" r:id="rId6"/>
    <p:sldId id="262" r:id="rId7"/>
    <p:sldId id="263" r:id="rId8"/>
    <p:sldId id="269" r:id="rId9"/>
    <p:sldId id="272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57" r:id="rId19"/>
    <p:sldId id="25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418" autoAdjust="0"/>
  </p:normalViewPr>
  <p:slideViewPr>
    <p:cSldViewPr snapToGrid="0" snapToObjects="1">
      <p:cViewPr varScale="1">
        <p:scale>
          <a:sx n="94" d="100"/>
          <a:sy n="94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94FF-E74E-D247-A67E-DB53EF25D534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CC03-8B11-8745-8F4B-064592A7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4" y="0"/>
            <a:ext cx="675513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Men </a:t>
            </a:r>
            <a:r>
              <a:rPr lang="en-US" dirty="0" smtClean="0"/>
              <a:t>earn more.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5347" y="6430747"/>
            <a:ext cx="38508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Women							Men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695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4" y="0"/>
            <a:ext cx="68007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140" y="636319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No		        Occasionally	                 Yes	          		Doesn’t matter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drink occasionally have higher average income than people who don’t drink. But drinking too much (“yes” column) is bad for your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1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4" y="0"/>
            <a:ext cx="675478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140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No		        	Yes	               Doesn’t Matter	          		Moderate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51400" y="617251"/>
            <a:ext cx="18781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smoke a moderate amount have higher average income than people who don’t smoke. But smoke too much (“yes” column) is bad for your income.</a:t>
            </a:r>
          </a:p>
          <a:p>
            <a:endParaRPr lang="en-US" dirty="0"/>
          </a:p>
          <a:p>
            <a:r>
              <a:rPr lang="en-US" dirty="0" smtClean="0"/>
              <a:t>Also, the “doesn’t matter” people are suspiciously close to the “yes” people income-wise. Perhaps “doesn’t matter” =  yes.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0" y="0"/>
            <a:ext cx="675478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5181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Moderate     </a:t>
            </a:r>
            <a:r>
              <a:rPr lang="en-US" sz="1100" b="1" dirty="0" smtClean="0">
                <a:solidFill>
                  <a:srgbClr val="FF0000"/>
                </a:solidFill>
              </a:rPr>
              <a:t>Traditional</a:t>
            </a:r>
            <a:r>
              <a:rPr lang="en-US" sz="1100" dirty="0" smtClean="0">
                <a:solidFill>
                  <a:srgbClr val="FF0000"/>
                </a:solidFill>
              </a:rPr>
              <a:t>	</a:t>
            </a:r>
            <a:r>
              <a:rPr lang="en-US" sz="1100" dirty="0" smtClean="0"/>
              <a:t>   </a:t>
            </a:r>
            <a:r>
              <a:rPr lang="en-US" sz="1100" b="1" dirty="0" smtClean="0">
                <a:solidFill>
                  <a:srgbClr val="008000"/>
                </a:solidFill>
              </a:rPr>
              <a:t>Modern</a:t>
            </a:r>
            <a:r>
              <a:rPr lang="en-US" sz="1100" dirty="0" smtClean="0"/>
              <a:t>	</a:t>
            </a:r>
            <a:r>
              <a:rPr lang="en-US" sz="1100" b="1" dirty="0" smtClean="0">
                <a:solidFill>
                  <a:srgbClr val="008000"/>
                </a:solidFill>
              </a:rPr>
              <a:t>Liberal</a:t>
            </a:r>
            <a:r>
              <a:rPr lang="en-US" sz="1100" dirty="0" smtClean="0"/>
              <a:t>	        </a:t>
            </a:r>
            <a:r>
              <a:rPr lang="en-US" sz="1100" b="1" dirty="0" smtClean="0">
                <a:solidFill>
                  <a:srgbClr val="FF0000"/>
                </a:solidFill>
              </a:rPr>
              <a:t>Orthodox</a:t>
            </a:r>
            <a:r>
              <a:rPr lang="en-US" sz="1100" dirty="0" smtClean="0"/>
              <a:t>	       Others	</a:t>
            </a:r>
            <a:r>
              <a:rPr lang="en-US" sz="1100" b="1" dirty="0" smtClean="0">
                <a:solidFill>
                  <a:srgbClr val="0000FF"/>
                </a:solidFill>
              </a:rPr>
              <a:t>International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with “international” values earn US-level salaries. </a:t>
            </a:r>
          </a:p>
          <a:p>
            <a:endParaRPr lang="en-US" dirty="0"/>
          </a:p>
          <a:p>
            <a:r>
              <a:rPr lang="en-US" dirty="0" smtClean="0"/>
              <a:t>Having </a:t>
            </a:r>
            <a:r>
              <a:rPr lang="en-US" b="1" dirty="0" smtClean="0"/>
              <a:t>Traditional</a:t>
            </a:r>
            <a:r>
              <a:rPr lang="en-US" dirty="0" smtClean="0"/>
              <a:t> or </a:t>
            </a:r>
            <a:r>
              <a:rPr lang="en-US" b="1" dirty="0" smtClean="0"/>
              <a:t>Orthodox</a:t>
            </a:r>
            <a:r>
              <a:rPr lang="en-US" dirty="0" smtClean="0"/>
              <a:t> values corresponds with lower income than </a:t>
            </a:r>
            <a:r>
              <a:rPr lang="en-US" b="1" dirty="0" smtClean="0"/>
              <a:t>Modern</a:t>
            </a:r>
            <a:r>
              <a:rPr lang="en-US" dirty="0" smtClean="0"/>
              <a:t> or </a:t>
            </a:r>
            <a:r>
              <a:rPr lang="en-US" b="1" dirty="0" smtClean="0"/>
              <a:t>Liberal</a:t>
            </a:r>
            <a:r>
              <a:rPr lang="en-US" dirty="0" smtClean="0"/>
              <a:t> or </a:t>
            </a:r>
            <a:r>
              <a:rPr lang="en-US" b="1" dirty="0" smtClean="0"/>
              <a:t>Moderate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4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" y="0"/>
            <a:ext cx="68120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Very fair </a:t>
            </a:r>
            <a:r>
              <a:rPr lang="en-US" dirty="0" smtClean="0"/>
              <a:t>people earn the most.</a:t>
            </a:r>
          </a:p>
          <a:p>
            <a:endParaRPr lang="en-US" dirty="0"/>
          </a:p>
          <a:p>
            <a:r>
              <a:rPr lang="en-US" dirty="0" smtClean="0"/>
              <a:t>Connection between complexion/skin tone and average income is very clear here.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9532" y="637670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Wheatish</a:t>
            </a:r>
            <a:r>
              <a:rPr lang="en-US" sz="1100" dirty="0" smtClean="0"/>
              <a:t>	Fair		</a:t>
            </a:r>
            <a:r>
              <a:rPr lang="en-US" sz="1100" b="1" dirty="0" smtClean="0">
                <a:solidFill>
                  <a:srgbClr val="FF0000"/>
                </a:solidFill>
              </a:rPr>
              <a:t>Very Fair</a:t>
            </a:r>
            <a:r>
              <a:rPr lang="en-US" sz="1100" dirty="0" smtClean="0"/>
              <a:t>         </a:t>
            </a:r>
            <a:r>
              <a:rPr lang="en-US" sz="1100" dirty="0" err="1" smtClean="0"/>
              <a:t>Wheatish</a:t>
            </a:r>
            <a:r>
              <a:rPr lang="en-US" sz="1100" dirty="0" smtClean="0"/>
              <a:t> Medium    Dark                 Doesn’t Matter	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797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8" y="0"/>
            <a:ext cx="66868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532" y="637670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Average	</a:t>
            </a:r>
            <a:r>
              <a:rPr lang="en-US" sz="1100" dirty="0"/>
              <a:t>	</a:t>
            </a:r>
            <a:r>
              <a:rPr lang="en-US" sz="1100" dirty="0" smtClean="0"/>
              <a:t>Slim		</a:t>
            </a:r>
            <a:r>
              <a:rPr lang="en-US" sz="1100" b="1" dirty="0" smtClean="0">
                <a:solidFill>
                  <a:srgbClr val="FF0000"/>
                </a:solidFill>
              </a:rPr>
              <a:t>Heavy</a:t>
            </a:r>
            <a:r>
              <a:rPr lang="en-US" sz="1100" dirty="0" smtClean="0"/>
              <a:t>         	      </a:t>
            </a:r>
            <a:r>
              <a:rPr lang="en-US" sz="1100" b="1" dirty="0" smtClean="0">
                <a:solidFill>
                  <a:srgbClr val="FF0000"/>
                </a:solidFill>
              </a:rPr>
              <a:t>Athletic</a:t>
            </a:r>
            <a:r>
              <a:rPr lang="en-US" sz="1100" dirty="0" smtClean="0"/>
              <a:t>   	</a:t>
            </a:r>
            <a:r>
              <a:rPr lang="en-US" sz="1100" dirty="0"/>
              <a:t> </a:t>
            </a:r>
            <a:r>
              <a:rPr lang="en-US" sz="1100" dirty="0" smtClean="0"/>
              <a:t>     Doesn’t matter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61135" y="2765337"/>
            <a:ext cx="18781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Athletic </a:t>
            </a:r>
            <a:r>
              <a:rPr lang="en-US" dirty="0" smtClean="0"/>
              <a:t>people earn the most, heavy people earn the least.</a:t>
            </a:r>
          </a:p>
          <a:p>
            <a:endParaRPr lang="en-US" dirty="0"/>
          </a:p>
          <a:p>
            <a:r>
              <a:rPr lang="en-US" dirty="0" smtClean="0"/>
              <a:t>Connection between body type and average income is very clear here.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5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5" y="0"/>
            <a:ext cx="67665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6260" y="637670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Son/daughter</a:t>
            </a:r>
            <a:r>
              <a:rPr lang="en-US" sz="1100" dirty="0">
                <a:solidFill>
                  <a:srgbClr val="000000"/>
                </a:solidFill>
              </a:rPr>
              <a:t>	</a:t>
            </a:r>
            <a:r>
              <a:rPr lang="en-US" sz="1100" dirty="0" smtClean="0">
                <a:solidFill>
                  <a:srgbClr val="000000"/>
                </a:solidFill>
              </a:rPr>
              <a:t>	 Self	 	Relative		Brother/sister		Friend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Parents </a:t>
            </a:r>
            <a:r>
              <a:rPr lang="en-US" dirty="0" smtClean="0"/>
              <a:t>who create profiles are either exaggerating the income of their children, or parents of higher earning children tend to make more profiles.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6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" y="0"/>
            <a:ext cx="678919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Education </a:t>
            </a:r>
            <a:r>
              <a:rPr lang="en-US" dirty="0" smtClean="0"/>
              <a:t>and income are correlated very well.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4684" y="6376707"/>
            <a:ext cx="62288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Master’s	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High school		Bachelor’s	 Some college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      Doctorate/PhD</a:t>
            </a:r>
          </a:p>
        </p:txBody>
      </p:sp>
    </p:spTree>
    <p:extLst>
      <p:ext uri="{BB962C8B-B14F-4D97-AF65-F5344CB8AC3E}">
        <p14:creationId xmlns:p14="http://schemas.microsoft.com/office/powerpoint/2010/main" val="106288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1" y="0"/>
            <a:ext cx="67546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420" y="6376707"/>
            <a:ext cx="62288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Multi-national	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  Private sec	Not working	Others	    Public sec	State </a:t>
            </a:r>
            <a:r>
              <a:rPr lang="en-US" sz="1100" dirty="0" err="1" smtClean="0">
                <a:solidFill>
                  <a:srgbClr val="000000"/>
                </a:solidFill>
              </a:rPr>
              <a:t>govt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smtClean="0">
                <a:solidFill>
                  <a:srgbClr val="000000"/>
                </a:solidFill>
              </a:rPr>
              <a:t>     Central </a:t>
            </a:r>
            <a:r>
              <a:rPr lang="en-US" sz="1100" dirty="0" err="1" smtClean="0">
                <a:solidFill>
                  <a:srgbClr val="000000"/>
                </a:solidFill>
              </a:rPr>
              <a:t>govt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1135" y="387581"/>
            <a:ext cx="187815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n-US" b="1" dirty="0" err="1" smtClean="0"/>
              <a:t>govt</a:t>
            </a:r>
            <a:r>
              <a:rPr lang="en-US" b="1" dirty="0" smtClean="0"/>
              <a:t> </a:t>
            </a:r>
            <a:r>
              <a:rPr lang="en-US" dirty="0" smtClean="0"/>
              <a:t>workers earn more than </a:t>
            </a:r>
            <a:r>
              <a:rPr lang="en-US" b="1" dirty="0" smtClean="0"/>
              <a:t>central govt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Multinational corporation (MNC) workers earn the most</a:t>
            </a:r>
          </a:p>
          <a:p>
            <a:endParaRPr lang="en-US" dirty="0"/>
          </a:p>
          <a:p>
            <a:r>
              <a:rPr lang="en-US" dirty="0" smtClean="0"/>
              <a:t>Private sector slightly higher than public sector.</a:t>
            </a:r>
          </a:p>
          <a:p>
            <a:endParaRPr lang="en-US" dirty="0"/>
          </a:p>
          <a:p>
            <a:r>
              <a:rPr lang="en-US" dirty="0" smtClean="0"/>
              <a:t>Surprisingly, </a:t>
            </a:r>
            <a:r>
              <a:rPr lang="en-US" b="1" dirty="0" smtClean="0"/>
              <a:t>not working</a:t>
            </a:r>
            <a:r>
              <a:rPr lang="en-US" dirty="0" smtClean="0"/>
              <a:t> and </a:t>
            </a:r>
            <a:r>
              <a:rPr lang="en-US" b="1" dirty="0" smtClean="0"/>
              <a:t>others </a:t>
            </a:r>
            <a:r>
              <a:rPr lang="en-US" dirty="0" smtClean="0"/>
              <a:t>do quite well. Perhaps this is rental income or some such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2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54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0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6" y="0"/>
            <a:ext cx="676625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2212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Upper middle	       Middle	             High class	 Rich/affluent	       Doesn’t matter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61135" y="2765337"/>
            <a:ext cx="187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Economic class / status and average income are very well correlated.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1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44500"/>
            <a:ext cx="7543800" cy="596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8128" y="426070"/>
            <a:ext cx="28373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8054" y="385540"/>
            <a:ext cx="31076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309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6150" y="426070"/>
            <a:ext cx="4458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6482" y="420644"/>
            <a:ext cx="334008" cy="267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" y="445310"/>
            <a:ext cx="7518400" cy="598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7567" y="2643747"/>
            <a:ext cx="121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Older </a:t>
            </a:r>
            <a:r>
              <a:rPr lang="en-US" dirty="0" smtClean="0"/>
              <a:t>and </a:t>
            </a:r>
            <a:r>
              <a:rPr lang="en-US" b="1" dirty="0" smtClean="0"/>
              <a:t>richer </a:t>
            </a:r>
            <a:r>
              <a:rPr lang="en-US" dirty="0" smtClean="0"/>
              <a:t>people don’t want horoscope matching (red)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0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1" y="457200"/>
            <a:ext cx="7518400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7567" y="2643747"/>
            <a:ext cx="12160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 (red) are older and richer than women (blue).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3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" y="444500"/>
            <a:ext cx="7531100" cy="596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7567" y="2116857"/>
            <a:ext cx="1216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Older people are vegetarian (green), younger are veggie with eggs( dark blue) or non-veg (light blue).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44500"/>
            <a:ext cx="75184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57200"/>
            <a:ext cx="7594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2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44500"/>
            <a:ext cx="75565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44500"/>
            <a:ext cx="7581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8" y="0"/>
            <a:ext cx="67661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7092" y="644425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Veg + Eggs	       Non veg	                  Veg		          Jain		Doesn’t matter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more liberal your diet, the more you earn (only exception is </a:t>
            </a:r>
            <a:r>
              <a:rPr lang="en-US" dirty="0" err="1" smtClean="0"/>
              <a:t>veg+eggs</a:t>
            </a:r>
            <a:r>
              <a:rPr lang="en-US" dirty="0" smtClean="0"/>
              <a:t> and non-veg)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6" y="0"/>
            <a:ext cx="67661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772" y="644425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Never married	      	Divorced 	                 Widowed	          		Annulled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Divorced earn more than widowed.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4" y="0"/>
            <a:ext cx="67322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972" y="641723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Joint  		    	Nuclear 	                 Others	          	Doesn’t matter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family men/women earn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0" y="0"/>
            <a:ext cx="670965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044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r>
              <a:rPr lang="en-US" sz="1100" dirty="0" smtClean="0"/>
              <a:t>     			No	                 	</a:t>
            </a:r>
            <a:r>
              <a:rPr lang="en-US" sz="1100" dirty="0" err="1" smtClean="0"/>
              <a:t>Anshik</a:t>
            </a:r>
            <a:r>
              <a:rPr lang="en-US" sz="1100" dirty="0" smtClean="0"/>
              <a:t>	          		Don’t know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Manglik</a:t>
            </a:r>
            <a:r>
              <a:rPr lang="en-US" dirty="0" smtClean="0"/>
              <a:t> (which is considered astrologically unfavorable for marriage) people earn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4" y="0"/>
            <a:ext cx="673247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7491" y="6430747"/>
            <a:ext cx="38508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							No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61135" y="2765337"/>
            <a:ext cx="1878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aren’t interested in horoscope matching have slightly higher average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9" y="0"/>
            <a:ext cx="678907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who aren’t interested in caste have higher average income.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5952" y="6403727"/>
            <a:ext cx="599916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Yes     							No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040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0" y="0"/>
            <a:ext cx="674350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135" y="2765337"/>
            <a:ext cx="187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Men/women who live with their parents earn a lot less. Perhaps this is why they live with their parents.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4581" y="6403727"/>
            <a:ext cx="40670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No     							Yes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7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431</Words>
  <Application>Microsoft Macintosh PowerPoint</Application>
  <PresentationFormat>On-screen Show (4:3)</PresentationFormat>
  <Paragraphs>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Sud</dc:creator>
  <cp:lastModifiedBy>Nikhil Sud</cp:lastModifiedBy>
  <cp:revision>58</cp:revision>
  <dcterms:created xsi:type="dcterms:W3CDTF">2013-12-25T21:00:01Z</dcterms:created>
  <dcterms:modified xsi:type="dcterms:W3CDTF">2013-12-25T22:32:58Z</dcterms:modified>
</cp:coreProperties>
</file>