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73" r:id="rId3"/>
    <p:sldId id="274" r:id="rId4"/>
    <p:sldId id="272" r:id="rId5"/>
    <p:sldId id="275" r:id="rId6"/>
    <p:sldId id="259" r:id="rId7"/>
    <p:sldId id="262" r:id="rId8"/>
    <p:sldId id="260" r:id="rId9"/>
    <p:sldId id="261" r:id="rId10"/>
    <p:sldId id="268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lendarCommand" id="{CA7E4F39-6956-441C-A191-E4287EE239B4}">
          <p14:sldIdLst>
            <p14:sldId id="273"/>
            <p14:sldId id="274"/>
          </p14:sldIdLst>
        </p14:section>
        <p14:section name="View" id="{9DA2FE43-C71B-4B78-A9C9-6C19A1C4F6FA}">
          <p14:sldIdLst/>
        </p14:section>
        <p14:section name="list by category&amp;time" id="{B8DE2B35-3991-4D27-AF05-C2200B339A02}">
          <p14:sldIdLst>
            <p14:sldId id="272"/>
            <p14:sldId id="275"/>
          </p14:sldIdLst>
        </p14:section>
        <p14:section name="Shapes" id="{8B5A42F4-DE71-42EF-A56E-C1A1DE3D4272}">
          <p14:sldIdLst>
            <p14:sldId id="259"/>
            <p14:sldId id="262"/>
            <p14:sldId id="260"/>
            <p14:sldId id="261"/>
            <p14:sldId id="268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56AF7-0D1C-4071-AAD1-023829021DB5}" type="datetimeFigureOut">
              <a:rPr lang="en-SG" smtClean="0"/>
              <a:t>10/4/2020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0C562-0317-4016-B00D-F7A013D762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788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086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60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36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170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659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4708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56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4ECD-9BC2-4030-A03B-9556751C5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67340-4DA9-4988-91FD-FB7A9949D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5B57E-922D-424F-ABEF-07B326C3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10/4/2020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96DA0-FC76-4C54-8B19-0865F754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EDB66-E5C7-48C4-9017-A6F37B6A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853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E7DC-CAD7-4520-B5BF-D1BD0C20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FFD5F-E02A-445A-B2D4-BE4CF1C5A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6DF55-21C4-4645-86EB-18C5031F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10/4/2020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F952-D947-4432-AE40-4B3B8D83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FFBAB-842F-4A1B-BB0C-A563E7A1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29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6C41C-C51A-437F-99CC-E0CBD4608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4E86E-00E1-4302-9D04-6034172FE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5B30F-7855-494C-89FE-7015C626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10/4/2020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85D8E-6662-41B0-8A89-4E7693E2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02993-EAC6-4A4E-8016-9D8C3D7E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7775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58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2608" y="6492876"/>
            <a:ext cx="1637792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161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4"/>
            <a:ext cx="103632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87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39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4"/>
            <a:ext cx="5386916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6"/>
            <a:ext cx="5386916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127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247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5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8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08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388B-959E-4726-91D9-5AADCDBC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47DF5-6BEB-41A6-8B4B-F37A9A7B0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A6D8A-2759-4AEE-85DD-6C5C1AEE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10/4/2020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9026F-4922-4EA2-9CAD-F001FE6D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53D9D-0622-4C7C-8E2B-AA5001FE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3471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6" y="4800601"/>
            <a:ext cx="73152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2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6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91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33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0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39C3-CC7F-4C15-ADAE-F4942E9D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E86C8-61E0-465D-B541-A0D45598D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4919E-27F7-4259-B6F9-54C8D45C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10/4/2020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BA1CE-5835-4FF3-9A79-5BD3F4D8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7826-DCCD-4820-BF15-B638D671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285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B415-BD71-47C3-8DF6-E1962D5F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B8E4-1172-44B8-8CB1-1A5E71D39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9EAB9-6236-476A-93B3-B6E788EAD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4D202-811B-4440-B6B6-91A23F04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10/4/2020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A31A8-9CA4-445B-8BEB-D8939870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E101-B297-4A83-B482-5FB4F471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86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39FD-6ABA-44B5-885D-676C182AE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79DD9-1AD3-4BD2-967A-E2D887BF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CFCE-714B-412F-A8EC-C457BB174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5CCEE-D5FC-472B-A25B-435458B6D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C31B1-BBCF-44A1-9098-01F77661F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705CD-39B9-4BAE-B487-EDD034AC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10/4/2020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2E6F5-BFC4-43A8-A394-F485CC8E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5A9E5-A802-494D-99C5-F43E8AB4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34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3CE7-5C16-4AC1-9CB5-28344235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9736C-7829-4032-83DA-55054439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10/4/2020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D7B84-C1F2-4F87-B92F-7B1B388A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A9997-0F5E-4AB2-8A22-1F31BAFC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22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29DBA-543B-4700-893B-4D603A14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10/4/2020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676AE-0446-4DF4-B367-492B2A6C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03920-A5B0-4E29-A289-22AF21FD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530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ED5F-1B78-4C43-9A6C-558F957A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B773B-A8F3-4049-A05C-E2449B0D5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723D6-B02D-4244-9848-E935DFD0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E1FAF-2E67-4DFC-8440-4962A6BC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10/4/2020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3F19D-44FD-467F-80D3-600DFF08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CC284-84FC-448B-B22F-648BE35D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038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0B63-56C2-41EE-BF6E-43A315AD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B6710-17F1-4A78-8442-155B19ACC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68B38-8DBD-4E88-8D7B-C573F0ED4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41757-668C-46B3-B774-004D99B0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10/4/2020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B06D-D452-4345-A03C-2A666475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F7F5D-2600-451B-B981-FBAD7B29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75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9D3EF-DE92-43D2-B539-994AB38B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F35C6-BF06-44B2-87DE-F3F65E92B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4013-B8B9-4FEA-ACF2-8FB75E24E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88C5-B5CB-453C-BA05-BCBCA1ECE7B6}" type="datetimeFigureOut">
              <a:rPr lang="en-SG" smtClean="0"/>
              <a:t>10/4/2020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31B05-BD88-49A0-9AA3-50FC6A6A3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7905-29B5-4007-8478-913521291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288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6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3EAF2A4-DE4A-4C4A-86A8-5B238CF36E59}"/>
              </a:ext>
            </a:extLst>
          </p:cNvPr>
          <p:cNvGrpSpPr/>
          <p:nvPr/>
        </p:nvGrpSpPr>
        <p:grpSpPr>
          <a:xfrm>
            <a:off x="1659767" y="1063463"/>
            <a:ext cx="168320" cy="440430"/>
            <a:chOff x="1573333" y="710747"/>
            <a:chExt cx="168320" cy="440430"/>
          </a:xfrm>
        </p:grpSpPr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294BD05D-A129-4DB6-8F4F-D0AF43AD3168}"/>
                </a:ext>
              </a:extLst>
            </p:cNvPr>
            <p:cNvSpPr/>
            <p:nvPr/>
          </p:nvSpPr>
          <p:spPr>
            <a:xfrm>
              <a:off x="1573333" y="710747"/>
              <a:ext cx="168320" cy="101146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  <p:cxnSp>
          <p:nvCxnSpPr>
            <p:cNvPr id="71" name="Elbow Connector 26">
              <a:extLst>
                <a:ext uri="{FF2B5EF4-FFF2-40B4-BE49-F238E27FC236}">
                  <a16:creationId xmlns:a16="http://schemas.microsoft.com/office/drawing/2014/main" id="{2487C967-909C-4B3C-9CCA-DD9F8BB409B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487853" y="981533"/>
              <a:ext cx="339285" cy="4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104" name="Elbow Connector 26">
            <a:extLst>
              <a:ext uri="{FF2B5EF4-FFF2-40B4-BE49-F238E27FC236}">
                <a16:creationId xmlns:a16="http://schemas.microsoft.com/office/drawing/2014/main" id="{7BDA7F2E-D385-4DAB-BA60-4D5FB11357D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02906" y="3810036"/>
            <a:ext cx="853452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360521" y="2730937"/>
            <a:ext cx="3015019" cy="923396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1400" dirty="0">
                <a:solidFill>
                  <a:prstClr val="black"/>
                </a:solidFill>
              </a:rPr>
              <a:t>+ execute( ): </a:t>
            </a:r>
          </a:p>
          <a:p>
            <a:pPr defTabSz="872733"/>
            <a:r>
              <a:rPr lang="en-US" sz="1400" dirty="0">
                <a:solidFill>
                  <a:prstClr val="black"/>
                </a:solidFill>
              </a:rPr>
              <a:t>- </a:t>
            </a:r>
            <a:r>
              <a:rPr lang="en-US" sz="1400" dirty="0" err="1">
                <a:solidFill>
                  <a:prstClr val="black"/>
                </a:solidFill>
              </a:rPr>
              <a:t>setNumber</a:t>
            </a:r>
            <a:r>
              <a:rPr lang="en-US" sz="1400" dirty="0">
                <a:solidFill>
                  <a:prstClr val="black"/>
                </a:solidFill>
              </a:rPr>
              <a:t>(n: Integer) </a:t>
            </a:r>
          </a:p>
          <a:p>
            <a:pPr defTabSz="872733"/>
            <a:r>
              <a:rPr lang="en-US" sz="1400" dirty="0">
                <a:solidFill>
                  <a:prstClr val="black"/>
                </a:solidFill>
              </a:rPr>
              <a:t>+ </a:t>
            </a:r>
            <a:r>
              <a:rPr lang="en-US" sz="1400" dirty="0" err="1">
                <a:solidFill>
                  <a:prstClr val="black"/>
                </a:solidFill>
              </a:rPr>
              <a:t>CaldendarCommand</a:t>
            </a:r>
            <a:r>
              <a:rPr lang="en-US" sz="1400" dirty="0">
                <a:solidFill>
                  <a:prstClr val="black"/>
                </a:solidFill>
              </a:rPr>
              <a:t>(month: Integer)</a:t>
            </a:r>
          </a:p>
        </p:txBody>
      </p:sp>
      <p:cxnSp>
        <p:nvCxnSpPr>
          <p:cNvPr id="119" name="Elbow Connector 31">
            <a:extLst>
              <a:ext uri="{FF2B5EF4-FFF2-40B4-BE49-F238E27FC236}">
                <a16:creationId xmlns:a16="http://schemas.microsoft.com/office/drawing/2014/main" id="{501C8244-E84B-4427-88BA-336502CC28E8}"/>
              </a:ext>
            </a:extLst>
          </p:cNvPr>
          <p:cNvCxnSpPr>
            <a:cxnSpLocks/>
          </p:cNvCxnSpPr>
          <p:nvPr/>
        </p:nvCxnSpPr>
        <p:spPr>
          <a:xfrm>
            <a:off x="3645188" y="4580156"/>
            <a:ext cx="18720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3" name="Elbow Connector 52">
            <a:extLst>
              <a:ext uri="{FF2B5EF4-FFF2-40B4-BE49-F238E27FC236}">
                <a16:creationId xmlns:a16="http://schemas.microsoft.com/office/drawing/2014/main" id="{40A36D7A-352C-468F-BDC6-E4AEC62F0B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17990" y="2593331"/>
            <a:ext cx="1680897" cy="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360521" y="1386471"/>
            <a:ext cx="3011783" cy="317328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1400" dirty="0" err="1">
                <a:solidFill>
                  <a:prstClr val="black"/>
                </a:solidFill>
              </a:rPr>
              <a:t>CalendarCommand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363759" y="1656927"/>
            <a:ext cx="3011783" cy="121324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1400" dirty="0">
                <a:solidFill>
                  <a:prstClr val="black"/>
                </a:solidFill>
              </a:rPr>
              <a:t>- </a:t>
            </a:r>
            <a:r>
              <a:rPr lang="en-US" sz="1400" dirty="0" err="1">
                <a:solidFill>
                  <a:prstClr val="black"/>
                </a:solidFill>
              </a:rPr>
              <a:t>daysInMonth</a:t>
            </a:r>
            <a:r>
              <a:rPr lang="en-US" sz="1400" dirty="0">
                <a:solidFill>
                  <a:prstClr val="black"/>
                </a:solidFill>
              </a:rPr>
              <a:t>: Integer</a:t>
            </a:r>
          </a:p>
          <a:p>
            <a:pPr defTabSz="872733"/>
            <a:r>
              <a:rPr lang="en-US" sz="1400" u="sng" dirty="0">
                <a:solidFill>
                  <a:prstClr val="black"/>
                </a:solidFill>
              </a:rPr>
              <a:t>- </a:t>
            </a:r>
            <a:r>
              <a:rPr lang="en-US" sz="1400" u="sng" dirty="0" err="1">
                <a:solidFill>
                  <a:prstClr val="black"/>
                </a:solidFill>
              </a:rPr>
              <a:t>totalDays</a:t>
            </a:r>
            <a:r>
              <a:rPr lang="en-US" sz="1400" u="sng" dirty="0">
                <a:solidFill>
                  <a:prstClr val="black"/>
                </a:solidFill>
              </a:rPr>
              <a:t>: Integer</a:t>
            </a:r>
          </a:p>
          <a:p>
            <a:pPr defTabSz="872733"/>
            <a:r>
              <a:rPr lang="en-US" sz="1400" u="sng" dirty="0">
                <a:solidFill>
                  <a:prstClr val="black"/>
                </a:solidFill>
              </a:rPr>
              <a:t>- </a:t>
            </a:r>
            <a:r>
              <a:rPr lang="en-US" sz="1400" u="sng" dirty="0" err="1">
                <a:solidFill>
                  <a:prstClr val="black"/>
                </a:solidFill>
              </a:rPr>
              <a:t>totalWeeks</a:t>
            </a:r>
            <a:r>
              <a:rPr lang="en-US" sz="1400" u="sng" dirty="0">
                <a:solidFill>
                  <a:prstClr val="black"/>
                </a:solidFill>
              </a:rPr>
              <a:t>: Integer</a:t>
            </a:r>
          </a:p>
          <a:p>
            <a:pPr defTabSz="872733"/>
            <a:r>
              <a:rPr lang="en-US" sz="1400" u="sng" dirty="0">
                <a:solidFill>
                  <a:prstClr val="black"/>
                </a:solidFill>
              </a:rPr>
              <a:t>- </a:t>
            </a:r>
            <a:r>
              <a:rPr lang="en-US" sz="1400" u="sng" dirty="0" err="1">
                <a:solidFill>
                  <a:prstClr val="black"/>
                </a:solidFill>
              </a:rPr>
              <a:t>startingDay</a:t>
            </a:r>
            <a:r>
              <a:rPr lang="en-US" sz="1400" u="sng" dirty="0">
                <a:solidFill>
                  <a:prstClr val="black"/>
                </a:solidFill>
              </a:rPr>
              <a:t>: Integer</a:t>
            </a:r>
          </a:p>
          <a:p>
            <a:pPr defTabSz="872733"/>
            <a:r>
              <a:rPr lang="en-US" sz="1400" u="sng" dirty="0">
                <a:solidFill>
                  <a:prstClr val="black"/>
                </a:solidFill>
              </a:rPr>
              <a:t>- month: Integer</a:t>
            </a:r>
          </a:p>
        </p:txBody>
      </p:sp>
      <p:sp>
        <p:nvSpPr>
          <p:cNvPr id="75" name="Rectangle 7">
            <a:extLst>
              <a:ext uri="{FF2B5EF4-FFF2-40B4-BE49-F238E27FC236}">
                <a16:creationId xmlns:a16="http://schemas.microsoft.com/office/drawing/2014/main" id="{BA3001DF-0641-4E32-8E5A-D3F91BD31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85" y="4588104"/>
            <a:ext cx="3015019" cy="382526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1400" dirty="0">
                <a:solidFill>
                  <a:prstClr val="black"/>
                </a:solidFill>
              </a:rPr>
              <a:t>+ </a:t>
            </a:r>
            <a:r>
              <a:rPr lang="en-US" sz="1400" dirty="0" err="1">
                <a:solidFill>
                  <a:prstClr val="black"/>
                </a:solidFill>
              </a:rPr>
              <a:t>searchDate</a:t>
            </a:r>
            <a:r>
              <a:rPr lang="en-US" sz="1400" dirty="0">
                <a:solidFill>
                  <a:prstClr val="black"/>
                </a:solidFill>
              </a:rPr>
              <a:t>(n: Date): </a:t>
            </a:r>
            <a:r>
              <a:rPr lang="en-US" sz="1400" dirty="0" err="1">
                <a:solidFill>
                  <a:prstClr val="black"/>
                </a:solidFill>
              </a:rPr>
              <a:t>ArrayList</a:t>
            </a:r>
            <a:r>
              <a:rPr lang="en-US" sz="1400" dirty="0">
                <a:solidFill>
                  <a:prstClr val="black"/>
                </a:solidFill>
              </a:rPr>
              <a:t>&lt;task&gt;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585A8E-34BB-4EF0-A867-3553A3A09D14}"/>
              </a:ext>
            </a:extLst>
          </p:cNvPr>
          <p:cNvGrpSpPr/>
          <p:nvPr/>
        </p:nvGrpSpPr>
        <p:grpSpPr>
          <a:xfrm>
            <a:off x="360521" y="511776"/>
            <a:ext cx="1969616" cy="542840"/>
            <a:chOff x="416050" y="246637"/>
            <a:chExt cx="1969616" cy="542840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16051" y="246637"/>
              <a:ext cx="1969615" cy="272384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72733"/>
              <a:r>
                <a:rPr lang="en-US" sz="1400" dirty="0">
                  <a:solidFill>
                    <a:prstClr val="black"/>
                  </a:solidFill>
                </a:rPr>
                <a:t>Command {abstract}</a:t>
              </a:r>
            </a:p>
          </p:txBody>
        </p:sp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2EDF78D9-55D3-4D6A-BFC6-49A34D027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50" y="517093"/>
              <a:ext cx="1969615" cy="272384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72733"/>
              <a:r>
                <a:rPr lang="en-US" sz="1400" dirty="0">
                  <a:solidFill>
                    <a:prstClr val="black"/>
                  </a:solidFill>
                </a:rPr>
                <a:t>+ execute() {abstract}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B86C835-A085-46C2-9BF6-FEAA648D3248}"/>
              </a:ext>
            </a:extLst>
          </p:cNvPr>
          <p:cNvGrpSpPr/>
          <p:nvPr/>
        </p:nvGrpSpPr>
        <p:grpSpPr>
          <a:xfrm>
            <a:off x="4213073" y="473600"/>
            <a:ext cx="3015020" cy="699855"/>
            <a:chOff x="416051" y="3159082"/>
            <a:chExt cx="3015020" cy="699855"/>
          </a:xfrm>
        </p:grpSpPr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CD9573D7-303F-4206-B2C8-E44F0186C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288" y="3159082"/>
              <a:ext cx="3011783" cy="31732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72733"/>
              <a:r>
                <a:rPr lang="en-US" sz="1400" dirty="0" err="1">
                  <a:solidFill>
                    <a:prstClr val="black"/>
                  </a:solidFill>
                </a:rPr>
                <a:t>TaskList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7" name="Rectangle 7">
              <a:extLst>
                <a:ext uri="{FF2B5EF4-FFF2-40B4-BE49-F238E27FC236}">
                  <a16:creationId xmlns:a16="http://schemas.microsoft.com/office/drawing/2014/main" id="{AED1BAC2-4F47-4B2F-9754-1F2B5BB81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51" y="3476411"/>
              <a:ext cx="3015019" cy="382526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+ </a:t>
              </a:r>
              <a:r>
                <a:rPr lang="en-US" sz="1400" dirty="0" err="1">
                  <a:solidFill>
                    <a:prstClr val="black"/>
                  </a:solidFill>
                </a:rPr>
                <a:t>showUserMessage</a:t>
              </a:r>
              <a:r>
                <a:rPr lang="en-US" sz="1400" dirty="0">
                  <a:solidFill>
                    <a:prstClr val="black"/>
                  </a:solidFill>
                </a:rPr>
                <a:t>(String messages)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A0BBF62-575E-45D2-B8B7-0F619C4F41E6}"/>
              </a:ext>
            </a:extLst>
          </p:cNvPr>
          <p:cNvGrpSpPr/>
          <p:nvPr/>
        </p:nvGrpSpPr>
        <p:grpSpPr>
          <a:xfrm>
            <a:off x="4998887" y="1830069"/>
            <a:ext cx="3015021" cy="1698320"/>
            <a:chOff x="4354453" y="1907025"/>
            <a:chExt cx="3015021" cy="1698320"/>
          </a:xfrm>
        </p:grpSpPr>
        <p:sp>
          <p:nvSpPr>
            <p:cNvPr id="81" name="Rectangle 5">
              <a:extLst>
                <a:ext uri="{FF2B5EF4-FFF2-40B4-BE49-F238E27FC236}">
                  <a16:creationId xmlns:a16="http://schemas.microsoft.com/office/drawing/2014/main" id="{093A696B-DF49-4EF4-98B3-3976237B0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91" y="2215254"/>
              <a:ext cx="3011783" cy="31732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- </a:t>
              </a:r>
              <a:r>
                <a:rPr lang="en-US" sz="1400" dirty="0" err="1">
                  <a:solidFill>
                    <a:prstClr val="black"/>
                  </a:solidFill>
                </a:rPr>
                <a:t>checkMonth</a:t>
              </a:r>
              <a:r>
                <a:rPr lang="en-US" sz="1400" dirty="0">
                  <a:solidFill>
                    <a:prstClr val="black"/>
                  </a:solidFill>
                </a:rPr>
                <a:t>: Integer</a:t>
              </a:r>
            </a:p>
          </p:txBody>
        </p:sp>
        <p:sp>
          <p:nvSpPr>
            <p:cNvPr id="82" name="Rectangle 7">
              <a:extLst>
                <a:ext uri="{FF2B5EF4-FFF2-40B4-BE49-F238E27FC236}">
                  <a16:creationId xmlns:a16="http://schemas.microsoft.com/office/drawing/2014/main" id="{A594A8D3-7FD0-47BC-8251-A10C4C651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454" y="2532582"/>
              <a:ext cx="3015019" cy="1072763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- </a:t>
              </a:r>
              <a:r>
                <a:rPr lang="en-US" sz="1400" dirty="0" err="1">
                  <a:solidFill>
                    <a:prstClr val="black"/>
                  </a:solidFill>
                </a:rPr>
                <a:t>getStartingDay</a:t>
              </a:r>
              <a:r>
                <a:rPr lang="en-US" sz="1400" dirty="0">
                  <a:solidFill>
                    <a:prstClr val="black"/>
                  </a:solidFill>
                </a:rPr>
                <a:t>(): Integer</a:t>
              </a:r>
            </a:p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- </a:t>
              </a:r>
              <a:r>
                <a:rPr lang="en-US" sz="1400" dirty="0" err="1">
                  <a:solidFill>
                    <a:prstClr val="black"/>
                  </a:solidFill>
                </a:rPr>
                <a:t>getTotalWeeks</a:t>
              </a:r>
              <a:r>
                <a:rPr lang="en-US" sz="1400" dirty="0">
                  <a:solidFill>
                    <a:prstClr val="black"/>
                  </a:solidFill>
                </a:rPr>
                <a:t>(): Integer</a:t>
              </a:r>
            </a:p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- </a:t>
              </a:r>
              <a:r>
                <a:rPr lang="en-US" sz="1400" dirty="0" err="1">
                  <a:solidFill>
                    <a:prstClr val="black"/>
                  </a:solidFill>
                </a:rPr>
                <a:t>getTotalDays</a:t>
              </a:r>
              <a:r>
                <a:rPr lang="en-US" sz="1400" dirty="0">
                  <a:solidFill>
                    <a:prstClr val="black"/>
                  </a:solidFill>
                </a:rPr>
                <a:t>(): Integer</a:t>
              </a:r>
            </a:p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+ </a:t>
              </a:r>
              <a:r>
                <a:rPr lang="en-US" sz="1400" dirty="0" err="1">
                  <a:solidFill>
                    <a:prstClr val="black"/>
                  </a:solidFill>
                </a:rPr>
                <a:t>getMonthDetails</a:t>
              </a:r>
              <a:r>
                <a:rPr lang="en-US" sz="1400" dirty="0">
                  <a:solidFill>
                    <a:prstClr val="black"/>
                  </a:solidFill>
                </a:rPr>
                <a:t>(): Integer[]</a:t>
              </a:r>
            </a:p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+ </a:t>
              </a:r>
              <a:r>
                <a:rPr lang="en-US" sz="1400" dirty="0" err="1">
                  <a:solidFill>
                    <a:prstClr val="black"/>
                  </a:solidFill>
                </a:rPr>
                <a:t>setMonth</a:t>
              </a:r>
              <a:r>
                <a:rPr lang="en-US" sz="1400" dirty="0">
                  <a:solidFill>
                    <a:prstClr val="black"/>
                  </a:solidFill>
                </a:rPr>
                <a:t>(n: Integer) </a:t>
              </a:r>
            </a:p>
          </p:txBody>
        </p:sp>
        <p:sp>
          <p:nvSpPr>
            <p:cNvPr id="88" name="Rectangle 5">
              <a:extLst>
                <a:ext uri="{FF2B5EF4-FFF2-40B4-BE49-F238E27FC236}">
                  <a16:creationId xmlns:a16="http://schemas.microsoft.com/office/drawing/2014/main" id="{5A0121AB-8AF4-4343-87F9-B179D4A61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453" y="1907025"/>
              <a:ext cx="3011783" cy="31732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72733"/>
              <a:r>
                <a:rPr lang="en-US" sz="1400" dirty="0">
                  <a:solidFill>
                    <a:prstClr val="black"/>
                  </a:solidFill>
                </a:rPr>
                <a:t>Calendar</a:t>
              </a:r>
            </a:p>
          </p:txBody>
        </p:sp>
      </p:grpSp>
      <p:sp>
        <p:nvSpPr>
          <p:cNvPr id="73" name="Rectangle 5">
            <a:extLst>
              <a:ext uri="{FF2B5EF4-FFF2-40B4-BE49-F238E27FC236}">
                <a16:creationId xmlns:a16="http://schemas.microsoft.com/office/drawing/2014/main" id="{9DAB9EB2-54A2-488A-8AF2-DC81AB2CB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21" y="4270776"/>
            <a:ext cx="3011783" cy="317328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1400" dirty="0" err="1">
                <a:solidFill>
                  <a:prstClr val="black"/>
                </a:solidFill>
              </a:rPr>
              <a:t>TaskList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04D85A9-2649-4C29-9E22-3D56D78E0B60}"/>
              </a:ext>
            </a:extLst>
          </p:cNvPr>
          <p:cNvGrpSpPr/>
          <p:nvPr/>
        </p:nvGrpSpPr>
        <p:grpSpPr>
          <a:xfrm>
            <a:off x="4998887" y="4156137"/>
            <a:ext cx="3011784" cy="951984"/>
            <a:chOff x="4590107" y="4980898"/>
            <a:chExt cx="3011784" cy="95198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883F64-A120-496D-AA8B-745064EDAF3B}"/>
                </a:ext>
              </a:extLst>
            </p:cNvPr>
            <p:cNvGrpSpPr/>
            <p:nvPr/>
          </p:nvGrpSpPr>
          <p:grpSpPr>
            <a:xfrm>
              <a:off x="4590108" y="4980898"/>
              <a:ext cx="3011783" cy="634656"/>
              <a:chOff x="4590108" y="4980898"/>
              <a:chExt cx="3011783" cy="634656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1699BE5F-AB29-420E-953F-9D97DB105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108" y="5298226"/>
                <a:ext cx="3011783" cy="317328"/>
              </a:xfrm>
              <a:prstGeom prst="rect">
                <a:avLst/>
              </a:prstGeom>
              <a:ln w="19050">
                <a:headEnd/>
                <a:tailEnd type="none" w="lg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defTabSz="872733"/>
                <a:r>
                  <a:rPr lang="en-US" sz="1400" dirty="0">
                    <a:solidFill>
                      <a:prstClr val="black"/>
                    </a:solidFill>
                  </a:rPr>
                  <a:t>- date: Date</a:t>
                </a:r>
              </a:p>
            </p:txBody>
          </p:sp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EE1BFE9D-3376-47A3-BB3F-31C0DD6B5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108" y="4980898"/>
                <a:ext cx="3011783" cy="317328"/>
              </a:xfrm>
              <a:prstGeom prst="rect">
                <a:avLst/>
              </a:prstGeom>
              <a:ln w="19050">
                <a:headEnd/>
                <a:tailEnd type="none" w="lg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872733"/>
                <a:r>
                  <a:rPr lang="en-US" sz="1400" dirty="0">
                    <a:solidFill>
                      <a:prstClr val="black"/>
                    </a:solidFill>
                  </a:rPr>
                  <a:t>Task</a:t>
                </a:r>
              </a:p>
            </p:txBody>
          </p:sp>
        </p:grpSp>
        <p:sp>
          <p:nvSpPr>
            <p:cNvPr id="92" name="Rectangle 5">
              <a:extLst>
                <a:ext uri="{FF2B5EF4-FFF2-40B4-BE49-F238E27FC236}">
                  <a16:creationId xmlns:a16="http://schemas.microsoft.com/office/drawing/2014/main" id="{B2DD1A0A-4E67-4FD2-9E09-B2F54173B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107" y="5615554"/>
              <a:ext cx="3011783" cy="31732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+ </a:t>
              </a:r>
              <a:r>
                <a:rPr lang="en-US" sz="1400" dirty="0" err="1">
                  <a:solidFill>
                    <a:prstClr val="black"/>
                  </a:solidFill>
                </a:rPr>
                <a:t>getDate</a:t>
              </a:r>
              <a:r>
                <a:rPr lang="en-US" sz="1400" dirty="0">
                  <a:solidFill>
                    <a:prstClr val="black"/>
                  </a:solidFill>
                </a:rPr>
                <a:t>(): Date</a:t>
              </a:r>
            </a:p>
          </p:txBody>
        </p:sp>
      </p:grpSp>
      <p:sp>
        <p:nvSpPr>
          <p:cNvPr id="94" name="Flowchart: Decision 93">
            <a:extLst>
              <a:ext uri="{FF2B5EF4-FFF2-40B4-BE49-F238E27FC236}">
                <a16:creationId xmlns:a16="http://schemas.microsoft.com/office/drawing/2014/main" id="{FE4B5FA4-4510-4D0A-B474-C9A9F705ACEA}"/>
              </a:ext>
            </a:extLst>
          </p:cNvPr>
          <p:cNvSpPr/>
          <p:nvPr/>
        </p:nvSpPr>
        <p:spPr>
          <a:xfrm>
            <a:off x="3415162" y="4458920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E273AD3-BE2C-4446-9A8B-0138A25578C2}"/>
              </a:ext>
            </a:extLst>
          </p:cNvPr>
          <p:cNvSpPr txBox="1"/>
          <p:nvPr/>
        </p:nvSpPr>
        <p:spPr>
          <a:xfrm>
            <a:off x="4742171" y="4643395"/>
            <a:ext cx="64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*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011754-DA63-4F8A-BEF7-1ADD2AB53210}"/>
              </a:ext>
            </a:extLst>
          </p:cNvPr>
          <p:cNvSpPr txBox="1"/>
          <p:nvPr/>
        </p:nvSpPr>
        <p:spPr>
          <a:xfrm>
            <a:off x="3415162" y="2675814"/>
            <a:ext cx="158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Check details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02" name="Isosceles Triangle 1">
            <a:extLst>
              <a:ext uri="{FF2B5EF4-FFF2-40B4-BE49-F238E27FC236}">
                <a16:creationId xmlns:a16="http://schemas.microsoft.com/office/drawing/2014/main" id="{351BB7D1-478B-452C-B215-1D0144B98495}"/>
              </a:ext>
            </a:extLst>
          </p:cNvPr>
          <p:cNvSpPr/>
          <p:nvPr/>
        </p:nvSpPr>
        <p:spPr>
          <a:xfrm rot="5400000" flipH="1">
            <a:off x="4572123" y="277737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27667BF-FE9A-426A-915E-F3D548978E1B}"/>
              </a:ext>
            </a:extLst>
          </p:cNvPr>
          <p:cNvSpPr txBox="1"/>
          <p:nvPr/>
        </p:nvSpPr>
        <p:spPr>
          <a:xfrm>
            <a:off x="1832721" y="3930530"/>
            <a:ext cx="64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9B7CD6-B35D-478A-906C-69444881571D}"/>
              </a:ext>
            </a:extLst>
          </p:cNvPr>
          <p:cNvSpPr txBox="1"/>
          <p:nvPr/>
        </p:nvSpPr>
        <p:spPr>
          <a:xfrm>
            <a:off x="2060346" y="3690119"/>
            <a:ext cx="158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Search tasks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09" name="Isosceles Triangle 1">
            <a:extLst>
              <a:ext uri="{FF2B5EF4-FFF2-40B4-BE49-F238E27FC236}">
                <a16:creationId xmlns:a16="http://schemas.microsoft.com/office/drawing/2014/main" id="{4C435F75-8912-4A93-AB8D-0A40A2F17588}"/>
              </a:ext>
            </a:extLst>
          </p:cNvPr>
          <p:cNvSpPr/>
          <p:nvPr/>
        </p:nvSpPr>
        <p:spPr>
          <a:xfrm rot="10800000" flipH="1">
            <a:off x="2201102" y="4004034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6D0BD6A-135D-4B71-93DA-74C8AD6B71AB}"/>
              </a:ext>
            </a:extLst>
          </p:cNvPr>
          <p:cNvSpPr txBox="1"/>
          <p:nvPr/>
        </p:nvSpPr>
        <p:spPr>
          <a:xfrm>
            <a:off x="2359520" y="460335"/>
            <a:ext cx="158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Generate calendar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Elbow Connector 31">
            <a:extLst>
              <a:ext uri="{FF2B5EF4-FFF2-40B4-BE49-F238E27FC236}">
                <a16:creationId xmlns:a16="http://schemas.microsoft.com/office/drawing/2014/main" id="{F64000EB-F797-464E-A843-82836D828CD8}"/>
              </a:ext>
            </a:extLst>
          </p:cNvPr>
          <p:cNvCxnSpPr>
            <a:cxnSpLocks/>
          </p:cNvCxnSpPr>
          <p:nvPr/>
        </p:nvCxnSpPr>
        <p:spPr>
          <a:xfrm>
            <a:off x="2330136" y="780644"/>
            <a:ext cx="18720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7" name="Isosceles Triangle 1">
            <a:extLst>
              <a:ext uri="{FF2B5EF4-FFF2-40B4-BE49-F238E27FC236}">
                <a16:creationId xmlns:a16="http://schemas.microsoft.com/office/drawing/2014/main" id="{AF569B15-BE7C-4B88-A06E-9F915DBACB30}"/>
              </a:ext>
            </a:extLst>
          </p:cNvPr>
          <p:cNvSpPr/>
          <p:nvPr/>
        </p:nvSpPr>
        <p:spPr>
          <a:xfrm rot="5400000" flipH="1">
            <a:off x="3864036" y="558185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52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063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Sequence diagrams [example]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2499606" y="1964212"/>
            <a:ext cx="0" cy="468220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5242806" y="1811812"/>
            <a:ext cx="0" cy="4818564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557006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TextUI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499606" y="2802412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2475854" y="5500112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99039" y="2412994"/>
            <a:ext cx="232306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mark x y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2931076" y="5131898"/>
            <a:ext cx="213557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/>
              </a:rPr>
              <a:t>Show updated  minefield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2356112" y="1045848"/>
            <a:ext cx="304800" cy="685800"/>
            <a:chOff x="2819400" y="3124200"/>
            <a:chExt cx="304800" cy="6858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104263" y="2774231"/>
            <a:ext cx="225619" cy="278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469431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MSLogic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8077200" y="1811812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5371455" y="2966688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5472396" y="2580186"/>
            <a:ext cx="25531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markCellAt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(</a:t>
            </a: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x,y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76111" y="2962256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5359580" y="3367442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5357600" y="491726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584395" y="4503513"/>
            <a:ext cx="224900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getGameState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62256" y="4912829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5345725" y="5318015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5864282" y="5345293"/>
            <a:ext cx="171004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gameState</a:t>
            </a:r>
            <a:endParaRPr lang="en-US" sz="2000" i="1" dirty="0">
              <a:solidFill>
                <a:srgbClr val="9BBB59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218557" y="2038433"/>
            <a:ext cx="8144643" cy="3837964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6" name="Snip Single Corner Rectangle 35"/>
          <p:cNvSpPr/>
          <p:nvPr/>
        </p:nvSpPr>
        <p:spPr>
          <a:xfrm flipV="1">
            <a:off x="2218558" y="2037956"/>
            <a:ext cx="673143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82931" y="2038433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rgbClr val="00B050"/>
                </a:solidFill>
                <a:latin typeface="Calibri"/>
                <a:cs typeface="Arial" charset="0"/>
              </a:rPr>
              <a:t>loop    [until </a:t>
            </a:r>
            <a:r>
              <a:rPr lang="en-US" sz="2000" dirty="0" err="1">
                <a:solidFill>
                  <a:srgbClr val="00B050"/>
                </a:solidFill>
                <a:latin typeface="Calibri"/>
                <a:cs typeface="Arial" charset="0"/>
              </a:rPr>
              <a:t>won|lost</a:t>
            </a:r>
            <a:r>
              <a:rPr lang="en-US" sz="2000" dirty="0">
                <a:solidFill>
                  <a:srgbClr val="00B050"/>
                </a:solidFill>
                <a:latin typeface="Calibri"/>
                <a:cs typeface="Arial" charset="0"/>
              </a:rPr>
              <a:t>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18530" y="1637737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2000" dirty="0">
                <a:solidFill>
                  <a:srgbClr val="0070C0"/>
                </a:solidFill>
                <a:latin typeface="Calibri"/>
              </a:rPr>
              <a:t>Player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9182100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:Logger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9829800" y="1757084"/>
            <a:ext cx="0" cy="423160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5323781" y="3883650"/>
            <a:ext cx="438546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6055758" y="3474659"/>
            <a:ext cx="98133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log()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701007" y="3897259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5303668" y="4284404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9" grpId="0"/>
      <p:bldP spid="29" grpId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9" grpId="0"/>
      <p:bldP spid="32" grpId="0" animBg="1"/>
      <p:bldP spid="33" grpId="0" animBg="1"/>
      <p:bldP spid="34" grpId="0" animBg="1"/>
      <p:bldP spid="38" grpId="0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95332" y="304800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36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Notes and constraints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3252516" y="1335322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Note text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rot="5400000">
            <a:off x="3039461" y="1892014"/>
            <a:ext cx="985254" cy="8268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6654743" y="130237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{constraint}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rot="5400000">
            <a:off x="6441689" y="1859063"/>
            <a:ext cx="985254" cy="8268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4232819" y="214263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Note text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7622689" y="2220889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{constraint}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895332" y="3633636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[examples]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3118651" y="4545239"/>
            <a:ext cx="2514600" cy="844808"/>
          </a:xfrm>
          <a:prstGeom prst="foldedCorner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This association may change later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6929681" y="4589074"/>
            <a:ext cx="2214319" cy="477500"/>
          </a:xfrm>
          <a:prstGeom prst="foldedCorner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{total &gt;= 0}</a:t>
            </a:r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 flipH="1">
            <a:off x="6795820" y="5066575"/>
            <a:ext cx="1241020" cy="9852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8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25">
            <a:extLst>
              <a:ext uri="{FF2B5EF4-FFF2-40B4-BE49-F238E27FC236}">
                <a16:creationId xmlns:a16="http://schemas.microsoft.com/office/drawing/2014/main" id="{1189FD9E-B3C2-4998-9348-C05164D1C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832" y="1939967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execute()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H="1">
            <a:off x="2485352" y="1723278"/>
            <a:ext cx="14608" cy="495484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5259727" y="1393665"/>
            <a:ext cx="3989" cy="1551550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368159" y="1046169"/>
            <a:ext cx="2262894" cy="677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 err="1">
                <a:solidFill>
                  <a:prstClr val="black"/>
                </a:solidFill>
                <a:latin typeface="Calibri"/>
              </a:rPr>
              <a:t>CalendarCommand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556956" y="2278759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2633805" y="2654977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58389" y="2271747"/>
            <a:ext cx="267184" cy="393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385296" y="1046169"/>
            <a:ext cx="1816795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tasks: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TaskList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7234081" y="1784448"/>
            <a:ext cx="403" cy="402170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01480" y="3936450"/>
            <a:ext cx="266007" cy="1368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9178987" y="1046169"/>
            <a:ext cx="1295400" cy="3704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 err="1">
                <a:solidFill>
                  <a:prstClr val="black"/>
                </a:solidFill>
                <a:latin typeface="Calibri"/>
              </a:rPr>
              <a:t>Ui:UI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9822253" y="1416634"/>
            <a:ext cx="7544" cy="5166728"/>
          </a:xfrm>
          <a:prstGeom prst="line">
            <a:avLst/>
          </a:prstGeom>
          <a:ln>
            <a:solidFill>
              <a:schemeClr val="accent6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722695" y="6022763"/>
            <a:ext cx="267655" cy="351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34B9F454-F071-42B2-AF83-6FE3EEC33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570" y="1052478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:Calendar</a:t>
            </a:r>
          </a:p>
        </p:txBody>
      </p:sp>
      <p:sp>
        <p:nvSpPr>
          <p:cNvPr id="44" name="Text Box 25">
            <a:extLst>
              <a:ext uri="{FF2B5EF4-FFF2-40B4-BE49-F238E27FC236}">
                <a16:creationId xmlns:a16="http://schemas.microsoft.com/office/drawing/2014/main" id="{19480AA3-B70D-4FCB-8341-A878C7D12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408" y="2011066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getMonthDetails</a:t>
            </a:r>
            <a:r>
              <a:rPr lang="en-US" sz="14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FCD998-627A-410F-B0A7-8BC4F7F341EC}"/>
              </a:ext>
            </a:extLst>
          </p:cNvPr>
          <p:cNvSpPr/>
          <p:nvPr/>
        </p:nvSpPr>
        <p:spPr>
          <a:xfrm>
            <a:off x="2365354" y="2203452"/>
            <a:ext cx="267184" cy="4233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8115AD-9EF6-4C43-92B0-0EA3B18E6D25}"/>
              </a:ext>
            </a:extLst>
          </p:cNvPr>
          <p:cNvGrpSpPr/>
          <p:nvPr/>
        </p:nvGrpSpPr>
        <p:grpSpPr>
          <a:xfrm>
            <a:off x="7098307" y="5712425"/>
            <a:ext cx="271548" cy="289972"/>
            <a:chOff x="9734926" y="5880286"/>
            <a:chExt cx="271548" cy="28997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BA53832-EBBB-4DFE-907D-F37A92ECAA5E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451CEDE-8B09-424E-8F33-4C6AD9FE2ACF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1CD1D1-E282-4068-A8A9-10BE617F42C3}"/>
              </a:ext>
            </a:extLst>
          </p:cNvPr>
          <p:cNvGrpSpPr/>
          <p:nvPr/>
        </p:nvGrpSpPr>
        <p:grpSpPr>
          <a:xfrm>
            <a:off x="5127125" y="2823705"/>
            <a:ext cx="271548" cy="289972"/>
            <a:chOff x="9734926" y="5880286"/>
            <a:chExt cx="271548" cy="2899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F3A121D-7383-4BFE-8646-8105C8AD615B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B7183C-57DE-44F4-B293-C4667A79E444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C64919D8-C3F7-4588-9ACF-020DEC355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31" y="3114203"/>
            <a:ext cx="9113328" cy="2531682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4" name="Snip Single Corner Rectangle 35">
            <a:extLst>
              <a:ext uri="{FF2B5EF4-FFF2-40B4-BE49-F238E27FC236}">
                <a16:creationId xmlns:a16="http://schemas.microsoft.com/office/drawing/2014/main" id="{063C4FBF-9130-49DD-A560-8EA1E0DDAB1C}"/>
              </a:ext>
            </a:extLst>
          </p:cNvPr>
          <p:cNvSpPr/>
          <p:nvPr/>
        </p:nvSpPr>
        <p:spPr>
          <a:xfrm flipV="1">
            <a:off x="499732" y="3108133"/>
            <a:ext cx="518310" cy="320865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7C7916-A4FF-4FCA-A82D-CD0ED9AE6CBB}"/>
              </a:ext>
            </a:extLst>
          </p:cNvPr>
          <p:cNvSpPr/>
          <p:nvPr/>
        </p:nvSpPr>
        <p:spPr bwMode="auto">
          <a:xfrm>
            <a:off x="493536" y="3078065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400" dirty="0">
                <a:solidFill>
                  <a:srgbClr val="00B050"/>
                </a:solidFill>
                <a:latin typeface="Calibri"/>
                <a:cs typeface="Arial" charset="0"/>
              </a:rPr>
              <a:t>loop    [weeks in month]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72F612-6322-4F10-8C0D-94C83D309F62}"/>
              </a:ext>
            </a:extLst>
          </p:cNvPr>
          <p:cNvGrpSpPr/>
          <p:nvPr/>
        </p:nvGrpSpPr>
        <p:grpSpPr>
          <a:xfrm>
            <a:off x="683789" y="3521095"/>
            <a:ext cx="6960781" cy="1908853"/>
            <a:chOff x="1517263" y="3525258"/>
            <a:chExt cx="6960781" cy="19088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6BF5963-7FC5-471A-BC45-33578BD13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263" y="3533291"/>
              <a:ext cx="6960781" cy="1900820"/>
            </a:xfrm>
            <a:prstGeom prst="rect">
              <a:avLst/>
            </a:prstGeom>
            <a:noFill/>
            <a:ln w="19050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872733"/>
              <a:r>
                <a:rPr lang="en-US" sz="2000" dirty="0">
                  <a:solidFill>
                    <a:prstClr val="black"/>
                  </a:solidFill>
                  <a:latin typeface="Calibri" pitchFamily="34" charset="0"/>
                </a:rPr>
                <a:t>					</a:t>
              </a:r>
            </a:p>
          </p:txBody>
        </p:sp>
        <p:sp>
          <p:nvSpPr>
            <p:cNvPr id="65" name="Snip Single Corner Rectangle 35">
              <a:extLst>
                <a:ext uri="{FF2B5EF4-FFF2-40B4-BE49-F238E27FC236}">
                  <a16:creationId xmlns:a16="http://schemas.microsoft.com/office/drawing/2014/main" id="{E9D9F454-B9F0-4DEA-A98C-5502CB64EA7A}"/>
                </a:ext>
              </a:extLst>
            </p:cNvPr>
            <p:cNvSpPr/>
            <p:nvPr/>
          </p:nvSpPr>
          <p:spPr>
            <a:xfrm flipV="1">
              <a:off x="1524367" y="3525258"/>
              <a:ext cx="518310" cy="320865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FEBFAF1-03C3-4B5B-9275-6469F7CA63EC}"/>
                </a:ext>
              </a:extLst>
            </p:cNvPr>
            <p:cNvSpPr/>
            <p:nvPr/>
          </p:nvSpPr>
          <p:spPr bwMode="auto">
            <a:xfrm>
              <a:off x="1552043" y="3528946"/>
              <a:ext cx="301633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400" dirty="0">
                  <a:solidFill>
                    <a:srgbClr val="00B050"/>
                  </a:solidFill>
                  <a:latin typeface="Calibri"/>
                  <a:cs typeface="Arial" charset="0"/>
                </a:rPr>
                <a:t>loop    [days in week]</a:t>
              </a:r>
            </a:p>
          </p:txBody>
        </p:sp>
      </p:grpSp>
      <p:sp>
        <p:nvSpPr>
          <p:cNvPr id="67" name="Text Box 25">
            <a:extLst>
              <a:ext uri="{FF2B5EF4-FFF2-40B4-BE49-F238E27FC236}">
                <a16:creationId xmlns:a16="http://schemas.microsoft.com/office/drawing/2014/main" id="{4EB2540D-2FAE-47EE-B24C-A07EA5141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687" y="3640102"/>
            <a:ext cx="2323069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searchDate</a:t>
            </a:r>
            <a:r>
              <a:rPr lang="en-US" sz="14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8" name="Line 15">
            <a:extLst>
              <a:ext uri="{FF2B5EF4-FFF2-40B4-BE49-F238E27FC236}">
                <a16:creationId xmlns:a16="http://schemas.microsoft.com/office/drawing/2014/main" id="{EC6DF0FD-8817-40B7-A5A7-CA19B8CD88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3805" y="3936451"/>
            <a:ext cx="4467674" cy="5679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Line 16">
            <a:extLst>
              <a:ext uri="{FF2B5EF4-FFF2-40B4-BE49-F238E27FC236}">
                <a16:creationId xmlns:a16="http://schemas.microsoft.com/office/drawing/2014/main" id="{6BEA7FF7-00FF-4FED-B467-86903AC266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4142" y="5305103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Text Box 25">
            <a:extLst>
              <a:ext uri="{FF2B5EF4-FFF2-40B4-BE49-F238E27FC236}">
                <a16:creationId xmlns:a16="http://schemas.microsoft.com/office/drawing/2014/main" id="{26386246-A7D4-4ED4-A45C-AEDF293CE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523" y="4997326"/>
            <a:ext cx="1710047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List of tasks</a:t>
            </a:r>
          </a:p>
        </p:txBody>
      </p:sp>
      <p:sp>
        <p:nvSpPr>
          <p:cNvPr id="71" name="Line 15">
            <a:extLst>
              <a:ext uri="{FF2B5EF4-FFF2-40B4-BE49-F238E27FC236}">
                <a16:creationId xmlns:a16="http://schemas.microsoft.com/office/drawing/2014/main" id="{FC6C8C5C-C094-4D77-9CAC-5A530BD76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4391" y="6014213"/>
            <a:ext cx="7107703" cy="855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Text Box 25">
            <a:extLst>
              <a:ext uri="{FF2B5EF4-FFF2-40B4-BE49-F238E27FC236}">
                <a16:creationId xmlns:a16="http://schemas.microsoft.com/office/drawing/2014/main" id="{BDE7CF24-5BFF-4176-9754-A922A36D6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87" y="6118699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CommandResult</a:t>
            </a:r>
            <a:endParaRPr lang="en-US" sz="140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6346067-ED40-4770-A5E5-484C26DE8842}"/>
              </a:ext>
            </a:extLst>
          </p:cNvPr>
          <p:cNvGrpSpPr/>
          <p:nvPr/>
        </p:nvGrpSpPr>
        <p:grpSpPr>
          <a:xfrm>
            <a:off x="2362657" y="6535910"/>
            <a:ext cx="271548" cy="289972"/>
            <a:chOff x="9734926" y="5880286"/>
            <a:chExt cx="271548" cy="289972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1967C9-4989-4CDF-9053-14EC141C5985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3BBE038-A28B-450A-B215-7E050E9A1FBB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331CDBE-1CE2-46F6-BA01-53799D013B77}"/>
              </a:ext>
            </a:extLst>
          </p:cNvPr>
          <p:cNvGrpSpPr/>
          <p:nvPr/>
        </p:nvGrpSpPr>
        <p:grpSpPr>
          <a:xfrm>
            <a:off x="9689676" y="6499738"/>
            <a:ext cx="271548" cy="289972"/>
            <a:chOff x="9734926" y="5880286"/>
            <a:chExt cx="271548" cy="28997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6E94CF6-F3D4-40CD-988F-6ED0ACAE980C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30D91BA-BFA8-4CFD-9150-D3CA0548F282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Line 16">
            <a:extLst>
              <a:ext uri="{FF2B5EF4-FFF2-40B4-BE49-F238E27FC236}">
                <a16:creationId xmlns:a16="http://schemas.microsoft.com/office/drawing/2014/main" id="{7D54969C-10AB-4C77-841B-A9CA4AAFC1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712" y="6436923"/>
            <a:ext cx="2064945" cy="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Line 15">
            <a:extLst>
              <a:ext uri="{FF2B5EF4-FFF2-40B4-BE49-F238E27FC236}">
                <a16:creationId xmlns:a16="http://schemas.microsoft.com/office/drawing/2014/main" id="{E5073EAC-BC51-499E-9C9B-3419E1967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107" y="2203448"/>
            <a:ext cx="192255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Text Box 25">
            <a:extLst>
              <a:ext uri="{FF2B5EF4-FFF2-40B4-BE49-F238E27FC236}">
                <a16:creationId xmlns:a16="http://schemas.microsoft.com/office/drawing/2014/main" id="{D2F60C31-6FCE-4A6E-93FF-0334D070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1659" y="5716161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showUserMessage</a:t>
            </a:r>
            <a:r>
              <a:rPr lang="en-US" sz="14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2102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4" grpId="0" animBg="1"/>
      <p:bldP spid="5" grpId="0" animBg="1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2" grpId="0" animBg="1"/>
      <p:bldP spid="32" grpId="0" animBg="1"/>
      <p:bldP spid="33" grpId="0" animBg="1"/>
      <p:bldP spid="40" grpId="0" animBg="1"/>
      <p:bldP spid="43" grpId="0" animBg="1"/>
      <p:bldP spid="44" grpId="0"/>
      <p:bldP spid="46" grpId="0" animBg="1"/>
      <p:bldP spid="52" grpId="0" animBg="1"/>
      <p:bldP spid="52" grpId="1" animBg="1"/>
      <p:bldP spid="54" grpId="0" animBg="1"/>
      <p:bldP spid="54" grpId="1" animBg="1"/>
      <p:bldP spid="53" grpId="0"/>
      <p:bldP spid="53" grpId="1"/>
      <p:bldP spid="67" grpId="0"/>
      <p:bldP spid="68" grpId="0" animBg="1"/>
      <p:bldP spid="69" grpId="0" animBg="1"/>
      <p:bldP spid="70" grpId="0"/>
      <p:bldP spid="70" grpId="1"/>
      <p:bldP spid="71" grpId="0" animBg="1"/>
      <p:bldP spid="72" grpId="0"/>
      <p:bldP spid="79" grpId="0" animBg="1"/>
      <p:bldP spid="80" grpId="0" animBg="1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4E17B3-D707-4776-A24B-CAA1B27B8ED3}"/>
              </a:ext>
            </a:extLst>
          </p:cNvPr>
          <p:cNvSpPr/>
          <p:nvPr/>
        </p:nvSpPr>
        <p:spPr>
          <a:xfrm>
            <a:off x="2009984" y="103346"/>
            <a:ext cx="2271584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C</a:t>
            </a: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ommand{abstract}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2E9C1B-6619-4107-A62C-015091E64C86}"/>
              </a:ext>
            </a:extLst>
          </p:cNvPr>
          <p:cNvSpPr/>
          <p:nvPr/>
        </p:nvSpPr>
        <p:spPr>
          <a:xfrm>
            <a:off x="1404986" y="1707748"/>
            <a:ext cx="3299770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 err="1">
                <a:solidFill>
                  <a:sysClr val="windowText" lastClr="000000"/>
                </a:solidFill>
              </a:rPr>
              <a:t>L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ist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Command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C3080E5-51EC-4A35-AF1D-897FF6A8BA93}"/>
              </a:ext>
            </a:extLst>
          </p:cNvPr>
          <p:cNvSpPr/>
          <p:nvPr/>
        </p:nvSpPr>
        <p:spPr>
          <a:xfrm>
            <a:off x="3269069" y="78318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600">
              <a:solidFill>
                <a:prstClr val="black"/>
              </a:solidFill>
            </a:endParaRPr>
          </a:p>
        </p:txBody>
      </p:sp>
      <p:cxnSp>
        <p:nvCxnSpPr>
          <p:cNvPr id="10" name="Elbow Connector 26">
            <a:extLst>
              <a:ext uri="{FF2B5EF4-FFF2-40B4-BE49-F238E27FC236}">
                <a16:creationId xmlns:a16="http://schemas.microsoft.com/office/drawing/2014/main" id="{B8FDB2A7-30B8-4A13-8810-CE752B1FB937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rot="5400000" flipH="1" flipV="1">
            <a:off x="2833039" y="1157418"/>
            <a:ext cx="772163" cy="32849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1" name="Elbow Connector 26">
            <a:extLst>
              <a:ext uri="{FF2B5EF4-FFF2-40B4-BE49-F238E27FC236}">
                <a16:creationId xmlns:a16="http://schemas.microsoft.com/office/drawing/2014/main" id="{4C3C4562-3846-4670-B228-EF9BB4E5477A}"/>
              </a:ext>
            </a:extLst>
          </p:cNvPr>
          <p:cNvCxnSpPr>
            <a:cxnSpLocks/>
            <a:stCxn id="12" idx="0"/>
            <a:endCxn id="9" idx="3"/>
          </p:cNvCxnSpPr>
          <p:nvPr/>
        </p:nvCxnSpPr>
        <p:spPr>
          <a:xfrm rot="16200000" flipV="1">
            <a:off x="4401382" y="-82428"/>
            <a:ext cx="746692" cy="278271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CB967B2-B86A-4474-8222-2915168F8EC9}"/>
              </a:ext>
            </a:extLst>
          </p:cNvPr>
          <p:cNvSpPr/>
          <p:nvPr/>
        </p:nvSpPr>
        <p:spPr>
          <a:xfrm>
            <a:off x="5231284" y="1682277"/>
            <a:ext cx="1869605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 err="1">
                <a:solidFill>
                  <a:sysClr val="windowText" lastClr="000000"/>
                </a:solidFill>
              </a:rPr>
              <a:t>AddCommmand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F2B73C-8DCF-4917-9F71-09DB0CA68A16}"/>
              </a:ext>
            </a:extLst>
          </p:cNvPr>
          <p:cNvSpPr/>
          <p:nvPr/>
        </p:nvSpPr>
        <p:spPr>
          <a:xfrm>
            <a:off x="5565082" y="2656061"/>
            <a:ext cx="4419594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 err="1">
                <a:solidFill>
                  <a:sysClr val="windowText" lastClr="000000"/>
                </a:solidFill>
              </a:rPr>
              <a:t>TaskList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125AAE-CCFE-4A7B-97F7-2FDE0543386D}"/>
              </a:ext>
            </a:extLst>
          </p:cNvPr>
          <p:cNvSpPr/>
          <p:nvPr/>
        </p:nvSpPr>
        <p:spPr>
          <a:xfrm>
            <a:off x="6665194" y="5018011"/>
            <a:ext cx="2230866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     Task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2A8C3A-0213-4E67-B2F9-FCE1CB8FFE94}"/>
              </a:ext>
            </a:extLst>
          </p:cNvPr>
          <p:cNvSpPr/>
          <p:nvPr/>
        </p:nvSpPr>
        <p:spPr>
          <a:xfrm>
            <a:off x="6659440" y="5365129"/>
            <a:ext cx="2230867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category: string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89D9A2-7181-493F-B2C6-651D2788866F}"/>
              </a:ext>
            </a:extLst>
          </p:cNvPr>
          <p:cNvSpPr txBox="1"/>
          <p:nvPr/>
        </p:nvSpPr>
        <p:spPr>
          <a:xfrm>
            <a:off x="7780627" y="476884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E9EC12-7947-4D39-A6CC-F6F11B1DC7D7}"/>
              </a:ext>
            </a:extLst>
          </p:cNvPr>
          <p:cNvSpPr txBox="1"/>
          <p:nvPr/>
        </p:nvSpPr>
        <p:spPr>
          <a:xfrm>
            <a:off x="7780627" y="4409283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A59FFA56-93C2-4A98-926D-C3E090AFC53A}"/>
              </a:ext>
            </a:extLst>
          </p:cNvPr>
          <p:cNvSpPr/>
          <p:nvPr/>
        </p:nvSpPr>
        <p:spPr>
          <a:xfrm>
            <a:off x="7673081" y="4434752"/>
            <a:ext cx="153442" cy="180599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30DB05-6E30-4E7B-A6F1-A2C6486B07B8}"/>
              </a:ext>
            </a:extLst>
          </p:cNvPr>
          <p:cNvSpPr/>
          <p:nvPr/>
        </p:nvSpPr>
        <p:spPr>
          <a:xfrm>
            <a:off x="1404986" y="2004470"/>
            <a:ext cx="3299770" cy="1323439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 execute()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-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getList</a:t>
            </a:r>
            <a:r>
              <a:rPr lang="en-US" sz="1600" kern="0" dirty="0">
                <a:solidFill>
                  <a:sysClr val="windowText" lastClr="000000"/>
                </a:solidFill>
              </a:rPr>
              <a:t> (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listTaskIndex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 : 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&lt;Integer&gt;</a:t>
            </a:r>
            <a:r>
              <a:rPr lang="en-US" sz="1600" kern="0" dirty="0">
                <a:solidFill>
                  <a:sysClr val="windowText" lastClr="000000"/>
                </a:solidFill>
              </a:rPr>
              <a:t>)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</a:rPr>
              <a:t>- </a:t>
            </a:r>
            <a:r>
              <a:rPr lang="zh-CN" altLang="zh-CN" sz="1600" dirty="0">
                <a:solidFill>
                  <a:srgbClr val="000000"/>
                </a:solidFill>
              </a:rPr>
              <a:t>getListByCategory</a:t>
            </a:r>
            <a:r>
              <a:rPr lang="en-US" altLang="zh-CN" sz="1600" dirty="0">
                <a:solidFill>
                  <a:srgbClr val="000000"/>
                </a:solidFill>
              </a:rPr>
              <a:t> (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listTaskIndex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 : 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&lt;Integer&gt;, category: String)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519AA3-E82C-470C-AA14-42AB2E00D5A7}"/>
              </a:ext>
            </a:extLst>
          </p:cNvPr>
          <p:cNvSpPr/>
          <p:nvPr/>
        </p:nvSpPr>
        <p:spPr>
          <a:xfrm>
            <a:off x="6659440" y="5712247"/>
            <a:ext cx="2230866" cy="58477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getCategory</a:t>
            </a:r>
            <a:r>
              <a:rPr lang="en-US" sz="1600" kern="0" dirty="0">
                <a:solidFill>
                  <a:sysClr val="windowText" lastClr="000000"/>
                </a:solidFill>
              </a:rPr>
              <a:t>():string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getTask</a:t>
            </a:r>
            <a:r>
              <a:rPr lang="en-US" sz="1600" kern="0" dirty="0">
                <a:solidFill>
                  <a:sysClr val="windowText" lastClr="000000"/>
                </a:solidFill>
              </a:rPr>
              <a:t>():string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F64967-B188-4591-AF8D-19A01BF81EF5}"/>
              </a:ext>
            </a:extLst>
          </p:cNvPr>
          <p:cNvSpPr/>
          <p:nvPr/>
        </p:nvSpPr>
        <p:spPr>
          <a:xfrm>
            <a:off x="5565076" y="2994615"/>
            <a:ext cx="4419600" cy="58477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-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categoryMap</a:t>
            </a:r>
            <a:r>
              <a:rPr lang="en-US" sz="1600" kern="0" dirty="0">
                <a:solidFill>
                  <a:sysClr val="windowText" lastClr="000000"/>
                </a:solidFill>
              </a:rPr>
              <a:t>: Map(string,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[int])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-tasks: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sz="1600" kern="0" dirty="0">
                <a:solidFill>
                  <a:sysClr val="windowText" lastClr="000000"/>
                </a:solidFill>
              </a:rPr>
              <a:t>(Task)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C623E27-7CA2-4A05-B721-9802A19621DF}"/>
              </a:ext>
            </a:extLst>
          </p:cNvPr>
          <p:cNvSpPr/>
          <p:nvPr/>
        </p:nvSpPr>
        <p:spPr>
          <a:xfrm>
            <a:off x="5549380" y="3578286"/>
            <a:ext cx="4450989" cy="830997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returnCategoryTask</a:t>
            </a:r>
            <a:r>
              <a:rPr lang="en-US" sz="1600" kern="0" dirty="0">
                <a:solidFill>
                  <a:sysClr val="windowText" lastClr="000000"/>
                </a:solidFill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category:String</a:t>
            </a:r>
            <a:r>
              <a:rPr lang="en-US" sz="1600" kern="0" dirty="0">
                <a:solidFill>
                  <a:sysClr val="windowText" lastClr="000000"/>
                </a:solidFill>
              </a:rPr>
              <a:t>):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[int]</a:t>
            </a:r>
          </a:p>
          <a:p>
            <a:pPr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+</a:t>
            </a:r>
            <a:r>
              <a:rPr lang="en-US" altLang="zh-CN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returnAllCategory</a:t>
            </a: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():</a:t>
            </a:r>
            <a:r>
              <a:rPr lang="en-US" altLang="zh-CN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arr</a:t>
            </a: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[string]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getTask</a:t>
            </a:r>
            <a:r>
              <a:rPr lang="en-US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taskIndex</a:t>
            </a:r>
            <a:r>
              <a:rPr lang="en-US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: Integer): Task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966AD39-7809-4395-B3DD-9082429C1C0A}"/>
              </a:ext>
            </a:extLst>
          </p:cNvPr>
          <p:cNvSpPr/>
          <p:nvPr/>
        </p:nvSpPr>
        <p:spPr>
          <a:xfrm>
            <a:off x="6882244" y="76924"/>
            <a:ext cx="3299772" cy="338554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UI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E5DBD8E-4B19-4480-B44B-576168D706A8}"/>
              </a:ext>
            </a:extLst>
          </p:cNvPr>
          <p:cNvSpPr/>
          <p:nvPr/>
        </p:nvSpPr>
        <p:spPr>
          <a:xfrm>
            <a:off x="6882246" y="420318"/>
            <a:ext cx="3299770" cy="584775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showCategory</a:t>
            </a:r>
            <a:r>
              <a:rPr lang="en-US" sz="1600" kern="0" dirty="0">
                <a:solidFill>
                  <a:sysClr val="windowText" lastClr="000000"/>
                </a:solidFill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[string])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showTask</a:t>
            </a:r>
            <a:r>
              <a:rPr lang="en-US" sz="1600" kern="0" dirty="0">
                <a:solidFill>
                  <a:sysClr val="windowText" lastClr="000000"/>
                </a:solidFill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[int])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F912A9B-553F-4058-998B-284FC35ED57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281568" y="246201"/>
            <a:ext cx="2605216" cy="264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924F28A-4E6A-428C-87FF-D618CB5DF0F0}"/>
              </a:ext>
            </a:extLst>
          </p:cNvPr>
          <p:cNvSpPr txBox="1"/>
          <p:nvPr/>
        </p:nvSpPr>
        <p:spPr>
          <a:xfrm>
            <a:off x="4801236" y="193453"/>
            <a:ext cx="1497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uses</a:t>
            </a:r>
          </a:p>
        </p:txBody>
      </p:sp>
      <p:sp>
        <p:nvSpPr>
          <p:cNvPr id="78" name="Isosceles Triangle 1">
            <a:extLst>
              <a:ext uri="{FF2B5EF4-FFF2-40B4-BE49-F238E27FC236}">
                <a16:creationId xmlns:a16="http://schemas.microsoft.com/office/drawing/2014/main" id="{B9A895AC-BF1D-4AE9-9C18-256D9203D513}"/>
              </a:ext>
            </a:extLst>
          </p:cNvPr>
          <p:cNvSpPr/>
          <p:nvPr/>
        </p:nvSpPr>
        <p:spPr>
          <a:xfrm rot="5400000" flipH="1">
            <a:off x="5357160" y="332069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5A141BD-5AA0-4DFA-8D05-B49EB4934F63}"/>
              </a:ext>
            </a:extLst>
          </p:cNvPr>
          <p:cNvSpPr txBox="1"/>
          <p:nvPr/>
        </p:nvSpPr>
        <p:spPr>
          <a:xfrm>
            <a:off x="6194043" y="2359385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60BF19D-0A20-49EC-A69C-8A43185CEFAF}"/>
              </a:ext>
            </a:extLst>
          </p:cNvPr>
          <p:cNvSpPr/>
          <p:nvPr/>
        </p:nvSpPr>
        <p:spPr>
          <a:xfrm>
            <a:off x="2009984" y="424789"/>
            <a:ext cx="2271584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+execute(){abstract}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49F2D0-0617-4A31-9217-DCCDCD15C420}"/>
              </a:ext>
            </a:extLst>
          </p:cNvPr>
          <p:cNvSpPr/>
          <p:nvPr/>
        </p:nvSpPr>
        <p:spPr>
          <a:xfrm>
            <a:off x="5231285" y="2020831"/>
            <a:ext cx="1869605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+execute()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50B03E-6EC1-4A5F-AA8E-D1E558738B75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6166088" y="2359385"/>
            <a:ext cx="0" cy="358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DE62B3-8418-4368-8A21-6F954ED42F92}"/>
              </a:ext>
            </a:extLst>
          </p:cNvPr>
          <p:cNvCxnSpPr>
            <a:stCxn id="32" idx="2"/>
          </p:cNvCxnSpPr>
          <p:nvPr/>
        </p:nvCxnSpPr>
        <p:spPr>
          <a:xfrm flipH="1">
            <a:off x="7742921" y="4615351"/>
            <a:ext cx="6881" cy="4026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D66F3-89A7-4793-B1F0-313A9014D0FE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 flipH="1" flipV="1">
            <a:off x="4201813" y="2039130"/>
            <a:ext cx="141837" cy="2435722"/>
          </a:xfrm>
          <a:prstGeom prst="bentConnector4">
            <a:avLst>
              <a:gd name="adj1" fmla="val -161171"/>
              <a:gd name="adj2" fmla="val 838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9E0391-30BA-4301-B13C-861A478078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71230" y="-604849"/>
            <a:ext cx="1892718" cy="4629103"/>
          </a:xfrm>
          <a:prstGeom prst="bentConnector3">
            <a:avLst>
              <a:gd name="adj1" fmla="val 1900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895A2A1-B7F4-45F9-88BC-B40C112539C9}"/>
              </a:ext>
            </a:extLst>
          </p:cNvPr>
          <p:cNvSpPr txBox="1"/>
          <p:nvPr/>
        </p:nvSpPr>
        <p:spPr>
          <a:xfrm>
            <a:off x="8648808" y="2286625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300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A35602F-2C9C-4359-946E-BA78051CA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93" y="24089"/>
            <a:ext cx="10864014" cy="6809822"/>
          </a:xfrm>
          <a:prstGeom prst="rect">
            <a:avLst/>
          </a:prstGeom>
        </p:spPr>
      </p:pic>
      <p:grpSp>
        <p:nvGrpSpPr>
          <p:cNvPr id="6" name="Group 40">
            <a:extLst>
              <a:ext uri="{FF2B5EF4-FFF2-40B4-BE49-F238E27FC236}">
                <a16:creationId xmlns:a16="http://schemas.microsoft.com/office/drawing/2014/main" id="{B3F1A587-1583-4A73-A9BB-35902F23E1CF}"/>
              </a:ext>
            </a:extLst>
          </p:cNvPr>
          <p:cNvGrpSpPr/>
          <p:nvPr/>
        </p:nvGrpSpPr>
        <p:grpSpPr>
          <a:xfrm>
            <a:off x="3438016" y="2144783"/>
            <a:ext cx="276298" cy="210590"/>
            <a:chOff x="2660072" y="4394662"/>
            <a:chExt cx="276298" cy="21059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E3B866F-9621-492A-8B8A-C58B372E416F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8657D83-8791-418C-B0D7-5A9308C79815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9A0D8CB-54BC-49D2-A108-5C236B1885C0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40">
            <a:extLst>
              <a:ext uri="{FF2B5EF4-FFF2-40B4-BE49-F238E27FC236}">
                <a16:creationId xmlns:a16="http://schemas.microsoft.com/office/drawing/2014/main" id="{7ADB39ED-AB88-4627-BAD8-B8742881690B}"/>
              </a:ext>
            </a:extLst>
          </p:cNvPr>
          <p:cNvGrpSpPr/>
          <p:nvPr/>
        </p:nvGrpSpPr>
        <p:grpSpPr>
          <a:xfrm>
            <a:off x="3438016" y="4183753"/>
            <a:ext cx="276298" cy="210590"/>
            <a:chOff x="2660072" y="4394662"/>
            <a:chExt cx="276298" cy="21059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C85D57F-B445-4E44-A467-59601BE1E692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780C55-3936-4E35-9F0C-4246D2483B76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FD46D3B-5A3F-42C3-A1CC-5954D9C05471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DE0CFFB-D066-4109-AB14-FCE5F8745838}"/>
              </a:ext>
            </a:extLst>
          </p:cNvPr>
          <p:cNvSpPr/>
          <p:nvPr/>
        </p:nvSpPr>
        <p:spPr>
          <a:xfrm>
            <a:off x="3335547" y="5032075"/>
            <a:ext cx="195888" cy="2875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8A5DE7-39C3-43A2-84A3-A166652EECD6}"/>
              </a:ext>
            </a:extLst>
          </p:cNvPr>
          <p:cNvSpPr/>
          <p:nvPr/>
        </p:nvSpPr>
        <p:spPr>
          <a:xfrm>
            <a:off x="3353305" y="5032075"/>
            <a:ext cx="178130" cy="287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1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Class diagrams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840256" y="2336430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192526" y="2336430"/>
            <a:ext cx="129540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B</a:t>
            </a:r>
          </a:p>
        </p:txBody>
      </p:sp>
      <p:cxnSp>
        <p:nvCxnSpPr>
          <p:cNvPr id="51" name="Elbow Connector 50"/>
          <p:cNvCxnSpPr>
            <a:stCxn id="45" idx="3"/>
            <a:endCxn id="48" idx="1"/>
          </p:cNvCxnSpPr>
          <p:nvPr/>
        </p:nvCxnSpPr>
        <p:spPr>
          <a:xfrm>
            <a:off x="3440456" y="2536485"/>
            <a:ext cx="575207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415262" y="2162544"/>
            <a:ext cx="187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multiplicity of 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45227" y="2160290"/>
            <a:ext cx="219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association label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920578" y="3369414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rgbClr val="FF0000"/>
                </a:solidFill>
                <a:latin typeface="Calibri"/>
              </a:rPr>
              <a:t>&lt;&lt;enumeration&gt;&gt;</a:t>
            </a:r>
            <a:br>
              <a:rPr lang="en-US" sz="2000" kern="0" dirty="0">
                <a:solidFill>
                  <a:srgbClr val="FF0000"/>
                </a:solidFill>
                <a:latin typeface="Calibri"/>
              </a:rPr>
            </a:b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EnumerationName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20578" y="4001155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VALUE_1</a:t>
            </a: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VALUE_2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439300" y="2497497"/>
            <a:ext cx="172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role of 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771498" y="2169926"/>
            <a:ext cx="135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role of 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36957" y="2557764"/>
            <a:ext cx="182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multiplicity of B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53615" y="3289808"/>
            <a:ext cx="134276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Superclass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34981" y="4459703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Subclass 1</a:t>
            </a:r>
          </a:p>
        </p:txBody>
      </p:sp>
      <p:sp>
        <p:nvSpPr>
          <p:cNvPr id="90" name="Isosceles Triangle 89"/>
          <p:cNvSpPr/>
          <p:nvPr/>
        </p:nvSpPr>
        <p:spPr>
          <a:xfrm>
            <a:off x="3210699" y="3713092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1" name="Elbow Connector 26"/>
          <p:cNvCxnSpPr>
            <a:stCxn id="88" idx="0"/>
            <a:endCxn id="90" idx="3"/>
          </p:cNvCxnSpPr>
          <p:nvPr/>
        </p:nvCxnSpPr>
        <p:spPr>
          <a:xfrm rot="5400000" flipH="1" flipV="1">
            <a:off x="2607765" y="3742470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92" name="Elbow Connector 26"/>
          <p:cNvCxnSpPr>
            <a:stCxn id="96" idx="0"/>
            <a:endCxn id="90" idx="3"/>
          </p:cNvCxnSpPr>
          <p:nvPr/>
        </p:nvCxnSpPr>
        <p:spPr>
          <a:xfrm rot="16200000" flipV="1">
            <a:off x="3482521" y="3707972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96" name="Rectangle 95"/>
          <p:cNvSpPr/>
          <p:nvPr/>
        </p:nvSpPr>
        <p:spPr>
          <a:xfrm>
            <a:off x="3601996" y="4463821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Subclass 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762897" y="5928372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Whole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744995" y="5928372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Part</a:t>
            </a:r>
          </a:p>
        </p:txBody>
      </p:sp>
      <p:cxnSp>
        <p:nvCxnSpPr>
          <p:cNvPr id="100" name="Elbow Connector 26"/>
          <p:cNvCxnSpPr>
            <a:cxnSpLocks/>
            <a:stCxn id="99" idx="1"/>
            <a:endCxn id="98" idx="3"/>
          </p:cNvCxnSpPr>
          <p:nvPr/>
        </p:nvCxnSpPr>
        <p:spPr>
          <a:xfrm rot="10800000">
            <a:off x="3373395" y="6128427"/>
            <a:ext cx="13716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5" name="Flowchart: Decision 104"/>
          <p:cNvSpPr/>
          <p:nvPr/>
        </p:nvSpPr>
        <p:spPr>
          <a:xfrm>
            <a:off x="3373395" y="6019961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464000" y="345913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name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464001" y="73730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attributes</a:t>
            </a:r>
          </a:p>
        </p:txBody>
      </p:sp>
      <p:sp>
        <p:nvSpPr>
          <p:cNvPr id="112" name="Rounded Rectangular Callout 111"/>
          <p:cNvSpPr/>
          <p:nvPr/>
        </p:nvSpPr>
        <p:spPr>
          <a:xfrm>
            <a:off x="4348538" y="1449846"/>
            <a:ext cx="1552833" cy="442674"/>
          </a:xfrm>
          <a:prstGeom prst="wedgeRoundRectCallout">
            <a:avLst>
              <a:gd name="adj1" fmla="val -20833"/>
              <a:gd name="adj2" fmla="val 7854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association </a:t>
            </a:r>
          </a:p>
        </p:txBody>
      </p:sp>
      <p:sp>
        <p:nvSpPr>
          <p:cNvPr id="114" name="Rounded Rectangular Callout 113"/>
          <p:cNvSpPr/>
          <p:nvPr/>
        </p:nvSpPr>
        <p:spPr>
          <a:xfrm>
            <a:off x="4327364" y="3630376"/>
            <a:ext cx="1734064" cy="442674"/>
          </a:xfrm>
          <a:prstGeom prst="wedgeRoundRectCallout">
            <a:avLst>
              <a:gd name="adj1" fmla="val -64349"/>
              <a:gd name="adj2" fmla="val 183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inheritance</a:t>
            </a:r>
          </a:p>
        </p:txBody>
      </p:sp>
      <p:sp>
        <p:nvSpPr>
          <p:cNvPr id="115" name="Rounded Rectangular Callout 114"/>
          <p:cNvSpPr/>
          <p:nvPr/>
        </p:nvSpPr>
        <p:spPr>
          <a:xfrm>
            <a:off x="3317789" y="5359468"/>
            <a:ext cx="1734064" cy="442674"/>
          </a:xfrm>
          <a:prstGeom prst="wedgeRoundRectCallout">
            <a:avLst>
              <a:gd name="adj1" fmla="val -34589"/>
              <a:gd name="adj2" fmla="val 939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composition</a:t>
            </a:r>
          </a:p>
        </p:txBody>
      </p:sp>
      <p:sp>
        <p:nvSpPr>
          <p:cNvPr id="116" name="Rounded Rectangular Callout 115"/>
          <p:cNvSpPr/>
          <p:nvPr/>
        </p:nvSpPr>
        <p:spPr>
          <a:xfrm>
            <a:off x="5802992" y="4261481"/>
            <a:ext cx="1734064" cy="442674"/>
          </a:xfrm>
          <a:prstGeom prst="wedgeRoundRectCallout">
            <a:avLst>
              <a:gd name="adj1" fmla="val 59544"/>
              <a:gd name="adj2" fmla="val 63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enumerations</a:t>
            </a:r>
          </a:p>
        </p:txBody>
      </p:sp>
      <p:sp>
        <p:nvSpPr>
          <p:cNvPr id="29" name="Isosceles Triangle 1"/>
          <p:cNvSpPr/>
          <p:nvPr/>
        </p:nvSpPr>
        <p:spPr>
          <a:xfrm rot="5400000" flipH="1">
            <a:off x="7391260" y="232132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64001" y="113807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methods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1641" y="5937261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Container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223739" y="5937261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Item</a:t>
            </a:r>
          </a:p>
        </p:txBody>
      </p:sp>
      <p:cxnSp>
        <p:nvCxnSpPr>
          <p:cNvPr id="33" name="Elbow Connector 26"/>
          <p:cNvCxnSpPr>
            <a:stCxn id="32" idx="1"/>
            <a:endCxn id="34" idx="3"/>
          </p:cNvCxnSpPr>
          <p:nvPr/>
        </p:nvCxnSpPr>
        <p:spPr>
          <a:xfrm rot="10800000" flipV="1">
            <a:off x="8080739" y="6137316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Flowchart: Decision 33"/>
          <p:cNvSpPr/>
          <p:nvPr/>
        </p:nvSpPr>
        <p:spPr>
          <a:xfrm>
            <a:off x="7852139" y="6028850"/>
            <a:ext cx="228600" cy="228600"/>
          </a:xfrm>
          <a:prstGeom prst="flowChartDecisi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7796533" y="5368357"/>
            <a:ext cx="1734064" cy="442674"/>
          </a:xfrm>
          <a:prstGeom prst="wedgeRoundRectCallout">
            <a:avLst>
              <a:gd name="adj1" fmla="val -32608"/>
              <a:gd name="adj2" fmla="val 1026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390525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7404" y="258266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426" y="640945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visibility name : type multiplicity = default-value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8853" y="1013734"/>
            <a:ext cx="5174912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visibility name (parameter-list) : return-type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46324" y="843582"/>
            <a:ext cx="3301432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  <a:latin typeface="Calibri"/>
              </a:rPr>
              <a:t>{abstract}</a:t>
            </a:r>
            <a:br>
              <a:rPr lang="en-US" sz="2000" kern="0" dirty="0">
                <a:solidFill>
                  <a:srgbClr val="FF0000"/>
                </a:solidFill>
                <a:latin typeface="Calibri"/>
              </a:rPr>
            </a:b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AbstractClass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2938" y="1507056"/>
            <a:ext cx="3305926" cy="52438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2000" u="sng" kern="0" dirty="0" err="1">
                <a:solidFill>
                  <a:srgbClr val="FF0000"/>
                </a:solidFill>
                <a:latin typeface="Calibri"/>
              </a:rPr>
              <a:t>classLevelAttribute</a:t>
            </a:r>
            <a:endParaRPr lang="en-US" sz="2000" u="sng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45492" y="2035314"/>
            <a:ext cx="3302265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abstractOperation</a:t>
            </a: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{abstract}</a:t>
            </a:r>
          </a:p>
          <a:p>
            <a:pPr>
              <a:defRPr/>
            </a:pPr>
            <a:r>
              <a:rPr lang="en-US" sz="2000" u="sng" kern="0" dirty="0" err="1">
                <a:solidFill>
                  <a:srgbClr val="FF0000"/>
                </a:solidFill>
                <a:latin typeface="Calibri"/>
              </a:rPr>
              <a:t>classLevelOperation</a:t>
            </a:r>
            <a:endParaRPr lang="en-US" sz="2000" u="sng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4600" y="2367992"/>
            <a:ext cx="1915296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  <a:latin typeface="Calibri"/>
              </a:rPr>
              <a:t>&lt;&lt;interface&gt;&gt;</a:t>
            </a:r>
            <a:br>
              <a:rPr lang="en-US" sz="2000" kern="0" dirty="0">
                <a:solidFill>
                  <a:srgbClr val="FF0000"/>
                </a:solidFill>
                <a:latin typeface="Calibri"/>
              </a:rPr>
            </a:b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Interface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70902" y="3800804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1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3346620" y="30541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" name="Elbow Connector 26"/>
          <p:cNvCxnSpPr>
            <a:stCxn id="17" idx="0"/>
            <a:endCxn id="18" idx="3"/>
          </p:cNvCxnSpPr>
          <p:nvPr/>
        </p:nvCxnSpPr>
        <p:spPr>
          <a:xfrm rot="5400000" flipH="1" flipV="1">
            <a:off x="2743686" y="3083571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cxnSp>
        <p:nvCxnSpPr>
          <p:cNvPr id="20" name="Elbow Connector 26"/>
          <p:cNvCxnSpPr>
            <a:stCxn id="21" idx="0"/>
            <a:endCxn id="18" idx="3"/>
          </p:cNvCxnSpPr>
          <p:nvPr/>
        </p:nvCxnSpPr>
        <p:spPr>
          <a:xfrm rot="16200000" flipV="1">
            <a:off x="3618442" y="3049073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3737917" y="3804922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2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3313330" y="1746625"/>
            <a:ext cx="1396653" cy="442674"/>
          </a:xfrm>
          <a:prstGeom prst="wedgeRoundRectCallout">
            <a:avLst>
              <a:gd name="adj1" fmla="val -21302"/>
              <a:gd name="adj2" fmla="val 805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interfaces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7146325" y="222135"/>
            <a:ext cx="3274541" cy="442674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abstract/ static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72200" y="4267200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697098" y="4267200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B</a:t>
            </a:r>
          </a:p>
        </p:txBody>
      </p:sp>
      <p:cxnSp>
        <p:nvCxnSpPr>
          <p:cNvPr id="26" name="Elbow Connector 26"/>
          <p:cNvCxnSpPr>
            <a:stCxn id="25" idx="1"/>
            <a:endCxn id="24" idx="3"/>
          </p:cNvCxnSpPr>
          <p:nvPr/>
        </p:nvCxnSpPr>
        <p:spPr>
          <a:xfrm rot="10800000">
            <a:off x="7325498" y="4467255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9" name="Rounded Rectangular Callout 28"/>
          <p:cNvSpPr/>
          <p:nvPr/>
        </p:nvSpPr>
        <p:spPr>
          <a:xfrm>
            <a:off x="7830066" y="3344558"/>
            <a:ext cx="1734064" cy="442674"/>
          </a:xfrm>
          <a:prstGeom prst="wedgeRoundRectCallout">
            <a:avLst>
              <a:gd name="adj1" fmla="val -5474"/>
              <a:gd name="adj2" fmla="val 1647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navigability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32321" y="5969345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857219" y="5969345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B</a:t>
            </a:r>
          </a:p>
        </p:txBody>
      </p:sp>
      <p:cxnSp>
        <p:nvCxnSpPr>
          <p:cNvPr id="32" name="Elbow Connector 26"/>
          <p:cNvCxnSpPr>
            <a:stCxn id="31" idx="1"/>
            <a:endCxn id="30" idx="3"/>
          </p:cNvCxnSpPr>
          <p:nvPr/>
        </p:nvCxnSpPr>
        <p:spPr>
          <a:xfrm rot="10800000">
            <a:off x="7485619" y="6169400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33" name="Rounded Rectangular Callout 32"/>
          <p:cNvSpPr/>
          <p:nvPr/>
        </p:nvSpPr>
        <p:spPr>
          <a:xfrm>
            <a:off x="7477378" y="5327812"/>
            <a:ext cx="1734064" cy="442674"/>
          </a:xfrm>
          <a:prstGeom prst="wedgeRoundRectCallout">
            <a:avLst>
              <a:gd name="adj1" fmla="val -20833"/>
              <a:gd name="adj2" fmla="val 1046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dependency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325497" y="4479956"/>
            <a:ext cx="1344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109401" y="5995946"/>
            <a:ext cx="102252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03522" y="5995946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B</a:t>
            </a:r>
          </a:p>
        </p:txBody>
      </p:sp>
      <p:cxnSp>
        <p:nvCxnSpPr>
          <p:cNvPr id="35" name="Straight Connector 34"/>
          <p:cNvCxnSpPr>
            <a:stCxn id="27" idx="3"/>
            <a:endCxn id="28" idx="1"/>
          </p:cNvCxnSpPr>
          <p:nvPr/>
        </p:nvCxnSpPr>
        <p:spPr>
          <a:xfrm>
            <a:off x="3131921" y="6196001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335488" y="5267990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C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3852928" y="5651916"/>
            <a:ext cx="1" cy="5587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ular Callout 39"/>
          <p:cNvSpPr/>
          <p:nvPr/>
        </p:nvSpPr>
        <p:spPr>
          <a:xfrm>
            <a:off x="2109401" y="4610651"/>
            <a:ext cx="2143898" cy="442674"/>
          </a:xfrm>
          <a:prstGeom prst="wedgeRoundRectCallout">
            <a:avLst>
              <a:gd name="adj1" fmla="val 20281"/>
              <a:gd name="adj2" fmla="val 934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Association class</a:t>
            </a:r>
          </a:p>
        </p:txBody>
      </p:sp>
    </p:spTree>
    <p:extLst>
      <p:ext uri="{BB962C8B-B14F-4D97-AF65-F5344CB8AC3E}">
        <p14:creationId xmlns:p14="http://schemas.microsoft.com/office/powerpoint/2010/main" val="24299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2872" y="188256"/>
            <a:ext cx="3633529" cy="377170"/>
          </a:xfrm>
        </p:spPr>
        <p:txBody>
          <a:bodyPr vert="horz" lIns="87273" tIns="43637" rIns="87273" bIns="43637" rtlCol="0" anchor="ctr">
            <a:noAutofit/>
          </a:bodyPr>
          <a:lstStyle/>
          <a:p>
            <a:r>
              <a:rPr lang="en-US" sz="2400" dirty="0"/>
              <a:t>Class diagrams [example]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00471" y="1057366"/>
            <a:ext cx="1699055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Minesweeper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43671" y="1057366"/>
            <a:ext cx="12954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Minefield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110671" y="1057366"/>
            <a:ext cx="1143000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Cell</a:t>
            </a:r>
          </a:p>
        </p:txBody>
      </p:sp>
      <p:cxnSp>
        <p:nvCxnSpPr>
          <p:cNvPr id="31" name="Elbow Connector 26"/>
          <p:cNvCxnSpPr>
            <a:stCxn id="30" idx="1"/>
            <a:endCxn id="52" idx="3"/>
          </p:cNvCxnSpPr>
          <p:nvPr/>
        </p:nvCxnSpPr>
        <p:spPr>
          <a:xfrm rot="10800000" flipV="1">
            <a:off x="5967671" y="1257421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5" idx="3"/>
            <a:endCxn id="29" idx="1"/>
          </p:cNvCxnSpPr>
          <p:nvPr/>
        </p:nvCxnSpPr>
        <p:spPr>
          <a:xfrm>
            <a:off x="3399525" y="1257421"/>
            <a:ext cx="1044146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6130369" y="2200366"/>
            <a:ext cx="136130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MinedCell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53400" y="14272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2000" b="1" kern="0" dirty="0">
                <a:solidFill>
                  <a:sysClr val="windowText" lastClr="000000"/>
                </a:solidFill>
                <a:latin typeface="Calibri"/>
              </a:rPr>
              <a:t>&lt;</a:t>
            </a: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adjacent to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761462" y="2200366"/>
            <a:ext cx="269377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MineFreeCell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7567871" y="145375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9" name="Elbow Connector 26"/>
          <p:cNvCxnSpPr>
            <a:stCxn id="33" idx="0"/>
            <a:endCxn id="38" idx="3"/>
          </p:cNvCxnSpPr>
          <p:nvPr/>
        </p:nvCxnSpPr>
        <p:spPr>
          <a:xfrm rot="5400000" flipH="1" flipV="1">
            <a:off x="6949491" y="1467687"/>
            <a:ext cx="594211" cy="87115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Elbow Connector 26"/>
          <p:cNvCxnSpPr>
            <a:stCxn id="37" idx="0"/>
            <a:endCxn id="38" idx="3"/>
          </p:cNvCxnSpPr>
          <p:nvPr/>
        </p:nvCxnSpPr>
        <p:spPr>
          <a:xfrm rot="16200000" flipV="1">
            <a:off x="8098156" y="1190173"/>
            <a:ext cx="594211" cy="142617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6365147" y="3190966"/>
            <a:ext cx="89792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Mine</a:t>
            </a:r>
          </a:p>
        </p:txBody>
      </p:sp>
      <p:cxnSp>
        <p:nvCxnSpPr>
          <p:cNvPr id="42" name="Elbow Connector 26"/>
          <p:cNvCxnSpPr>
            <a:stCxn id="41" idx="0"/>
            <a:endCxn id="33" idx="2"/>
          </p:cNvCxnSpPr>
          <p:nvPr/>
        </p:nvCxnSpPr>
        <p:spPr>
          <a:xfrm rot="16200000" flipV="1">
            <a:off x="6517320" y="2894177"/>
            <a:ext cx="590490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3" name="Elbow Connector 26"/>
          <p:cNvCxnSpPr>
            <a:stCxn id="30" idx="0"/>
            <a:endCxn id="30" idx="3"/>
          </p:cNvCxnSpPr>
          <p:nvPr/>
        </p:nvCxnSpPr>
        <p:spPr>
          <a:xfrm rot="16200000" flipH="1">
            <a:off x="7867894" y="871643"/>
            <a:ext cx="200055" cy="571500"/>
          </a:xfrm>
          <a:prstGeom prst="bentConnector4">
            <a:avLst>
              <a:gd name="adj1" fmla="val -253380"/>
              <a:gd name="adj2" fmla="val 27101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7110671" y="6917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3..8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53671" y="12251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3..8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82071" y="282535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77271" y="92035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100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99919" y="920355"/>
            <a:ext cx="64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0..1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5739071" y="1148955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36827" y="1461992"/>
            <a:ext cx="158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played on &gt;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761462" y="2588020"/>
            <a:ext cx="2699951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digit: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54194" y="2046031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&lt;&lt;enumeration&gt;&gt;</a:t>
            </a:r>
            <a:br>
              <a:rPr lang="en-US" sz="2000" kern="0" dirty="0">
                <a:solidFill>
                  <a:sysClr val="windowText" lastClr="000000"/>
                </a:solidFill>
                <a:latin typeface="Calibri"/>
              </a:rPr>
            </a:b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54194" y="2724286"/>
            <a:ext cx="2362200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0,1,2,3,4,5,6,7,8 </a:t>
            </a:r>
          </a:p>
        </p:txBody>
      </p:sp>
      <p:sp>
        <p:nvSpPr>
          <p:cNvPr id="45" name="Isosceles Triangle 1"/>
          <p:cNvSpPr/>
          <p:nvPr/>
        </p:nvSpPr>
        <p:spPr>
          <a:xfrm rot="5400000" flipH="1">
            <a:off x="4389820" y="162653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Isosceles Triangle 1"/>
          <p:cNvSpPr/>
          <p:nvPr/>
        </p:nvSpPr>
        <p:spPr>
          <a:xfrm rot="16200000">
            <a:off x="8295895" y="28114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3" name="Elbow Connector 52"/>
          <p:cNvCxnSpPr>
            <a:stCxn id="58" idx="2"/>
            <a:endCxn id="56" idx="2"/>
          </p:cNvCxnSpPr>
          <p:nvPr/>
        </p:nvCxnSpPr>
        <p:spPr>
          <a:xfrm rot="5400000" flipH="1" flipV="1">
            <a:off x="6255232" y="268192"/>
            <a:ext cx="136266" cy="5576143"/>
          </a:xfrm>
          <a:prstGeom prst="bentConnector3">
            <a:avLst>
              <a:gd name="adj1" fmla="val -513008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6206927" y="4038600"/>
            <a:ext cx="4238368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>
                <a:solidFill>
                  <a:prstClr val="black"/>
                </a:solidFill>
                <a:latin typeface="Calibri"/>
              </a:rPr>
              <a:t>Table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6206927" y="4434014"/>
            <a:ext cx="4238368" cy="1105933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- number: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- chairs: Chair [0..6] = null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totalTables</a:t>
            </a:r>
            <a:r>
              <a:rPr lang="en-US" sz="2000" u="sng" dirty="0">
                <a:solidFill>
                  <a:prstClr val="black"/>
                </a:solidFill>
                <a:latin typeface="Calibri"/>
              </a:rPr>
              <a:t>: Integer</a:t>
            </a:r>
            <a:br>
              <a:rPr lang="en-US" sz="2000" u="sng" dirty="0">
                <a:solidFill>
                  <a:prstClr val="black"/>
                </a:solidFill>
                <a:latin typeface="Calibri"/>
              </a:rPr>
            </a:br>
            <a:endParaRPr lang="en-US" sz="2000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6202371" y="5358714"/>
            <a:ext cx="4242923" cy="133041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getNumber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( ):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setNumber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(n: Integer) 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getTotal</a:t>
            </a:r>
            <a:r>
              <a:rPr lang="en-US" sz="2000" u="sng" dirty="0">
                <a:solidFill>
                  <a:prstClr val="black"/>
                </a:solidFill>
                <a:latin typeface="Calibri"/>
              </a:rPr>
              <a:t>( ): Integer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+ Table(n: Integer, p: Integer)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1985035" y="4734697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Customer</a:t>
            </a:r>
          </a:p>
        </p:txBody>
      </p:sp>
      <p:cxnSp>
        <p:nvCxnSpPr>
          <p:cNvPr id="62" name="Elbow Connector 16"/>
          <p:cNvCxnSpPr>
            <a:stCxn id="61" idx="3"/>
            <a:endCxn id="59" idx="1"/>
          </p:cNvCxnSpPr>
          <p:nvPr/>
        </p:nvCxnSpPr>
        <p:spPr>
          <a:xfrm>
            <a:off x="4019781" y="4963298"/>
            <a:ext cx="2187146" cy="236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8"/>
          <p:cNvSpPr txBox="1"/>
          <p:nvPr/>
        </p:nvSpPr>
        <p:spPr>
          <a:xfrm>
            <a:off x="5823867" y="4625547"/>
            <a:ext cx="32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*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605971" y="67456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neighbor</a:t>
            </a:r>
          </a:p>
        </p:txBody>
      </p:sp>
      <p:sp>
        <p:nvSpPr>
          <p:cNvPr id="51" name="Flowchart: Decision 50"/>
          <p:cNvSpPr/>
          <p:nvPr/>
        </p:nvSpPr>
        <p:spPr>
          <a:xfrm>
            <a:off x="2890375" y="5511401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38262" y="5539946"/>
            <a:ext cx="1429137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Reservation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438264" y="5939764"/>
            <a:ext cx="1429137" cy="707886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startTime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endTime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67" name="Straight Connector 36"/>
          <p:cNvCxnSpPr/>
          <p:nvPr/>
        </p:nvCxnSpPr>
        <p:spPr>
          <a:xfrm>
            <a:off x="5130390" y="5004029"/>
            <a:ext cx="1" cy="558732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1977470" y="5764715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 err="1">
                <a:solidFill>
                  <a:prstClr val="black"/>
                </a:solidFill>
                <a:latin typeface="Calibri"/>
              </a:rPr>
              <a:t>LoyaltyProgram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9" name="Elbow Connector 16"/>
          <p:cNvCxnSpPr>
            <a:stCxn id="51" idx="0"/>
            <a:endCxn id="61" idx="2"/>
          </p:cNvCxnSpPr>
          <p:nvPr/>
        </p:nvCxnSpPr>
        <p:spPr>
          <a:xfrm rot="16200000" flipV="1">
            <a:off x="2843790" y="5350516"/>
            <a:ext cx="319504" cy="2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4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Object diagrams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8319" y="3683328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Lee:Professor</a:t>
            </a:r>
            <a:endParaRPr lang="en-US" sz="2000" b="1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0" y="34039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Jean:Studen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" name="Elbow Connector 5"/>
          <p:cNvCxnSpPr>
            <a:stCxn id="4" idx="3"/>
            <a:endCxn id="5" idx="1"/>
          </p:cNvCxnSpPr>
          <p:nvPr/>
        </p:nvCxnSpPr>
        <p:spPr>
          <a:xfrm flipV="1">
            <a:off x="5239266" y="3603985"/>
            <a:ext cx="1618735" cy="279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77947" y="5575972"/>
            <a:ext cx="1055473" cy="4001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:Admin</a:t>
            </a:r>
            <a:endParaRPr lang="en-US" sz="2000" b="1" u="sng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Elbow Connector 7"/>
          <p:cNvCxnSpPr>
            <a:stCxn id="4" idx="3"/>
            <a:endCxn id="11" idx="1"/>
          </p:cNvCxnSpPr>
          <p:nvPr/>
        </p:nvCxnSpPr>
        <p:spPr>
          <a:xfrm>
            <a:off x="5239266" y="3883383"/>
            <a:ext cx="1618735" cy="2540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1"/>
            <a:endCxn id="10" idx="1"/>
          </p:cNvCxnSpPr>
          <p:nvPr/>
        </p:nvCxnSpPr>
        <p:spPr>
          <a:xfrm rot="10800000">
            <a:off x="3128321" y="4873983"/>
            <a:ext cx="1649627" cy="9020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28319" y="4673928"/>
            <a:ext cx="1759122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:Professor</a:t>
            </a:r>
            <a:endParaRPr lang="en-US" sz="2000" b="1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39373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Jon:Studen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0" y="4710998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:Studen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t</a:t>
            </a:r>
          </a:p>
        </p:txBody>
      </p:sp>
      <p:cxnSp>
        <p:nvCxnSpPr>
          <p:cNvPr id="13" name="Elbow Connector 12"/>
          <p:cNvCxnSpPr>
            <a:stCxn id="7" idx="1"/>
            <a:endCxn id="4" idx="1"/>
          </p:cNvCxnSpPr>
          <p:nvPr/>
        </p:nvCxnSpPr>
        <p:spPr>
          <a:xfrm rot="10800000">
            <a:off x="3128321" y="3883383"/>
            <a:ext cx="1649627" cy="18926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2" idx="1"/>
          </p:cNvCxnSpPr>
          <p:nvPr/>
        </p:nvCxnSpPr>
        <p:spPr>
          <a:xfrm>
            <a:off x="4887442" y="4873983"/>
            <a:ext cx="1970559" cy="370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12" idx="3"/>
          </p:cNvCxnSpPr>
          <p:nvPr/>
        </p:nvCxnSpPr>
        <p:spPr>
          <a:xfrm flipV="1">
            <a:off x="5833420" y="4911053"/>
            <a:ext cx="2929581" cy="864974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11" idx="3"/>
          </p:cNvCxnSpPr>
          <p:nvPr/>
        </p:nvCxnSpPr>
        <p:spPr>
          <a:xfrm flipV="1">
            <a:off x="5833420" y="4137385"/>
            <a:ext cx="2929581" cy="1638642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3"/>
          </p:cNvCxnSpPr>
          <p:nvPr/>
        </p:nvCxnSpPr>
        <p:spPr>
          <a:xfrm flipH="1">
            <a:off x="5833420" y="3603985"/>
            <a:ext cx="2929581" cy="2172042"/>
          </a:xfrm>
          <a:prstGeom prst="bentConnector3">
            <a:avLst>
              <a:gd name="adj1" fmla="val -780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33800" y="1320512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Object Name : Class 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3800" y="1689844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attributes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28319" y="4052660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name = “L. John”</a:t>
            </a:r>
            <a:endParaRPr lang="en-US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2010032" y="2750108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[example]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82215" y="420718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supervises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03107" y="313806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supervises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02858" y="5807129"/>
            <a:ext cx="195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&lt; looked after by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34282" y="5823604"/>
            <a:ext cx="217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looked after by &gt;</a:t>
            </a:r>
          </a:p>
        </p:txBody>
      </p:sp>
      <p:sp>
        <p:nvSpPr>
          <p:cNvPr id="25" name="Isosceles Triangle 1"/>
          <p:cNvSpPr/>
          <p:nvPr/>
        </p:nvSpPr>
        <p:spPr>
          <a:xfrm rot="5400000" flipH="1">
            <a:off x="6533502" y="331455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Isosceles Triangle 1"/>
          <p:cNvSpPr/>
          <p:nvPr/>
        </p:nvSpPr>
        <p:spPr>
          <a:xfrm rot="5400000" flipH="1">
            <a:off x="6473991" y="438778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Isosceles Triangle 1"/>
          <p:cNvSpPr/>
          <p:nvPr/>
        </p:nvSpPr>
        <p:spPr>
          <a:xfrm rot="5400000" flipH="1">
            <a:off x="4129299" y="5988301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Isosceles Triangle 1"/>
          <p:cNvSpPr/>
          <p:nvPr/>
        </p:nvSpPr>
        <p:spPr>
          <a:xfrm rot="16200000">
            <a:off x="6473991" y="597051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7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5327236" y="5098461"/>
            <a:ext cx="440187" cy="210590"/>
            <a:chOff x="2660072" y="4394662"/>
            <a:chExt cx="276298" cy="21059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2480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287837"/>
            <a:ext cx="4399005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Sequence diagrams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812326" y="1616893"/>
            <a:ext cx="1622276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name:Class1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1759021" y="2595648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676401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65182" y="2605433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5371071" y="3841942"/>
            <a:ext cx="8135" cy="20256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627391" y="3403765"/>
            <a:ext cx="20088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3091630" y="3028890"/>
            <a:ext cx="106844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/>
              </a:rPr>
              <a:t>create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48907" y="3644349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2632376" y="4038600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2618520" y="440879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3124610" y="4354933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/>
              </a:rPr>
              <a:t>message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23176" y="4409520"/>
            <a:ext cx="246750" cy="119189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2606645" y="5612734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137559" y="5145742"/>
            <a:ext cx="193695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return value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636194" y="3161463"/>
            <a:ext cx="1537584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:Class2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77074" y="4731548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6200000" flipV="1">
            <a:off x="5237334" y="5746266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5230745" y="5750760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0"/>
          <p:cNvGrpSpPr/>
          <p:nvPr/>
        </p:nvGrpSpPr>
        <p:grpSpPr>
          <a:xfrm>
            <a:off x="5473294" y="4526647"/>
            <a:ext cx="276298" cy="210590"/>
            <a:chOff x="2660072" y="4394662"/>
            <a:chExt cx="276298" cy="21059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5476403" y="4121965"/>
            <a:ext cx="119860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self-call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281331" y="785959"/>
            <a:ext cx="3193076" cy="188631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8" name="Snip Single Corner Rectangle 47"/>
          <p:cNvSpPr/>
          <p:nvPr/>
        </p:nvSpPr>
        <p:spPr>
          <a:xfrm flipV="1">
            <a:off x="7281329" y="777101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306045" y="78595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alt           [condition]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7281329" y="1402758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8303952" y="2007304"/>
            <a:ext cx="9737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 [else]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7273093" y="2866021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4" name="Snip Single Corner Rectangle 63"/>
          <p:cNvSpPr/>
          <p:nvPr/>
        </p:nvSpPr>
        <p:spPr>
          <a:xfrm flipV="1">
            <a:off x="7273091" y="2860640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297807" y="28660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loop           [condition]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7289569" y="3932821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9" name="Snip Single Corner Rectangle 68"/>
          <p:cNvSpPr/>
          <p:nvPr/>
        </p:nvSpPr>
        <p:spPr>
          <a:xfrm flipV="1">
            <a:off x="7289567" y="3936318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7314283" y="39328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opt           [condition]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273091" y="2012361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 bwMode="auto">
          <a:xfrm>
            <a:off x="8151327" y="1418299"/>
            <a:ext cx="17423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 [condition]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297810" y="5085436"/>
            <a:ext cx="3193076" cy="116296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7297808" y="5076577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322524" y="5085435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  <a:cs typeface="Arial" charset="0"/>
              </a:rPr>
              <a:t>par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7297808" y="5702234"/>
            <a:ext cx="3193078" cy="1126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5973275" y="1494312"/>
            <a:ext cx="1070578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Calibri"/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:Logger</a:t>
            </a: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6508564" y="2181054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2627389" y="2672273"/>
            <a:ext cx="3746469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39"/>
          <p:cNvSpPr/>
          <p:nvPr/>
        </p:nvSpPr>
        <p:spPr>
          <a:xfrm>
            <a:off x="6382674" y="2672273"/>
            <a:ext cx="251361" cy="1883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H="1">
            <a:off x="2627390" y="2860639"/>
            <a:ext cx="375528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3356657" y="2259215"/>
            <a:ext cx="214361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/>
              </a:rPr>
              <a:t>class-level method</a:t>
            </a:r>
          </a:p>
        </p:txBody>
      </p:sp>
    </p:spTree>
    <p:extLst>
      <p:ext uri="{BB962C8B-B14F-4D97-AF65-F5344CB8AC3E}">
        <p14:creationId xmlns:p14="http://schemas.microsoft.com/office/powerpoint/2010/main" val="36265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animBg="1"/>
      <p:bldP spid="5" grpId="0" animBg="1"/>
      <p:bldP spid="6" grpId="0" animBg="1"/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16" grpId="0" animBg="1"/>
      <p:bldP spid="37" grpId="0" animBg="1"/>
      <p:bldP spid="46" grpId="0"/>
      <p:bldP spid="46" grpId="1"/>
      <p:bldP spid="47" grpId="0" animBg="1"/>
      <p:bldP spid="48" grpId="0" animBg="1"/>
      <p:bldP spid="49" grpId="0"/>
      <p:bldP spid="57" grpId="0"/>
      <p:bldP spid="63" grpId="0" animBg="1"/>
      <p:bldP spid="64" grpId="0" animBg="1"/>
      <p:bldP spid="65" grpId="0"/>
      <p:bldP spid="68" grpId="0" animBg="1"/>
      <p:bldP spid="69" grpId="0" animBg="1"/>
      <p:bldP spid="70" grpId="0"/>
      <p:bldP spid="72" grpId="0"/>
      <p:bldP spid="45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6" grpId="0" animBg="1"/>
      <p:bldP spid="67" grpId="0"/>
      <p:bldP spid="6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628</Words>
  <Application>Microsoft Office PowerPoint</Application>
  <PresentationFormat>Widescreen</PresentationFormat>
  <Paragraphs>213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Courier New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Class diagrams</vt:lpstr>
      <vt:lpstr>PowerPoint Presentation</vt:lpstr>
      <vt:lpstr>Class diagrams [example] </vt:lpstr>
      <vt:lpstr>Object diagrams</vt:lpstr>
      <vt:lpstr>Sequence diagrams</vt:lpstr>
      <vt:lpstr>Sequence diagrams [example]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Ho</dc:creator>
  <cp:lastModifiedBy>sj w</cp:lastModifiedBy>
  <cp:revision>30</cp:revision>
  <dcterms:created xsi:type="dcterms:W3CDTF">2020-03-29T18:40:16Z</dcterms:created>
  <dcterms:modified xsi:type="dcterms:W3CDTF">2020-04-10T13:00:54Z</dcterms:modified>
</cp:coreProperties>
</file>