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9" r:id="rId2"/>
    <p:sldId id="262" r:id="rId3"/>
    <p:sldId id="260" r:id="rId4"/>
    <p:sldId id="261" r:id="rId5"/>
    <p:sldId id="268" r:id="rId6"/>
    <p:sldId id="269" r:id="rId7"/>
    <p:sldId id="271" r:id="rId8"/>
    <p:sldId id="272" r:id="rId9"/>
    <p:sldId id="273" r:id="rId1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300" y="-38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30/3/2020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3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170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59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708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756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3D03-1293-4B80-ACCA-295A1C3B6AA6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0215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3D03-1293-4B80-ACCA-295A1C3B6AA6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5801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3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7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5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6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5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5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5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7273" tIns="43637" rIns="87273" bIns="43637" rtlCol="0" anchor="ctr">
            <a:normAutofit/>
          </a:bodyPr>
          <a:lstStyle/>
          <a:p>
            <a:r>
              <a:rPr lang="en-US" dirty="0"/>
              <a:t>Class diagrams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16256" y="2336430"/>
            <a:ext cx="160020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68526" y="2336430"/>
            <a:ext cx="1295400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51" name="Elbow Connector 50"/>
          <p:cNvCxnSpPr>
            <a:stCxn id="45" idx="3"/>
            <a:endCxn id="48" idx="1"/>
          </p:cNvCxnSpPr>
          <p:nvPr/>
        </p:nvCxnSpPr>
        <p:spPr>
          <a:xfrm>
            <a:off x="1916456" y="2536485"/>
            <a:ext cx="575207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1891262" y="2162544"/>
            <a:ext cx="1878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multiplicity of 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021228" y="2160290"/>
            <a:ext cx="2195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association label 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396578" y="3369414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>
              <a:defRPr/>
            </a:pPr>
            <a:r>
              <a:rPr lang="en-US" sz="2000" kern="0" dirty="0">
                <a:solidFill>
                  <a:srgbClr val="FF0000"/>
                </a:solidFill>
              </a:rPr>
              <a:t>&lt;&lt;enumeration&gt;&gt;</a:t>
            </a:r>
            <a:br>
              <a:rPr lang="en-US" sz="2000" kern="0" dirty="0">
                <a:solidFill>
                  <a:srgbClr val="FF0000"/>
                </a:solidFill>
              </a:rPr>
            </a:b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EnumerationName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396578" y="4001155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VALUE_1</a:t>
            </a: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VALUE_2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915301" y="2497497"/>
            <a:ext cx="1725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role of A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47498" y="2169926"/>
            <a:ext cx="1355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role of 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812958" y="2557764"/>
            <a:ext cx="182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multiplicity of B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129615" y="3289808"/>
            <a:ext cx="134276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Superclass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10981" y="4459703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Subclass 1</a:t>
            </a:r>
          </a:p>
        </p:txBody>
      </p:sp>
      <p:sp>
        <p:nvSpPr>
          <p:cNvPr id="90" name="Isosceles Triangle 89"/>
          <p:cNvSpPr/>
          <p:nvPr/>
        </p:nvSpPr>
        <p:spPr>
          <a:xfrm>
            <a:off x="1686699" y="3713092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91" name="Elbow Connector 26"/>
          <p:cNvCxnSpPr>
            <a:stCxn id="88" idx="0"/>
            <a:endCxn id="90" idx="3"/>
          </p:cNvCxnSpPr>
          <p:nvPr/>
        </p:nvCxnSpPr>
        <p:spPr>
          <a:xfrm rot="5400000" flipH="1" flipV="1">
            <a:off x="1083766" y="3742471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92" name="Elbow Connector 26"/>
          <p:cNvCxnSpPr>
            <a:stCxn id="96" idx="0"/>
            <a:endCxn id="90" idx="3"/>
          </p:cNvCxnSpPr>
          <p:nvPr/>
        </p:nvCxnSpPr>
        <p:spPr>
          <a:xfrm rot="16200000" flipV="1">
            <a:off x="1958522" y="3707972"/>
            <a:ext cx="598329" cy="9133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96" name="Rectangle 95"/>
          <p:cNvSpPr/>
          <p:nvPr/>
        </p:nvSpPr>
        <p:spPr>
          <a:xfrm>
            <a:off x="2077997" y="4463821"/>
            <a:ext cx="1272747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Subclass 2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38897" y="5928372"/>
            <a:ext cx="16104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Whole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220995" y="5928372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Part</a:t>
            </a:r>
          </a:p>
        </p:txBody>
      </p:sp>
      <p:cxnSp>
        <p:nvCxnSpPr>
          <p:cNvPr id="100" name="Elbow Connector 26"/>
          <p:cNvCxnSpPr>
            <a:stCxn id="99" idx="1"/>
            <a:endCxn id="98" idx="3"/>
          </p:cNvCxnSpPr>
          <p:nvPr/>
        </p:nvCxnSpPr>
        <p:spPr>
          <a:xfrm rot="10800000">
            <a:off x="1849395" y="6128427"/>
            <a:ext cx="137160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05" name="Flowchart: Decision 104"/>
          <p:cNvSpPr/>
          <p:nvPr/>
        </p:nvSpPr>
        <p:spPr>
          <a:xfrm>
            <a:off x="1849395" y="6019961"/>
            <a:ext cx="228600" cy="228600"/>
          </a:xfrm>
          <a:prstGeom prst="flowChartDecision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940000" y="345913"/>
            <a:ext cx="160020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name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940002" y="737305"/>
            <a:ext cx="1600199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attributes</a:t>
            </a:r>
          </a:p>
        </p:txBody>
      </p:sp>
      <p:sp>
        <p:nvSpPr>
          <p:cNvPr id="112" name="Rounded Rectangular Callout 111"/>
          <p:cNvSpPr/>
          <p:nvPr/>
        </p:nvSpPr>
        <p:spPr>
          <a:xfrm>
            <a:off x="2824539" y="1449846"/>
            <a:ext cx="1552833" cy="442674"/>
          </a:xfrm>
          <a:prstGeom prst="wedgeRoundRectCallout">
            <a:avLst>
              <a:gd name="adj1" fmla="val -20833"/>
              <a:gd name="adj2" fmla="val 7854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association </a:t>
            </a:r>
          </a:p>
        </p:txBody>
      </p:sp>
      <p:sp>
        <p:nvSpPr>
          <p:cNvPr id="114" name="Rounded Rectangular Callout 113"/>
          <p:cNvSpPr/>
          <p:nvPr/>
        </p:nvSpPr>
        <p:spPr>
          <a:xfrm>
            <a:off x="2803364" y="3630376"/>
            <a:ext cx="1734064" cy="442674"/>
          </a:xfrm>
          <a:prstGeom prst="wedgeRoundRectCallout">
            <a:avLst>
              <a:gd name="adj1" fmla="val -64349"/>
              <a:gd name="adj2" fmla="val 1838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inheritance</a:t>
            </a:r>
          </a:p>
        </p:txBody>
      </p:sp>
      <p:sp>
        <p:nvSpPr>
          <p:cNvPr id="115" name="Rounded Rectangular Callout 114"/>
          <p:cNvSpPr/>
          <p:nvPr/>
        </p:nvSpPr>
        <p:spPr>
          <a:xfrm>
            <a:off x="1793789" y="5359468"/>
            <a:ext cx="1734064" cy="442674"/>
          </a:xfrm>
          <a:prstGeom prst="wedgeRoundRectCallout">
            <a:avLst>
              <a:gd name="adj1" fmla="val -34589"/>
              <a:gd name="adj2" fmla="val 9393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composition</a:t>
            </a:r>
          </a:p>
        </p:txBody>
      </p:sp>
      <p:sp>
        <p:nvSpPr>
          <p:cNvPr id="116" name="Rounded Rectangular Callout 115"/>
          <p:cNvSpPr/>
          <p:nvPr/>
        </p:nvSpPr>
        <p:spPr>
          <a:xfrm>
            <a:off x="4278992" y="4261481"/>
            <a:ext cx="1734064" cy="442674"/>
          </a:xfrm>
          <a:prstGeom prst="wedgeRoundRectCallout">
            <a:avLst>
              <a:gd name="adj1" fmla="val 59544"/>
              <a:gd name="adj2" fmla="val 634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enumerations</a:t>
            </a:r>
          </a:p>
        </p:txBody>
      </p:sp>
      <p:sp>
        <p:nvSpPr>
          <p:cNvPr id="29" name="Isosceles Triangle 1"/>
          <p:cNvSpPr/>
          <p:nvPr/>
        </p:nvSpPr>
        <p:spPr>
          <a:xfrm rot="5400000" flipH="1">
            <a:off x="5867260" y="232132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940002" y="1138075"/>
            <a:ext cx="1600199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methods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717641" y="5937261"/>
            <a:ext cx="16104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Container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99739" y="5937261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Item</a:t>
            </a:r>
          </a:p>
        </p:txBody>
      </p:sp>
      <p:cxnSp>
        <p:nvCxnSpPr>
          <p:cNvPr id="33" name="Elbow Connector 26"/>
          <p:cNvCxnSpPr>
            <a:stCxn id="32" idx="1"/>
            <a:endCxn id="34" idx="3"/>
          </p:cNvCxnSpPr>
          <p:nvPr/>
        </p:nvCxnSpPr>
        <p:spPr>
          <a:xfrm rot="10800000" flipV="1">
            <a:off x="6556739" y="6137316"/>
            <a:ext cx="1143000" cy="583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4" name="Flowchart: Decision 33"/>
          <p:cNvSpPr/>
          <p:nvPr/>
        </p:nvSpPr>
        <p:spPr>
          <a:xfrm>
            <a:off x="6328139" y="6028850"/>
            <a:ext cx="228600" cy="228600"/>
          </a:xfrm>
          <a:prstGeom prst="flowChartDecision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6272533" y="5368357"/>
            <a:ext cx="1734064" cy="442674"/>
          </a:xfrm>
          <a:prstGeom prst="wedgeRoundRectCallout">
            <a:avLst>
              <a:gd name="adj1" fmla="val -32608"/>
              <a:gd name="adj2" fmla="val 10260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aggregation</a:t>
            </a:r>
          </a:p>
        </p:txBody>
      </p:sp>
    </p:spTree>
    <p:extLst>
      <p:ext uri="{BB962C8B-B14F-4D97-AF65-F5344CB8AC3E}">
        <p14:creationId xmlns:p14="http://schemas.microsoft.com/office/powerpoint/2010/main" val="390525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404" y="258266"/>
            <a:ext cx="5178020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name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426" y="640945"/>
            <a:ext cx="5178020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visibility name : type multiplicity = default-value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853" y="1013734"/>
            <a:ext cx="5174912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visibility name (parameter-list) : return-type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22324" y="843582"/>
            <a:ext cx="3301432" cy="707886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rgbClr val="FF0000"/>
                </a:solidFill>
              </a:rPr>
              <a:t>{abstract}</a:t>
            </a:r>
            <a:br>
              <a:rPr lang="en-US" sz="2000" kern="0" dirty="0">
                <a:solidFill>
                  <a:srgbClr val="FF0000"/>
                </a:solidFill>
              </a:rPr>
            </a:br>
            <a:r>
              <a:rPr lang="en-US" sz="2000" kern="0" dirty="0" err="1">
                <a:solidFill>
                  <a:sysClr val="windowText" lastClr="000000"/>
                </a:solidFill>
              </a:rPr>
              <a:t>AbstractClass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18938" y="1507056"/>
            <a:ext cx="3305926" cy="52438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u="sng" kern="0" dirty="0" err="1">
                <a:solidFill>
                  <a:srgbClr val="FF0000"/>
                </a:solidFill>
              </a:rPr>
              <a:t>classLevelAttribute</a:t>
            </a:r>
            <a:endParaRPr lang="en-US" sz="2000" u="sng" kern="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21493" y="2035314"/>
            <a:ext cx="3302265" cy="707886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abstractOperation</a:t>
            </a:r>
            <a:r>
              <a:rPr lang="en-US" sz="2000" kern="0" dirty="0">
                <a:solidFill>
                  <a:sysClr val="windowText" lastClr="000000"/>
                </a:solidFill>
              </a:rPr>
              <a:t>  </a:t>
            </a:r>
            <a:r>
              <a:rPr lang="en-US" sz="2000" kern="0" dirty="0">
                <a:solidFill>
                  <a:srgbClr val="FF0000"/>
                </a:solidFill>
              </a:rPr>
              <a:t>{abstract}</a:t>
            </a:r>
          </a:p>
          <a:p>
            <a:pPr>
              <a:defRPr/>
            </a:pPr>
            <a:r>
              <a:rPr lang="en-US" sz="2000" u="sng" kern="0" dirty="0" err="1">
                <a:solidFill>
                  <a:srgbClr val="FF0000"/>
                </a:solidFill>
              </a:rPr>
              <a:t>classLevelOperation</a:t>
            </a:r>
            <a:endParaRPr lang="en-US" sz="2000" u="sng" kern="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90600" y="2367992"/>
            <a:ext cx="1915296" cy="707886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rgbClr val="FF0000"/>
                </a:solidFill>
              </a:rPr>
              <a:t>&lt;&lt;interface&gt;&gt;</a:t>
            </a:r>
            <a:br>
              <a:rPr lang="en-US" sz="2000" kern="0" dirty="0">
                <a:solidFill>
                  <a:srgbClr val="FF0000"/>
                </a:solidFill>
              </a:rPr>
            </a:br>
            <a:r>
              <a:rPr lang="en-US" sz="2000" kern="0" dirty="0">
                <a:solidFill>
                  <a:sysClr val="windowText" lastClr="000000"/>
                </a:solidFill>
              </a:rPr>
              <a:t>Interface name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6902" y="3800804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1</a:t>
            </a:r>
          </a:p>
        </p:txBody>
      </p:sp>
      <p:sp>
        <p:nvSpPr>
          <p:cNvPr id="18" name="Isosceles Triangle 17"/>
          <p:cNvSpPr/>
          <p:nvPr/>
        </p:nvSpPr>
        <p:spPr>
          <a:xfrm>
            <a:off x="1822620" y="3054193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19" name="Elbow Connector 26"/>
          <p:cNvCxnSpPr>
            <a:stCxn id="17" idx="0"/>
            <a:endCxn id="18" idx="3"/>
          </p:cNvCxnSpPr>
          <p:nvPr/>
        </p:nvCxnSpPr>
        <p:spPr>
          <a:xfrm rot="5400000" flipH="1" flipV="1">
            <a:off x="1219687" y="3083572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</a:ln>
          <a:effectLst/>
        </p:spPr>
      </p:cxnSp>
      <p:cxnSp>
        <p:nvCxnSpPr>
          <p:cNvPr id="20" name="Elbow Connector 26"/>
          <p:cNvCxnSpPr>
            <a:stCxn id="21" idx="0"/>
            <a:endCxn id="18" idx="3"/>
          </p:cNvCxnSpPr>
          <p:nvPr/>
        </p:nvCxnSpPr>
        <p:spPr>
          <a:xfrm rot="16200000" flipV="1">
            <a:off x="2094443" y="3049073"/>
            <a:ext cx="598329" cy="9133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2213918" y="3804922"/>
            <a:ext cx="1272747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2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1789331" y="1746625"/>
            <a:ext cx="1396653" cy="442674"/>
          </a:xfrm>
          <a:prstGeom prst="wedgeRoundRectCallout">
            <a:avLst>
              <a:gd name="adj1" fmla="val -21302"/>
              <a:gd name="adj2" fmla="val 805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interfaces</a:t>
            </a:r>
          </a:p>
        </p:txBody>
      </p:sp>
      <p:sp>
        <p:nvSpPr>
          <p:cNvPr id="23" name="Rounded Rectangular Callout 22"/>
          <p:cNvSpPr/>
          <p:nvPr/>
        </p:nvSpPr>
        <p:spPr>
          <a:xfrm>
            <a:off x="5622326" y="222135"/>
            <a:ext cx="3274541" cy="442674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abstract/ static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648200" y="4267200"/>
            <a:ext cx="11532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173098" y="4267200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26" name="Elbow Connector 26"/>
          <p:cNvCxnSpPr>
            <a:stCxn id="25" idx="1"/>
            <a:endCxn id="24" idx="3"/>
          </p:cNvCxnSpPr>
          <p:nvPr/>
        </p:nvCxnSpPr>
        <p:spPr>
          <a:xfrm rot="10800000">
            <a:off x="5801498" y="4467255"/>
            <a:ext cx="1371600" cy="127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29" name="Rounded Rectangular Callout 28"/>
          <p:cNvSpPr/>
          <p:nvPr/>
        </p:nvSpPr>
        <p:spPr>
          <a:xfrm>
            <a:off x="6306066" y="3344558"/>
            <a:ext cx="1734064" cy="442674"/>
          </a:xfrm>
          <a:prstGeom prst="wedgeRoundRectCallout">
            <a:avLst>
              <a:gd name="adj1" fmla="val -5474"/>
              <a:gd name="adj2" fmla="val 16477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navigability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08321" y="5969345"/>
            <a:ext cx="11532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333219" y="5969345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32" name="Elbow Connector 26"/>
          <p:cNvCxnSpPr>
            <a:stCxn id="31" idx="1"/>
            <a:endCxn id="30" idx="3"/>
          </p:cNvCxnSpPr>
          <p:nvPr/>
        </p:nvCxnSpPr>
        <p:spPr>
          <a:xfrm rot="10800000">
            <a:off x="5961619" y="6169400"/>
            <a:ext cx="1371600" cy="127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33" name="Rounded Rectangular Callout 32"/>
          <p:cNvSpPr/>
          <p:nvPr/>
        </p:nvSpPr>
        <p:spPr>
          <a:xfrm>
            <a:off x="5953378" y="5327812"/>
            <a:ext cx="1734064" cy="442674"/>
          </a:xfrm>
          <a:prstGeom prst="wedgeRoundRectCallout">
            <a:avLst>
              <a:gd name="adj1" fmla="val -20833"/>
              <a:gd name="adj2" fmla="val 10461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dependency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801497" y="4479956"/>
            <a:ext cx="1344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85401" y="5995946"/>
            <a:ext cx="1022520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979523" y="5995946"/>
            <a:ext cx="1034881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35" name="Straight Connector 34"/>
          <p:cNvCxnSpPr>
            <a:stCxn id="27" idx="3"/>
            <a:endCxn id="28" idx="1"/>
          </p:cNvCxnSpPr>
          <p:nvPr/>
        </p:nvCxnSpPr>
        <p:spPr>
          <a:xfrm>
            <a:off x="1607921" y="6196001"/>
            <a:ext cx="1371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811489" y="5267990"/>
            <a:ext cx="1034881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C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328929" y="5651916"/>
            <a:ext cx="1" cy="55873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ular Callout 39"/>
          <p:cNvSpPr/>
          <p:nvPr/>
        </p:nvSpPr>
        <p:spPr>
          <a:xfrm>
            <a:off x="585401" y="4610651"/>
            <a:ext cx="2143898" cy="442674"/>
          </a:xfrm>
          <a:prstGeom prst="wedgeRoundRectCallout">
            <a:avLst>
              <a:gd name="adj1" fmla="val 20281"/>
              <a:gd name="adj2" fmla="val 934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Association class</a:t>
            </a:r>
          </a:p>
        </p:txBody>
      </p:sp>
    </p:spTree>
    <p:extLst>
      <p:ext uri="{BB962C8B-B14F-4D97-AF65-F5344CB8AC3E}">
        <p14:creationId xmlns:p14="http://schemas.microsoft.com/office/powerpoint/2010/main" val="24299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28873" y="188256"/>
            <a:ext cx="3633529" cy="377170"/>
          </a:xfrm>
        </p:spPr>
        <p:txBody>
          <a:bodyPr vert="horz" lIns="87273" tIns="43637" rIns="87273" bIns="43637" rtlCol="0" anchor="ctr">
            <a:noAutofit/>
          </a:bodyPr>
          <a:lstStyle/>
          <a:p>
            <a:r>
              <a:rPr lang="en-US" sz="2400" dirty="0"/>
              <a:t>Class diagrams [example]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76472" y="1057366"/>
            <a:ext cx="1699055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Minesweeper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919671" y="1057366"/>
            <a:ext cx="1295400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Minefield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586671" y="1057366"/>
            <a:ext cx="1143000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Cell</a:t>
            </a:r>
          </a:p>
        </p:txBody>
      </p:sp>
      <p:cxnSp>
        <p:nvCxnSpPr>
          <p:cNvPr id="31" name="Elbow Connector 26"/>
          <p:cNvCxnSpPr>
            <a:stCxn id="30" idx="1"/>
            <a:endCxn id="52" idx="3"/>
          </p:cNvCxnSpPr>
          <p:nvPr/>
        </p:nvCxnSpPr>
        <p:spPr>
          <a:xfrm rot="10800000" flipV="1">
            <a:off x="4443671" y="1257421"/>
            <a:ext cx="1143000" cy="583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32" name="Elbow Connector 31"/>
          <p:cNvCxnSpPr>
            <a:stCxn id="25" idx="3"/>
            <a:endCxn id="29" idx="1"/>
          </p:cNvCxnSpPr>
          <p:nvPr/>
        </p:nvCxnSpPr>
        <p:spPr>
          <a:xfrm>
            <a:off x="1875525" y="1257421"/>
            <a:ext cx="1044146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4606369" y="2200366"/>
            <a:ext cx="1361302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MinedCell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29400" y="14272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b="1" kern="0" dirty="0">
                <a:solidFill>
                  <a:sysClr val="windowText" lastClr="000000"/>
                </a:solidFill>
              </a:rPr>
              <a:t>&lt;</a:t>
            </a:r>
            <a:r>
              <a:rPr lang="en-US" sz="2000" kern="0" dirty="0">
                <a:solidFill>
                  <a:sysClr val="windowText" lastClr="000000"/>
                </a:solidFill>
              </a:rPr>
              <a:t> adjacent to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237462" y="2200366"/>
            <a:ext cx="2693772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MineFreeCell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8" name="Isosceles Triangle 37"/>
          <p:cNvSpPr/>
          <p:nvPr/>
        </p:nvSpPr>
        <p:spPr>
          <a:xfrm>
            <a:off x="6043871" y="1453755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9" name="Elbow Connector 26"/>
          <p:cNvCxnSpPr>
            <a:stCxn id="33" idx="0"/>
            <a:endCxn id="38" idx="3"/>
          </p:cNvCxnSpPr>
          <p:nvPr/>
        </p:nvCxnSpPr>
        <p:spPr>
          <a:xfrm rot="5400000" flipH="1" flipV="1">
            <a:off x="5425492" y="1467688"/>
            <a:ext cx="594211" cy="87115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0" name="Elbow Connector 26"/>
          <p:cNvCxnSpPr>
            <a:stCxn id="37" idx="0"/>
            <a:endCxn id="38" idx="3"/>
          </p:cNvCxnSpPr>
          <p:nvPr/>
        </p:nvCxnSpPr>
        <p:spPr>
          <a:xfrm rot="16200000" flipV="1">
            <a:off x="6574157" y="1190174"/>
            <a:ext cx="594211" cy="142617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4841147" y="3190966"/>
            <a:ext cx="897924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Mine</a:t>
            </a:r>
          </a:p>
        </p:txBody>
      </p:sp>
      <p:cxnSp>
        <p:nvCxnSpPr>
          <p:cNvPr id="42" name="Elbow Connector 26"/>
          <p:cNvCxnSpPr>
            <a:stCxn id="41" idx="0"/>
            <a:endCxn id="33" idx="2"/>
          </p:cNvCxnSpPr>
          <p:nvPr/>
        </p:nvCxnSpPr>
        <p:spPr>
          <a:xfrm rot="16200000" flipV="1">
            <a:off x="4993320" y="2894178"/>
            <a:ext cx="590490" cy="308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43" name="Elbow Connector 26"/>
          <p:cNvCxnSpPr>
            <a:stCxn id="30" idx="0"/>
            <a:endCxn id="30" idx="3"/>
          </p:cNvCxnSpPr>
          <p:nvPr/>
        </p:nvCxnSpPr>
        <p:spPr>
          <a:xfrm rot="16200000" flipH="1">
            <a:off x="6343895" y="871643"/>
            <a:ext cx="200055" cy="571500"/>
          </a:xfrm>
          <a:prstGeom prst="bentConnector4">
            <a:avLst>
              <a:gd name="adj1" fmla="val -253380"/>
              <a:gd name="adj2" fmla="val 271015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5586671" y="69175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3..8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729671" y="122515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3..8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358071" y="2825355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53271" y="920355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100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275920" y="920355"/>
            <a:ext cx="643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0..1</a:t>
            </a:r>
          </a:p>
        </p:txBody>
      </p:sp>
      <p:sp>
        <p:nvSpPr>
          <p:cNvPr id="52" name="Flowchart: Decision 51"/>
          <p:cNvSpPr/>
          <p:nvPr/>
        </p:nvSpPr>
        <p:spPr>
          <a:xfrm>
            <a:off x="4215071" y="1148955"/>
            <a:ext cx="228600" cy="228600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12828" y="1461992"/>
            <a:ext cx="1583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played on &gt;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237463" y="2588020"/>
            <a:ext cx="2699951" cy="40011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digit: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AdjacentMines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30194" y="2046031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&lt;&lt;enumeration&gt;&gt;</a:t>
            </a:r>
            <a:br>
              <a:rPr lang="en-US" sz="2000" kern="0" dirty="0">
                <a:solidFill>
                  <a:sysClr val="windowText" lastClr="000000"/>
                </a:solidFill>
              </a:rPr>
            </a:b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AdjacentMines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30194" y="2724286"/>
            <a:ext cx="2362200" cy="40011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0,1,2,3,4,5,6,7,8 </a:t>
            </a:r>
          </a:p>
        </p:txBody>
      </p:sp>
      <p:sp>
        <p:nvSpPr>
          <p:cNvPr id="45" name="Isosceles Triangle 1"/>
          <p:cNvSpPr/>
          <p:nvPr/>
        </p:nvSpPr>
        <p:spPr>
          <a:xfrm rot="5400000" flipH="1">
            <a:off x="2865820" y="162653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1"/>
          <p:cNvSpPr/>
          <p:nvPr/>
        </p:nvSpPr>
        <p:spPr>
          <a:xfrm rot="16200000">
            <a:off x="6771895" y="281148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Elbow Connector 52"/>
          <p:cNvCxnSpPr>
            <a:stCxn id="58" idx="2"/>
            <a:endCxn id="56" idx="2"/>
          </p:cNvCxnSpPr>
          <p:nvPr/>
        </p:nvCxnSpPr>
        <p:spPr>
          <a:xfrm rot="5400000" flipH="1" flipV="1">
            <a:off x="4731232" y="268193"/>
            <a:ext cx="136266" cy="5576143"/>
          </a:xfrm>
          <a:prstGeom prst="bentConnector3">
            <a:avLst>
              <a:gd name="adj1" fmla="val -513008"/>
            </a:avLst>
          </a:prstGeom>
          <a:noFill/>
          <a:ln w="19050" cap="flat" cmpd="sng" algn="ctr">
            <a:solidFill>
              <a:sysClr val="windowText" lastClr="00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4682927" y="4038600"/>
            <a:ext cx="4238368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>
                <a:solidFill>
                  <a:prstClr val="black"/>
                </a:solidFill>
              </a:rPr>
              <a:t>Table</a:t>
            </a: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4682927" y="4434015"/>
            <a:ext cx="4238368" cy="1105933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- number: Integer</a:t>
            </a:r>
          </a:p>
          <a:p>
            <a:pPr defTabSz="872733"/>
            <a:r>
              <a:rPr lang="en-US" sz="2000" dirty="0">
                <a:solidFill>
                  <a:prstClr val="black"/>
                </a:solidFill>
              </a:rPr>
              <a:t>- chairs: Chair [0..6] = null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</a:rPr>
              <a:t>+ </a:t>
            </a:r>
            <a:r>
              <a:rPr lang="en-US" sz="2000" u="sng" dirty="0" err="1">
                <a:solidFill>
                  <a:prstClr val="black"/>
                </a:solidFill>
              </a:rPr>
              <a:t>totalTables</a:t>
            </a:r>
            <a:r>
              <a:rPr lang="en-US" sz="2000" u="sng" dirty="0">
                <a:solidFill>
                  <a:prstClr val="black"/>
                </a:solidFill>
              </a:rPr>
              <a:t>: Integer</a:t>
            </a:r>
            <a:br>
              <a:rPr lang="en-US" sz="2000" u="sng" dirty="0">
                <a:solidFill>
                  <a:prstClr val="black"/>
                </a:solidFill>
              </a:rPr>
            </a:b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4678372" y="5358714"/>
            <a:ext cx="4242923" cy="1330412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+ </a:t>
            </a:r>
            <a:r>
              <a:rPr lang="en-US" sz="2000" dirty="0" err="1">
                <a:solidFill>
                  <a:prstClr val="black"/>
                </a:solidFill>
              </a:rPr>
              <a:t>getNumber</a:t>
            </a:r>
            <a:r>
              <a:rPr lang="en-US" sz="2000" dirty="0">
                <a:solidFill>
                  <a:prstClr val="black"/>
                </a:solidFill>
              </a:rPr>
              <a:t>( ): Integer</a:t>
            </a:r>
          </a:p>
          <a:p>
            <a:pPr defTabSz="872733"/>
            <a:r>
              <a:rPr lang="en-US" sz="2000" dirty="0">
                <a:solidFill>
                  <a:prstClr val="black"/>
                </a:solidFill>
              </a:rPr>
              <a:t>+ </a:t>
            </a:r>
            <a:r>
              <a:rPr lang="en-US" sz="2000" dirty="0" err="1">
                <a:solidFill>
                  <a:prstClr val="black"/>
                </a:solidFill>
              </a:rPr>
              <a:t>setNumber</a:t>
            </a:r>
            <a:r>
              <a:rPr lang="en-US" sz="2000" dirty="0">
                <a:solidFill>
                  <a:prstClr val="black"/>
                </a:solidFill>
              </a:rPr>
              <a:t>(n: Integer) 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</a:rPr>
              <a:t>+ </a:t>
            </a:r>
            <a:r>
              <a:rPr lang="en-US" sz="2000" u="sng" dirty="0" err="1">
                <a:solidFill>
                  <a:prstClr val="black"/>
                </a:solidFill>
              </a:rPr>
              <a:t>getTotal</a:t>
            </a:r>
            <a:r>
              <a:rPr lang="en-US" sz="2000" u="sng" dirty="0">
                <a:solidFill>
                  <a:prstClr val="black"/>
                </a:solidFill>
              </a:rPr>
              <a:t>( ): Integer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</a:rPr>
              <a:t>+ Table(n: Integer, p: Integer)</a:t>
            </a:r>
          </a:p>
        </p:txBody>
      </p:sp>
      <p:sp>
        <p:nvSpPr>
          <p:cNvPr id="61" name="Rectangle 5"/>
          <p:cNvSpPr>
            <a:spLocks noChangeArrowheads="1"/>
          </p:cNvSpPr>
          <p:nvPr/>
        </p:nvSpPr>
        <p:spPr bwMode="auto">
          <a:xfrm>
            <a:off x="461035" y="4734697"/>
            <a:ext cx="2034746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>
                <a:solidFill>
                  <a:prstClr val="black"/>
                </a:solidFill>
              </a:rPr>
              <a:t>Customer</a:t>
            </a:r>
          </a:p>
        </p:txBody>
      </p:sp>
      <p:cxnSp>
        <p:nvCxnSpPr>
          <p:cNvPr id="62" name="Elbow Connector 16"/>
          <p:cNvCxnSpPr>
            <a:stCxn id="61" idx="3"/>
            <a:endCxn id="59" idx="1"/>
          </p:cNvCxnSpPr>
          <p:nvPr/>
        </p:nvCxnSpPr>
        <p:spPr>
          <a:xfrm>
            <a:off x="2495781" y="4963299"/>
            <a:ext cx="2187146" cy="236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8"/>
          <p:cNvSpPr txBox="1"/>
          <p:nvPr/>
        </p:nvSpPr>
        <p:spPr>
          <a:xfrm>
            <a:off x="4299867" y="4625547"/>
            <a:ext cx="321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*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081971" y="67456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 neighbor</a:t>
            </a:r>
          </a:p>
        </p:txBody>
      </p:sp>
      <p:sp>
        <p:nvSpPr>
          <p:cNvPr id="51" name="Flowchart: Decision 50"/>
          <p:cNvSpPr/>
          <p:nvPr/>
        </p:nvSpPr>
        <p:spPr>
          <a:xfrm>
            <a:off x="1366375" y="5511401"/>
            <a:ext cx="228600" cy="2286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914263" y="5539946"/>
            <a:ext cx="1429137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Reservation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914265" y="5939764"/>
            <a:ext cx="1429137" cy="707886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-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startTime</a:t>
            </a:r>
            <a:endParaRPr lang="en-US" sz="2000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-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endTime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67" name="Straight Connector 36"/>
          <p:cNvCxnSpPr/>
          <p:nvPr/>
        </p:nvCxnSpPr>
        <p:spPr>
          <a:xfrm>
            <a:off x="3606391" y="5004029"/>
            <a:ext cx="1" cy="558732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5"/>
          <p:cNvSpPr>
            <a:spLocks noChangeArrowheads="1"/>
          </p:cNvSpPr>
          <p:nvPr/>
        </p:nvSpPr>
        <p:spPr bwMode="auto">
          <a:xfrm>
            <a:off x="453470" y="5764715"/>
            <a:ext cx="2034746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 err="1">
                <a:solidFill>
                  <a:prstClr val="black"/>
                </a:solidFill>
              </a:rPr>
              <a:t>LoyaltyProgram</a:t>
            </a:r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69" name="Elbow Connector 16"/>
          <p:cNvCxnSpPr>
            <a:stCxn id="51" idx="0"/>
            <a:endCxn id="61" idx="2"/>
          </p:cNvCxnSpPr>
          <p:nvPr/>
        </p:nvCxnSpPr>
        <p:spPr>
          <a:xfrm rot="16200000" flipV="1">
            <a:off x="1319790" y="5350517"/>
            <a:ext cx="319504" cy="22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347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7273" tIns="43637" rIns="87273" bIns="43637" rtlCol="0" anchor="ctr">
            <a:normAutofit/>
          </a:bodyPr>
          <a:lstStyle/>
          <a:p>
            <a:r>
              <a:rPr lang="en-US" dirty="0"/>
              <a:t>Object diagrams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4319" y="3683328"/>
            <a:ext cx="2110946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</a:rPr>
              <a:t>Lee:Professor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0" y="3403930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</a:rPr>
              <a:t>Jean:Studen</a:t>
            </a:r>
            <a:r>
              <a:rPr lang="en-US" sz="2000" dirty="0" err="1">
                <a:solidFill>
                  <a:prstClr val="black"/>
                </a:solidFill>
              </a:rPr>
              <a:t>t</a:t>
            </a:r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6" name="Elbow Connector 5"/>
          <p:cNvCxnSpPr>
            <a:stCxn id="4" idx="3"/>
            <a:endCxn id="5" idx="1"/>
          </p:cNvCxnSpPr>
          <p:nvPr/>
        </p:nvCxnSpPr>
        <p:spPr>
          <a:xfrm flipV="1">
            <a:off x="3715267" y="3603985"/>
            <a:ext cx="1618735" cy="27939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253948" y="5575972"/>
            <a:ext cx="1055473" cy="400110"/>
          </a:xfrm>
          <a:prstGeom prst="rect">
            <a:avLst/>
          </a:prstGeom>
          <a:solidFill>
            <a:schemeClr val="accent3">
              <a:tint val="50000"/>
              <a:satMod val="300000"/>
            </a:schemeClr>
          </a:solidFill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:Admin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cxnSp>
        <p:nvCxnSpPr>
          <p:cNvPr id="8" name="Elbow Connector 7"/>
          <p:cNvCxnSpPr>
            <a:stCxn id="4" idx="3"/>
            <a:endCxn id="11" idx="1"/>
          </p:cNvCxnSpPr>
          <p:nvPr/>
        </p:nvCxnSpPr>
        <p:spPr>
          <a:xfrm>
            <a:off x="3715267" y="3883383"/>
            <a:ext cx="1618735" cy="25400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7" idx="1"/>
            <a:endCxn id="10" idx="1"/>
          </p:cNvCxnSpPr>
          <p:nvPr/>
        </p:nvCxnSpPr>
        <p:spPr>
          <a:xfrm rot="10800000">
            <a:off x="1604322" y="4873983"/>
            <a:ext cx="1649627" cy="902044"/>
          </a:xfrm>
          <a:prstGeom prst="bentConnector3">
            <a:avLst>
              <a:gd name="adj1" fmla="val 11385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604319" y="4673928"/>
            <a:ext cx="1759122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:Professor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34000" y="3937330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</a:rPr>
              <a:t>Jon:Studen</a:t>
            </a:r>
            <a:r>
              <a:rPr lang="en-US" sz="2000" dirty="0" err="1">
                <a:solidFill>
                  <a:prstClr val="black"/>
                </a:solidFill>
              </a:rPr>
              <a:t>t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34000" y="4710998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:Studen</a:t>
            </a:r>
            <a:r>
              <a:rPr lang="en-US" sz="2000" dirty="0">
                <a:solidFill>
                  <a:prstClr val="black"/>
                </a:solidFill>
              </a:rPr>
              <a:t>t</a:t>
            </a:r>
          </a:p>
        </p:txBody>
      </p:sp>
      <p:cxnSp>
        <p:nvCxnSpPr>
          <p:cNvPr id="13" name="Elbow Connector 12"/>
          <p:cNvCxnSpPr>
            <a:stCxn id="7" idx="1"/>
            <a:endCxn id="4" idx="1"/>
          </p:cNvCxnSpPr>
          <p:nvPr/>
        </p:nvCxnSpPr>
        <p:spPr>
          <a:xfrm rot="10800000">
            <a:off x="1604322" y="3883383"/>
            <a:ext cx="1649627" cy="1892644"/>
          </a:xfrm>
          <a:prstGeom prst="bentConnector3">
            <a:avLst>
              <a:gd name="adj1" fmla="val 11385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3"/>
            <a:endCxn id="12" idx="1"/>
          </p:cNvCxnSpPr>
          <p:nvPr/>
        </p:nvCxnSpPr>
        <p:spPr>
          <a:xfrm>
            <a:off x="3363443" y="4873983"/>
            <a:ext cx="1970559" cy="370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3"/>
            <a:endCxn id="12" idx="3"/>
          </p:cNvCxnSpPr>
          <p:nvPr/>
        </p:nvCxnSpPr>
        <p:spPr>
          <a:xfrm flipV="1">
            <a:off x="4309421" y="4911053"/>
            <a:ext cx="2929581" cy="864974"/>
          </a:xfrm>
          <a:prstGeom prst="bentConnector3">
            <a:avLst>
              <a:gd name="adj1" fmla="val 10780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3"/>
            <a:endCxn id="11" idx="3"/>
          </p:cNvCxnSpPr>
          <p:nvPr/>
        </p:nvCxnSpPr>
        <p:spPr>
          <a:xfrm flipV="1">
            <a:off x="4309421" y="4137385"/>
            <a:ext cx="2929581" cy="1638642"/>
          </a:xfrm>
          <a:prstGeom prst="bentConnector3">
            <a:avLst>
              <a:gd name="adj1" fmla="val 10780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3"/>
            <a:endCxn id="7" idx="3"/>
          </p:cNvCxnSpPr>
          <p:nvPr/>
        </p:nvCxnSpPr>
        <p:spPr>
          <a:xfrm flipH="1">
            <a:off x="4309421" y="3603985"/>
            <a:ext cx="2929581" cy="2172042"/>
          </a:xfrm>
          <a:prstGeom prst="bentConnector3">
            <a:avLst>
              <a:gd name="adj1" fmla="val -780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209800" y="1320512"/>
            <a:ext cx="3338384" cy="400110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Object Name : Class Name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09800" y="1689844"/>
            <a:ext cx="3338384" cy="400110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attributes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604319" y="4052660"/>
            <a:ext cx="2110946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name = “L. John”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486032" y="2750108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</a:rPr>
              <a:t>[example]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758216" y="4207189"/>
            <a:ext cx="149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supervises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79108" y="3138069"/>
            <a:ext cx="149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supervises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878859" y="5807129"/>
            <a:ext cx="1950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&lt; looked after by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10282" y="5823604"/>
            <a:ext cx="2178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looked after by &gt;</a:t>
            </a:r>
          </a:p>
        </p:txBody>
      </p:sp>
      <p:sp>
        <p:nvSpPr>
          <p:cNvPr id="25" name="Isosceles Triangle 1"/>
          <p:cNvSpPr/>
          <p:nvPr/>
        </p:nvSpPr>
        <p:spPr>
          <a:xfrm rot="5400000" flipH="1">
            <a:off x="5009502" y="3314550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1"/>
          <p:cNvSpPr/>
          <p:nvPr/>
        </p:nvSpPr>
        <p:spPr>
          <a:xfrm rot="5400000" flipH="1">
            <a:off x="4949991" y="4387783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1"/>
          <p:cNvSpPr/>
          <p:nvPr/>
        </p:nvSpPr>
        <p:spPr>
          <a:xfrm rot="5400000" flipH="1">
            <a:off x="2605299" y="5988301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1"/>
          <p:cNvSpPr/>
          <p:nvPr/>
        </p:nvSpPr>
        <p:spPr>
          <a:xfrm rot="16200000">
            <a:off x="4949991" y="5970518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3803237" y="5098461"/>
            <a:ext cx="440187" cy="210590"/>
            <a:chOff x="2660072" y="4394662"/>
            <a:chExt cx="276298" cy="21059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Line 13"/>
          <p:cNvSpPr>
            <a:spLocks noChangeShapeType="1"/>
          </p:cNvSpPr>
          <p:nvPr/>
        </p:nvSpPr>
        <p:spPr bwMode="auto">
          <a:xfrm>
            <a:off x="956807" y="2147720"/>
            <a:ext cx="0" cy="4405480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2" y="287837"/>
            <a:ext cx="4399005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Sequence diagrams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288326" y="1616894"/>
            <a:ext cx="1622276" cy="4924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</a:rPr>
              <a:t>name:Class1</a:t>
            </a:r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235021" y="2595649"/>
            <a:ext cx="625498" cy="978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" name="Line 16"/>
          <p:cNvSpPr>
            <a:spLocks noChangeShapeType="1"/>
          </p:cNvSpPr>
          <p:nvPr/>
        </p:nvSpPr>
        <p:spPr bwMode="auto">
          <a:xfrm flipH="1" flipV="1">
            <a:off x="152402" y="6263032"/>
            <a:ext cx="651173" cy="1356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183" y="2605434"/>
            <a:ext cx="250333" cy="36823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>
            <a:off x="3847072" y="3841943"/>
            <a:ext cx="8135" cy="202567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1103392" y="3403765"/>
            <a:ext cx="2008803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1567631" y="3028890"/>
            <a:ext cx="106844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</a:rPr>
              <a:t>create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724908" y="3644350"/>
            <a:ext cx="251361" cy="3938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H="1">
            <a:off x="1108376" y="4038600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1094520" y="4408791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1600611" y="4354933"/>
            <a:ext cx="126786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</a:rPr>
              <a:t>message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699176" y="4409521"/>
            <a:ext cx="246750" cy="1191893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 flipH="1">
            <a:off x="1082645" y="5612734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1613560" y="5145742"/>
            <a:ext cx="193695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return value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112194" y="3161464"/>
            <a:ext cx="1537584" cy="4924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</a:rPr>
              <a:t>:Class2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853075" y="4731549"/>
            <a:ext cx="251361" cy="3938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rot="16200000" flipV="1">
            <a:off x="3713334" y="5746267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3706746" y="5750761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0"/>
          <p:cNvGrpSpPr/>
          <p:nvPr/>
        </p:nvGrpSpPr>
        <p:grpSpPr>
          <a:xfrm>
            <a:off x="3949294" y="4526647"/>
            <a:ext cx="276298" cy="210590"/>
            <a:chOff x="2660072" y="4394662"/>
            <a:chExt cx="276298" cy="21059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3952404" y="4121965"/>
            <a:ext cx="119860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self-call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5757331" y="785959"/>
            <a:ext cx="3193076" cy="1886314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48" name="Snip Single Corner Rectangle 47"/>
          <p:cNvSpPr/>
          <p:nvPr/>
        </p:nvSpPr>
        <p:spPr>
          <a:xfrm flipV="1">
            <a:off x="5757330" y="777102"/>
            <a:ext cx="58385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782045" y="785959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alt           [condition]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5757329" y="1402758"/>
            <a:ext cx="3193078" cy="112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 bwMode="auto">
          <a:xfrm>
            <a:off x="6779953" y="2007304"/>
            <a:ext cx="97377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 [else]</a:t>
            </a: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5749093" y="2866022"/>
            <a:ext cx="3193076" cy="84422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64" name="Snip Single Corner Rectangle 63"/>
          <p:cNvSpPr/>
          <p:nvPr/>
        </p:nvSpPr>
        <p:spPr>
          <a:xfrm flipV="1">
            <a:off x="5749092" y="2860641"/>
            <a:ext cx="75466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773807" y="2866020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loop           [condition]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5765569" y="3932822"/>
            <a:ext cx="3193076" cy="84422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69" name="Snip Single Corner Rectangle 68"/>
          <p:cNvSpPr/>
          <p:nvPr/>
        </p:nvSpPr>
        <p:spPr>
          <a:xfrm flipV="1">
            <a:off x="5765568" y="3936319"/>
            <a:ext cx="75466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5790283" y="3932820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opt           [condition]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5749091" y="2012361"/>
            <a:ext cx="3193078" cy="112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 bwMode="auto">
          <a:xfrm>
            <a:off x="6627328" y="1418299"/>
            <a:ext cx="174230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 [condition]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773810" y="5085437"/>
            <a:ext cx="3193076" cy="116296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55" name="Snip Single Corner Rectangle 54"/>
          <p:cNvSpPr/>
          <p:nvPr/>
        </p:nvSpPr>
        <p:spPr>
          <a:xfrm flipV="1">
            <a:off x="5773809" y="5076578"/>
            <a:ext cx="583859" cy="403761"/>
          </a:xfrm>
          <a:prstGeom prst="snip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798524" y="5085435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schemeClr val="bg1">
                    <a:lumMod val="65000"/>
                  </a:schemeClr>
                </a:solidFill>
                <a:cs typeface="Arial" charset="0"/>
              </a:rPr>
              <a:t>par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5773808" y="5702234"/>
            <a:ext cx="3193078" cy="1126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4449275" y="1494313"/>
            <a:ext cx="1070578" cy="65869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&lt;&lt;class&gt;&gt;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:Logger</a:t>
            </a:r>
          </a:p>
        </p:txBody>
      </p:sp>
      <p:sp>
        <p:nvSpPr>
          <p:cNvPr id="60" name="Line 13"/>
          <p:cNvSpPr>
            <a:spLocks noChangeShapeType="1"/>
          </p:cNvSpPr>
          <p:nvPr/>
        </p:nvSpPr>
        <p:spPr bwMode="auto">
          <a:xfrm>
            <a:off x="4984564" y="2181054"/>
            <a:ext cx="0" cy="417688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1" name="Line 15"/>
          <p:cNvSpPr>
            <a:spLocks noChangeShapeType="1"/>
          </p:cNvSpPr>
          <p:nvPr/>
        </p:nvSpPr>
        <p:spPr bwMode="auto">
          <a:xfrm>
            <a:off x="1103390" y="2672273"/>
            <a:ext cx="3746469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2" name="Rectangle 39"/>
          <p:cNvSpPr/>
          <p:nvPr/>
        </p:nvSpPr>
        <p:spPr>
          <a:xfrm>
            <a:off x="4858675" y="2672274"/>
            <a:ext cx="251361" cy="1883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6" name="Line 16"/>
          <p:cNvSpPr>
            <a:spLocks noChangeShapeType="1"/>
          </p:cNvSpPr>
          <p:nvPr/>
        </p:nvSpPr>
        <p:spPr bwMode="auto">
          <a:xfrm flipH="1">
            <a:off x="1103391" y="2860639"/>
            <a:ext cx="3755283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1832658" y="2259215"/>
            <a:ext cx="214361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</a:rPr>
              <a:t>class-level method</a:t>
            </a:r>
          </a:p>
        </p:txBody>
      </p:sp>
    </p:spTree>
    <p:extLst>
      <p:ext uri="{BB962C8B-B14F-4D97-AF65-F5344CB8AC3E}">
        <p14:creationId xmlns:p14="http://schemas.microsoft.com/office/powerpoint/2010/main" val="362656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" grpId="0" animBg="1"/>
      <p:bldP spid="5" grpId="0" animBg="1"/>
      <p:bldP spid="6" grpId="0" animBg="1"/>
      <p:bldP spid="15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2" grpId="1" animBg="1"/>
      <p:bldP spid="23" grpId="0"/>
      <p:bldP spid="23" grpId="1"/>
      <p:bldP spid="24" grpId="0" animBg="1"/>
      <p:bldP spid="24" grpId="1" animBg="1"/>
      <p:bldP spid="25" grpId="0" animBg="1"/>
      <p:bldP spid="25" grpId="1" animBg="1"/>
      <p:bldP spid="26" grpId="0"/>
      <p:bldP spid="26" grpId="1"/>
      <p:bldP spid="16" grpId="0" animBg="1"/>
      <p:bldP spid="37" grpId="0" animBg="1"/>
      <p:bldP spid="46" grpId="0"/>
      <p:bldP spid="46" grpId="1"/>
      <p:bldP spid="47" grpId="0" animBg="1"/>
      <p:bldP spid="48" grpId="0" animBg="1"/>
      <p:bldP spid="49" grpId="0"/>
      <p:bldP spid="57" grpId="0"/>
      <p:bldP spid="63" grpId="0" animBg="1"/>
      <p:bldP spid="64" grpId="0" animBg="1"/>
      <p:bldP spid="65" grpId="0"/>
      <p:bldP spid="68" grpId="0" animBg="1"/>
      <p:bldP spid="69" grpId="0" animBg="1"/>
      <p:bldP spid="70" grpId="0"/>
      <p:bldP spid="72" grpId="0"/>
      <p:bldP spid="45" grpId="0" animBg="1"/>
      <p:bldP spid="55" grpId="0" animBg="1"/>
      <p:bldP spid="56" grpId="0"/>
      <p:bldP spid="59" grpId="0" animBg="1"/>
      <p:bldP spid="60" grpId="0" animBg="1"/>
      <p:bldP spid="61" grpId="0" animBg="1"/>
      <p:bldP spid="62" grpId="0" animBg="1"/>
      <p:bldP spid="66" grpId="0" animBg="1"/>
      <p:bldP spid="67" grpId="0"/>
      <p:bldP spid="6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0630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Sequence diagrams [example]</a:t>
            </a: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975606" y="1964212"/>
            <a:ext cx="0" cy="4682206"/>
          </a:xfrm>
          <a:prstGeom prst="line">
            <a:avLst/>
          </a:prstGeom>
          <a:ln>
            <a:solidFill>
              <a:schemeClr val="accent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3718806" y="1811812"/>
            <a:ext cx="0" cy="4818564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033006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</a:rPr>
              <a:t>:</a:t>
            </a:r>
            <a:r>
              <a:rPr lang="en-US" sz="2000" dirty="0" err="1">
                <a:solidFill>
                  <a:prstClr val="black"/>
                </a:solidFill>
              </a:rPr>
              <a:t>TextUI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975606" y="2802412"/>
            <a:ext cx="2590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 flipH="1">
            <a:off x="951854" y="5500112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1075040" y="2412994"/>
            <a:ext cx="232306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mark x y</a:t>
            </a:r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1407077" y="5131898"/>
            <a:ext cx="2135579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</a:rPr>
              <a:t>Show updated  minefield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832112" y="1045848"/>
            <a:ext cx="304800" cy="685800"/>
            <a:chOff x="2819400" y="3124200"/>
            <a:chExt cx="304800" cy="685800"/>
          </a:xfrm>
        </p:grpSpPr>
        <p:cxnSp>
          <p:nvCxnSpPr>
            <p:cNvPr id="12" name="Straight Connector 11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 w="1905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black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3580264" y="2774232"/>
            <a:ext cx="225619" cy="278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945431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</a:rPr>
              <a:t>:</a:t>
            </a:r>
            <a:r>
              <a:rPr lang="en-US" sz="2000" dirty="0" err="1">
                <a:solidFill>
                  <a:prstClr val="black"/>
                </a:solidFill>
              </a:rPr>
              <a:t>MSLogic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6553200" y="1811812"/>
            <a:ext cx="0" cy="417688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3847455" y="2966688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3948397" y="2580186"/>
            <a:ext cx="255319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markCellAt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(</a:t>
            </a: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x,y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52112" y="2962257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 flipH="1">
            <a:off x="3835580" y="3367442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3833600" y="4917261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4060396" y="4503513"/>
            <a:ext cx="224900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getGameState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()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438257" y="4912830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 flipH="1">
            <a:off x="3821725" y="5318015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4340283" y="5345293"/>
            <a:ext cx="171004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gameState</a:t>
            </a:r>
            <a:endParaRPr lang="en-US" sz="2000" i="1" dirty="0">
              <a:solidFill>
                <a:srgbClr val="9BBB59">
                  <a:lumMod val="75000"/>
                </a:srgbClr>
              </a:solidFill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694558" y="2038433"/>
            <a:ext cx="8144643" cy="3837964"/>
          </a:xfrm>
          <a:prstGeom prst="rect">
            <a:avLst/>
          </a:prstGeom>
          <a:noFill/>
          <a:ln w="1905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36" name="Snip Single Corner Rectangle 35"/>
          <p:cNvSpPr/>
          <p:nvPr/>
        </p:nvSpPr>
        <p:spPr>
          <a:xfrm flipV="1">
            <a:off x="694559" y="2037957"/>
            <a:ext cx="673143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58931" y="2038433"/>
            <a:ext cx="30163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srgbClr val="00B050"/>
                </a:solidFill>
                <a:cs typeface="Arial" charset="0"/>
              </a:rPr>
              <a:t>loop    [until </a:t>
            </a:r>
            <a:r>
              <a:rPr lang="en-US" sz="2000" dirty="0" err="1">
                <a:solidFill>
                  <a:srgbClr val="00B050"/>
                </a:solidFill>
                <a:cs typeface="Arial" charset="0"/>
              </a:rPr>
              <a:t>won|lost</a:t>
            </a:r>
            <a:r>
              <a:rPr lang="en-US" sz="2000" dirty="0">
                <a:solidFill>
                  <a:srgbClr val="00B050"/>
                </a:solidFill>
                <a:cs typeface="Arial" charset="0"/>
              </a:rPr>
              <a:t>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4531" y="1637737"/>
            <a:ext cx="1082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72733"/>
            <a:r>
              <a:rPr lang="en-US" sz="2000" dirty="0">
                <a:solidFill>
                  <a:srgbClr val="0070C0"/>
                </a:solidFill>
              </a:rPr>
              <a:t>Player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658100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</a:rPr>
              <a:t>&lt;&lt;class&gt;&gt;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:Logger</a:t>
            </a: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8305800" y="1757085"/>
            <a:ext cx="0" cy="423160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3799782" y="3883650"/>
            <a:ext cx="4385463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4531759" y="3474659"/>
            <a:ext cx="98133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log()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177008" y="3897260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1" name="Line 16"/>
          <p:cNvSpPr>
            <a:spLocks noChangeShapeType="1"/>
          </p:cNvSpPr>
          <p:nvPr/>
        </p:nvSpPr>
        <p:spPr bwMode="auto">
          <a:xfrm flipH="1">
            <a:off x="3779669" y="4284404"/>
            <a:ext cx="4397337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4" grpId="1" animBg="1"/>
      <p:bldP spid="25" grpId="0"/>
      <p:bldP spid="25" grpId="1"/>
      <p:bldP spid="26" grpId="0" animBg="1"/>
      <p:bldP spid="26" grpId="1" animBg="1"/>
      <p:bldP spid="27" grpId="0" animBg="1"/>
      <p:bldP spid="27" grpId="1" animBg="1"/>
      <p:bldP spid="29" grpId="0"/>
      <p:bldP spid="29" grpId="1"/>
      <p:bldP spid="35" grpId="0" animBg="1"/>
      <p:bldP spid="35" grpId="1" animBg="1"/>
      <p:bldP spid="36" grpId="0" animBg="1"/>
      <p:bldP spid="36" grpId="1" animBg="1"/>
      <p:bldP spid="37" grpId="0"/>
      <p:bldP spid="37" grpId="1"/>
      <p:bldP spid="39" grpId="0"/>
      <p:bldP spid="32" grpId="0" animBg="1"/>
      <p:bldP spid="33" grpId="0" animBg="1"/>
      <p:bldP spid="34" grpId="0" animBg="1"/>
      <p:bldP spid="38" grpId="0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71332" y="304800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3600" dirty="0">
                <a:solidFill>
                  <a:srgbClr val="F79646">
                    <a:lumMod val="75000"/>
                  </a:srgbClr>
                </a:solidFill>
              </a:rPr>
              <a:t>Notes and constraints</a:t>
            </a:r>
          </a:p>
        </p:txBody>
      </p:sp>
      <p:sp>
        <p:nvSpPr>
          <p:cNvPr id="5" name="Folded Corner 4"/>
          <p:cNvSpPr/>
          <p:nvPr/>
        </p:nvSpPr>
        <p:spPr>
          <a:xfrm>
            <a:off x="1728516" y="1335322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Note text</a:t>
            </a:r>
          </a:p>
        </p:txBody>
      </p:sp>
      <p:cxnSp>
        <p:nvCxnSpPr>
          <p:cNvPr id="6" name="Straight Connector 5"/>
          <p:cNvCxnSpPr>
            <a:stCxn id="5" idx="2"/>
          </p:cNvCxnSpPr>
          <p:nvPr/>
        </p:nvCxnSpPr>
        <p:spPr>
          <a:xfrm rot="5400000">
            <a:off x="1515461" y="1892015"/>
            <a:ext cx="985254" cy="82687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ded Corner 6"/>
          <p:cNvSpPr/>
          <p:nvPr/>
        </p:nvSpPr>
        <p:spPr>
          <a:xfrm>
            <a:off x="5130743" y="1302370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{constraint}</a:t>
            </a:r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 rot="5400000">
            <a:off x="4917689" y="1859064"/>
            <a:ext cx="985254" cy="82687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lded Corner 8"/>
          <p:cNvSpPr/>
          <p:nvPr/>
        </p:nvSpPr>
        <p:spPr>
          <a:xfrm>
            <a:off x="2708819" y="2142630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Note text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6098689" y="2220889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{constraint}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371332" y="3633636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</a:rPr>
              <a:t>[examples]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1594651" y="4545239"/>
            <a:ext cx="2514600" cy="844808"/>
          </a:xfrm>
          <a:prstGeom prst="foldedCorner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This association may change later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5405682" y="4589074"/>
            <a:ext cx="2214319" cy="477500"/>
          </a:xfrm>
          <a:prstGeom prst="foldedCorner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{total &gt;= 0}</a:t>
            </a:r>
          </a:p>
        </p:txBody>
      </p:sp>
      <p:cxnSp>
        <p:nvCxnSpPr>
          <p:cNvPr id="14" name="Straight Connector 13"/>
          <p:cNvCxnSpPr>
            <a:stCxn id="13" idx="2"/>
          </p:cNvCxnSpPr>
          <p:nvPr/>
        </p:nvCxnSpPr>
        <p:spPr>
          <a:xfrm flipH="1">
            <a:off x="5271820" y="5066576"/>
            <a:ext cx="1241020" cy="98525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482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3">
            <a:extLst>
              <a:ext uri="{FF2B5EF4-FFF2-40B4-BE49-F238E27FC236}">
                <a16:creationId xmlns:a16="http://schemas.microsoft.com/office/drawing/2014/main" id="{70A82AD6-03E5-4531-9837-43F266DC173B}"/>
              </a:ext>
            </a:extLst>
          </p:cNvPr>
          <p:cNvSpPr/>
          <p:nvPr/>
        </p:nvSpPr>
        <p:spPr>
          <a:xfrm>
            <a:off x="-304797" y="1806887"/>
            <a:ext cx="1580797" cy="323165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altLang="zh-CN" sz="15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CommandParser</a:t>
            </a:r>
            <a:endParaRPr lang="en-US" sz="15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Elbow Connector 26">
            <a:extLst>
              <a:ext uri="{FF2B5EF4-FFF2-40B4-BE49-F238E27FC236}">
                <a16:creationId xmlns:a16="http://schemas.microsoft.com/office/drawing/2014/main" id="{AB160147-B953-48F8-9AF5-8A534C745482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1276865" y="1936308"/>
            <a:ext cx="263691" cy="203926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id="{F3DC0884-6DD6-422D-8A56-283F57DE8B40}"/>
              </a:ext>
            </a:extLst>
          </p:cNvPr>
          <p:cNvSpPr/>
          <p:nvPr/>
        </p:nvSpPr>
        <p:spPr>
          <a:xfrm>
            <a:off x="1540555" y="1978651"/>
            <a:ext cx="5500657" cy="323165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altLang="zh-CN" sz="15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SearchReservationCommand</a:t>
            </a:r>
            <a:endParaRPr lang="en-US" altLang="zh-CN" sz="15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B9CA4180-098B-41BB-908B-BCD2803954D9}"/>
              </a:ext>
            </a:extLst>
          </p:cNvPr>
          <p:cNvSpPr/>
          <p:nvPr/>
        </p:nvSpPr>
        <p:spPr>
          <a:xfrm>
            <a:off x="1540554" y="2287814"/>
            <a:ext cx="5500676" cy="78483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altLang="zh-CN" sz="15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altLang="zh-CN" sz="15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reservationNumber</a:t>
            </a:r>
            <a:r>
              <a:rPr lang="en-US" altLang="zh-CN" sz="15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Integer</a:t>
            </a:r>
          </a:p>
          <a:p>
            <a:pPr defTabSz="872733"/>
            <a:r>
              <a:rPr lang="en-US" altLang="zh-CN" sz="15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date: </a:t>
            </a:r>
            <a:r>
              <a:rPr lang="en-US" altLang="zh-CN" sz="15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LocalDate</a:t>
            </a:r>
            <a:endParaRPr lang="en-US" altLang="zh-CN" sz="15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872733"/>
            <a:r>
              <a:rPr lang="en-US" altLang="zh-CN" sz="15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description: String</a:t>
            </a:r>
            <a:endParaRPr lang="en-US" altLang="zh-CN" sz="1500" u="sng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4D5FF16F-6899-4901-98AC-6C9E8830BBDA}"/>
              </a:ext>
            </a:extLst>
          </p:cNvPr>
          <p:cNvSpPr/>
          <p:nvPr/>
        </p:nvSpPr>
        <p:spPr>
          <a:xfrm>
            <a:off x="1540555" y="3063816"/>
            <a:ext cx="5500677" cy="78483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altLang="zh-CN" sz="15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altLang="zh-CN" sz="15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SearchReservationCommand</a:t>
            </a:r>
            <a:r>
              <a:rPr lang="en-US" altLang="zh-CN" sz="15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(description: String)</a:t>
            </a:r>
          </a:p>
          <a:p>
            <a:pPr defTabSz="872733"/>
            <a:r>
              <a:rPr lang="en-US" altLang="zh-CN" sz="15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execute(reservations: </a:t>
            </a:r>
            <a:r>
              <a:rPr lang="en-US" altLang="zh-CN" sz="15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ReservationList</a:t>
            </a:r>
            <a:r>
              <a:rPr lang="en-US" altLang="zh-CN" sz="15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5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</a:t>
            </a:r>
            <a:r>
              <a:rPr lang="en-US" altLang="zh-CN" sz="15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Ui)</a:t>
            </a:r>
          </a:p>
          <a:p>
            <a:pPr defTabSz="872733"/>
            <a:r>
              <a:rPr lang="en-US" altLang="zh-CN" sz="15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en-US" altLang="zh-CN" sz="15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parseInput</a:t>
            </a:r>
            <a:r>
              <a:rPr lang="en-US" altLang="zh-CN" sz="15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(description: String)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FA1D4DD-3F11-4DD2-BF1E-480EBB31A4F6}"/>
              </a:ext>
            </a:extLst>
          </p:cNvPr>
          <p:cNvCxnSpPr>
            <a:cxnSpLocks/>
          </p:cNvCxnSpPr>
          <p:nvPr/>
        </p:nvCxnSpPr>
        <p:spPr>
          <a:xfrm>
            <a:off x="3829845" y="2455612"/>
            <a:ext cx="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30">
            <a:extLst>
              <a:ext uri="{FF2B5EF4-FFF2-40B4-BE49-F238E27FC236}">
                <a16:creationId xmlns:a16="http://schemas.microsoft.com/office/drawing/2014/main" id="{0897398E-C72E-4D7F-BBB8-0B1E3B91C8A6}"/>
              </a:ext>
            </a:extLst>
          </p:cNvPr>
          <p:cNvSpPr/>
          <p:nvPr/>
        </p:nvSpPr>
        <p:spPr>
          <a:xfrm>
            <a:off x="7304048" y="1806888"/>
            <a:ext cx="3623509" cy="323165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500" kern="0" dirty="0">
                <a:solidFill>
                  <a:sysClr val="windowText" lastClr="000000"/>
                </a:solidFill>
              </a:rPr>
              <a:t>Ui</a:t>
            </a:r>
          </a:p>
        </p:txBody>
      </p:sp>
      <p:cxnSp>
        <p:nvCxnSpPr>
          <p:cNvPr id="24" name="Elbow Connector 26">
            <a:extLst>
              <a:ext uri="{FF2B5EF4-FFF2-40B4-BE49-F238E27FC236}">
                <a16:creationId xmlns:a16="http://schemas.microsoft.com/office/drawing/2014/main" id="{46A252B4-AB93-478B-81B7-8CF3C40EC231}"/>
              </a:ext>
            </a:extLst>
          </p:cNvPr>
          <p:cNvCxnSpPr>
            <a:cxnSpLocks/>
            <a:stCxn id="23" idx="1"/>
            <a:endCxn id="10" idx="3"/>
          </p:cNvCxnSpPr>
          <p:nvPr/>
        </p:nvCxnSpPr>
        <p:spPr>
          <a:xfrm rot="10800000" flipV="1">
            <a:off x="7041212" y="1968470"/>
            <a:ext cx="262836" cy="171763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26" name="Rectangle 30">
            <a:extLst>
              <a:ext uri="{FF2B5EF4-FFF2-40B4-BE49-F238E27FC236}">
                <a16:creationId xmlns:a16="http://schemas.microsoft.com/office/drawing/2014/main" id="{25E7F75D-7DF4-413A-AAF2-49494F85CA45}"/>
              </a:ext>
            </a:extLst>
          </p:cNvPr>
          <p:cNvSpPr/>
          <p:nvPr/>
        </p:nvSpPr>
        <p:spPr>
          <a:xfrm>
            <a:off x="7304048" y="2128868"/>
            <a:ext cx="3623510" cy="323165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500" kern="0" dirty="0">
                <a:solidFill>
                  <a:sysClr val="windowText" lastClr="000000"/>
                </a:solidFill>
              </a:rPr>
              <a:t>+ </a:t>
            </a:r>
            <a:r>
              <a:rPr lang="en-US" sz="1500" kern="0" dirty="0" err="1">
                <a:solidFill>
                  <a:sysClr val="windowText" lastClr="000000"/>
                </a:solidFill>
              </a:rPr>
              <a:t>showMessage</a:t>
            </a:r>
            <a:r>
              <a:rPr lang="en-US" sz="1500" kern="0" dirty="0">
                <a:solidFill>
                  <a:sysClr val="windowText" lastClr="000000"/>
                </a:solidFill>
              </a:rPr>
              <a:t>(message: String)</a:t>
            </a:r>
          </a:p>
        </p:txBody>
      </p:sp>
      <p:sp>
        <p:nvSpPr>
          <p:cNvPr id="34" name="Rectangle 64">
            <a:extLst>
              <a:ext uri="{FF2B5EF4-FFF2-40B4-BE49-F238E27FC236}">
                <a16:creationId xmlns:a16="http://schemas.microsoft.com/office/drawing/2014/main" id="{900106F3-BEB2-456C-AE80-FF4E1C68B239}"/>
              </a:ext>
            </a:extLst>
          </p:cNvPr>
          <p:cNvSpPr/>
          <p:nvPr/>
        </p:nvSpPr>
        <p:spPr>
          <a:xfrm>
            <a:off x="1833300" y="4180006"/>
            <a:ext cx="4248538" cy="323165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500" kern="0" dirty="0" err="1">
                <a:solidFill>
                  <a:sysClr val="windowText" lastClr="000000"/>
                </a:solidFill>
              </a:rPr>
              <a:t>ReservationList</a:t>
            </a:r>
            <a:endParaRPr lang="en-US" sz="1500" kern="0" dirty="0">
              <a:solidFill>
                <a:sysClr val="windowText" lastClr="000000"/>
              </a:solidFill>
            </a:endParaRPr>
          </a:p>
        </p:txBody>
      </p:sp>
      <p:sp>
        <p:nvSpPr>
          <p:cNvPr id="35" name="Rectangle 65">
            <a:extLst>
              <a:ext uri="{FF2B5EF4-FFF2-40B4-BE49-F238E27FC236}">
                <a16:creationId xmlns:a16="http://schemas.microsoft.com/office/drawing/2014/main" id="{8B05BA25-FFE0-4016-9583-6887A8152817}"/>
              </a:ext>
            </a:extLst>
          </p:cNvPr>
          <p:cNvSpPr/>
          <p:nvPr/>
        </p:nvSpPr>
        <p:spPr>
          <a:xfrm>
            <a:off x="1833301" y="4499882"/>
            <a:ext cx="4248537" cy="323165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500" kern="0" dirty="0">
                <a:solidFill>
                  <a:sysClr val="windowText" lastClr="000000"/>
                </a:solidFill>
              </a:rPr>
              <a:t>+ </a:t>
            </a:r>
            <a:r>
              <a:rPr lang="en-US" sz="1500" kern="0" dirty="0" err="1">
                <a:solidFill>
                  <a:sysClr val="windowText" lastClr="000000"/>
                </a:solidFill>
              </a:rPr>
              <a:t>getReservation</a:t>
            </a:r>
            <a:r>
              <a:rPr lang="en-US" sz="1500" kern="0" dirty="0">
                <a:solidFill>
                  <a:sysClr val="windowText" lastClr="000000"/>
                </a:solidFill>
              </a:rPr>
              <a:t>(</a:t>
            </a:r>
            <a:r>
              <a:rPr lang="en-US" sz="1500" kern="0" dirty="0" err="1">
                <a:solidFill>
                  <a:sysClr val="windowText" lastClr="000000"/>
                </a:solidFill>
              </a:rPr>
              <a:t>reservationNumber</a:t>
            </a:r>
            <a:r>
              <a:rPr lang="en-US" sz="1500" kern="0" dirty="0">
                <a:solidFill>
                  <a:sysClr val="windowText" lastClr="000000"/>
                </a:solidFill>
              </a:rPr>
              <a:t>: Integer)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CE8AAF8-0B60-4C88-977D-FC7B73F5A7F4}"/>
              </a:ext>
            </a:extLst>
          </p:cNvPr>
          <p:cNvCxnSpPr>
            <a:cxnSpLocks/>
          </p:cNvCxnSpPr>
          <p:nvPr/>
        </p:nvCxnSpPr>
        <p:spPr>
          <a:xfrm>
            <a:off x="3957569" y="3875206"/>
            <a:ext cx="0" cy="30480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104">
            <a:extLst>
              <a:ext uri="{FF2B5EF4-FFF2-40B4-BE49-F238E27FC236}">
                <a16:creationId xmlns:a16="http://schemas.microsoft.com/office/drawing/2014/main" id="{C60085D8-75E3-458B-A954-7BBCC8AD4C6F}"/>
              </a:ext>
            </a:extLst>
          </p:cNvPr>
          <p:cNvSpPr/>
          <p:nvPr/>
        </p:nvSpPr>
        <p:spPr>
          <a:xfrm>
            <a:off x="3845661" y="4846658"/>
            <a:ext cx="228600" cy="228600"/>
          </a:xfrm>
          <a:prstGeom prst="flowChartDecision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41" name="Rectangle 23">
            <a:extLst>
              <a:ext uri="{FF2B5EF4-FFF2-40B4-BE49-F238E27FC236}">
                <a16:creationId xmlns:a16="http://schemas.microsoft.com/office/drawing/2014/main" id="{D555E126-C67C-4961-B6A9-2E2D8F2A5CF4}"/>
              </a:ext>
            </a:extLst>
          </p:cNvPr>
          <p:cNvSpPr/>
          <p:nvPr/>
        </p:nvSpPr>
        <p:spPr>
          <a:xfrm>
            <a:off x="1866842" y="5414093"/>
            <a:ext cx="4258811" cy="321455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altLang="zh-CN" sz="15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Reservation</a:t>
            </a:r>
            <a:endParaRPr lang="en-US" sz="1500" kern="0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angle 23">
            <a:extLst>
              <a:ext uri="{FF2B5EF4-FFF2-40B4-BE49-F238E27FC236}">
                <a16:creationId xmlns:a16="http://schemas.microsoft.com/office/drawing/2014/main" id="{C00AAA69-58F9-4BB6-BAAF-A674DB80EFDC}"/>
              </a:ext>
            </a:extLst>
          </p:cNvPr>
          <p:cNvSpPr/>
          <p:nvPr/>
        </p:nvSpPr>
        <p:spPr>
          <a:xfrm>
            <a:off x="1866843" y="6284495"/>
            <a:ext cx="4259654" cy="553998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altLang="zh-CN" sz="15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altLang="zh-CN" sz="15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getDate</a:t>
            </a:r>
            <a:r>
              <a:rPr lang="en-US" altLang="zh-CN" sz="15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(): </a:t>
            </a:r>
            <a:r>
              <a:rPr lang="en-US" altLang="zh-CN" sz="15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LocalDateTime</a:t>
            </a:r>
            <a:endParaRPr lang="en-US" altLang="zh-CN" sz="15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15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15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getReservationNumber</a:t>
            </a:r>
            <a:r>
              <a:rPr lang="en-US" sz="15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(): Integer</a:t>
            </a:r>
            <a:endParaRPr lang="en-US" sz="1500" kern="0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angle 23">
            <a:extLst>
              <a:ext uri="{FF2B5EF4-FFF2-40B4-BE49-F238E27FC236}">
                <a16:creationId xmlns:a16="http://schemas.microsoft.com/office/drawing/2014/main" id="{A5C3F219-76A2-41E9-9434-4E8F2FBD7F81}"/>
              </a:ext>
            </a:extLst>
          </p:cNvPr>
          <p:cNvSpPr/>
          <p:nvPr/>
        </p:nvSpPr>
        <p:spPr>
          <a:xfrm>
            <a:off x="1866002" y="5735548"/>
            <a:ext cx="4259655" cy="553998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altLang="zh-CN" sz="15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altLang="zh-CN" sz="15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reservationNumber</a:t>
            </a:r>
            <a:r>
              <a:rPr lang="en-US" altLang="zh-CN" sz="15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Integer</a:t>
            </a:r>
          </a:p>
          <a:p>
            <a:pPr algn="ctr">
              <a:defRPr/>
            </a:pPr>
            <a:r>
              <a:rPr lang="en-US" sz="15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date: </a:t>
            </a:r>
            <a:r>
              <a:rPr lang="en-US" sz="15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LocalDateTime</a:t>
            </a:r>
            <a:endParaRPr lang="en-US" sz="15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F645115-1CBF-474C-BB67-0AE58BD59CB7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3959961" y="5075258"/>
            <a:ext cx="0" cy="3125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B667CF83-7786-4D7D-B385-4DFF8C872714}"/>
              </a:ext>
            </a:extLst>
          </p:cNvPr>
          <p:cNvSpPr txBox="1"/>
          <p:nvPr/>
        </p:nvSpPr>
        <p:spPr>
          <a:xfrm>
            <a:off x="3957569" y="5119192"/>
            <a:ext cx="7297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/>
              <a:t>*</a:t>
            </a:r>
            <a:endParaRPr lang="zh-CN" altLang="en-US" sz="15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ED44FF4-1B73-4331-8EFE-DE15201AB0A3}"/>
              </a:ext>
            </a:extLst>
          </p:cNvPr>
          <p:cNvSpPr txBox="1"/>
          <p:nvPr/>
        </p:nvSpPr>
        <p:spPr>
          <a:xfrm>
            <a:off x="1276000" y="2145954"/>
            <a:ext cx="7297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/>
              <a:t>*</a:t>
            </a:r>
            <a:endParaRPr lang="zh-CN" altLang="en-US" sz="1500" dirty="0"/>
          </a:p>
        </p:txBody>
      </p:sp>
      <p:sp>
        <p:nvSpPr>
          <p:cNvPr id="28" name="Rectangle 86">
            <a:extLst>
              <a:ext uri="{FF2B5EF4-FFF2-40B4-BE49-F238E27FC236}">
                <a16:creationId xmlns:a16="http://schemas.microsoft.com/office/drawing/2014/main" id="{5AA0412C-E7B3-4A6D-90B9-942EF20910F5}"/>
              </a:ext>
            </a:extLst>
          </p:cNvPr>
          <p:cNvSpPr/>
          <p:nvPr/>
        </p:nvSpPr>
        <p:spPr>
          <a:xfrm>
            <a:off x="1653691" y="44041"/>
            <a:ext cx="4841139" cy="553998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500" kern="0" dirty="0">
                <a:solidFill>
                  <a:sysClr val="windowText" lastClr="000000"/>
                </a:solidFill>
              </a:rPr>
              <a:t>{abstract}</a:t>
            </a:r>
          </a:p>
          <a:p>
            <a:pPr algn="ctr">
              <a:defRPr/>
            </a:pPr>
            <a:r>
              <a:rPr lang="en-US" sz="1500" kern="0" dirty="0" err="1">
                <a:solidFill>
                  <a:sysClr val="windowText" lastClr="000000"/>
                </a:solidFill>
              </a:rPr>
              <a:t>R</a:t>
            </a:r>
            <a:r>
              <a:rPr lang="en-US" altLang="zh-CN" sz="1500" kern="0" dirty="0" err="1">
                <a:solidFill>
                  <a:sysClr val="windowText" lastClr="000000"/>
                </a:solidFill>
              </a:rPr>
              <a:t>eservationCommand</a:t>
            </a:r>
            <a:endParaRPr lang="en-US" sz="1500" kern="0" dirty="0">
              <a:solidFill>
                <a:sysClr val="windowText" lastClr="000000"/>
              </a:solidFill>
            </a:endParaRPr>
          </a:p>
        </p:txBody>
      </p:sp>
      <p:sp>
        <p:nvSpPr>
          <p:cNvPr id="29" name="Isosceles Triangle 89">
            <a:extLst>
              <a:ext uri="{FF2B5EF4-FFF2-40B4-BE49-F238E27FC236}">
                <a16:creationId xmlns:a16="http://schemas.microsoft.com/office/drawing/2014/main" id="{3D5FF838-4C50-4F68-A023-00C4C88D0ADB}"/>
              </a:ext>
            </a:extLst>
          </p:cNvPr>
          <p:cNvSpPr/>
          <p:nvPr/>
        </p:nvSpPr>
        <p:spPr>
          <a:xfrm>
            <a:off x="3966987" y="1616580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52ECDE16-EF18-4570-A273-7DB21E5C749C}"/>
              </a:ext>
            </a:extLst>
          </p:cNvPr>
          <p:cNvCxnSpPr>
            <a:cxnSpLocks/>
          </p:cNvCxnSpPr>
          <p:nvPr/>
        </p:nvCxnSpPr>
        <p:spPr>
          <a:xfrm>
            <a:off x="4075155" y="1768980"/>
            <a:ext cx="0" cy="2259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86">
            <a:extLst>
              <a:ext uri="{FF2B5EF4-FFF2-40B4-BE49-F238E27FC236}">
                <a16:creationId xmlns:a16="http://schemas.microsoft.com/office/drawing/2014/main" id="{F9F3A688-5A8F-45E7-9858-424248A35549}"/>
              </a:ext>
            </a:extLst>
          </p:cNvPr>
          <p:cNvSpPr/>
          <p:nvPr/>
        </p:nvSpPr>
        <p:spPr>
          <a:xfrm>
            <a:off x="1653692" y="593118"/>
            <a:ext cx="4841139" cy="1015663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500" kern="0" dirty="0">
                <a:solidFill>
                  <a:sysClr val="windowText" lastClr="000000"/>
                </a:solidFill>
              </a:rPr>
              <a:t>+ execute(</a:t>
            </a:r>
            <a:r>
              <a:rPr lang="en-US" altLang="zh-CN" sz="15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reservations: </a:t>
            </a:r>
            <a:r>
              <a:rPr lang="en-US" altLang="zh-CN" sz="15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ReservationList</a:t>
            </a:r>
            <a:r>
              <a:rPr lang="en-US" altLang="zh-CN" sz="15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5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</a:t>
            </a:r>
            <a:r>
              <a:rPr lang="en-US" altLang="zh-CN" sz="15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Ui</a:t>
            </a:r>
            <a:r>
              <a:rPr lang="en-US" sz="1500" kern="0" dirty="0">
                <a:solidFill>
                  <a:sysClr val="windowText" lastClr="000000"/>
                </a:solidFill>
              </a:rPr>
              <a:t>) {abstract}</a:t>
            </a:r>
          </a:p>
          <a:p>
            <a:pPr algn="ctr">
              <a:defRPr/>
            </a:pPr>
            <a:r>
              <a:rPr lang="en-US" altLang="zh-CN" sz="15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en-US" altLang="zh-CN" sz="15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parseInput</a:t>
            </a:r>
            <a:r>
              <a:rPr lang="en-US" altLang="zh-CN" sz="15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(description: String)</a:t>
            </a:r>
            <a:r>
              <a:rPr lang="en-US" altLang="zh-CN" sz="15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{abstract}</a:t>
            </a:r>
          </a:p>
          <a:p>
            <a:pPr algn="ctr">
              <a:defRPr/>
            </a:pPr>
            <a:r>
              <a:rPr lang="en-US" altLang="zh-CN" sz="15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en-US" altLang="zh-CN" sz="15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hasDelimiterInBetween</a:t>
            </a:r>
            <a:r>
              <a:rPr lang="en-US" altLang="zh-CN" sz="15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15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startPos</a:t>
            </a:r>
            <a:r>
              <a:rPr lang="en-US" altLang="zh-CN" sz="15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Integer, </a:t>
            </a:r>
            <a:r>
              <a:rPr lang="en-US" altLang="zh-CN" sz="15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endPos</a:t>
            </a:r>
            <a:r>
              <a:rPr lang="en-US" altLang="zh-CN" sz="15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Integer, markers: String[], description: String): Boolean</a:t>
            </a:r>
          </a:p>
        </p:txBody>
      </p:sp>
    </p:spTree>
    <p:extLst>
      <p:ext uri="{BB962C8B-B14F-4D97-AF65-F5344CB8AC3E}">
        <p14:creationId xmlns:p14="http://schemas.microsoft.com/office/powerpoint/2010/main" val="1077321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13">
            <a:extLst>
              <a:ext uri="{FF2B5EF4-FFF2-40B4-BE49-F238E27FC236}">
                <a16:creationId xmlns:a16="http://schemas.microsoft.com/office/drawing/2014/main" id="{A43CD4B0-E2E1-4FC3-8D5D-55F79D3807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5841" y="872753"/>
            <a:ext cx="1" cy="10328645"/>
          </a:xfrm>
          <a:prstGeom prst="line">
            <a:avLst/>
          </a:prstGeom>
          <a:ln>
            <a:solidFill>
              <a:schemeClr val="accent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0" name="Line 13">
            <a:extLst>
              <a:ext uri="{FF2B5EF4-FFF2-40B4-BE49-F238E27FC236}">
                <a16:creationId xmlns:a16="http://schemas.microsoft.com/office/drawing/2014/main" id="{10939E1E-C518-4075-86F8-2D4E724CA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0250" y="617488"/>
            <a:ext cx="11619" cy="10116929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735A0673-659E-4F37-BF17-D91294B15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15" y="0"/>
            <a:ext cx="3273340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1500" dirty="0">
                <a:solidFill>
                  <a:prstClr val="black"/>
                </a:solidFill>
              </a:rPr>
              <a:t>:</a:t>
            </a:r>
            <a:r>
              <a:rPr lang="en-US" sz="1500" dirty="0" err="1">
                <a:solidFill>
                  <a:prstClr val="black"/>
                </a:solidFill>
              </a:rPr>
              <a:t>SearchReservationCommand</a:t>
            </a:r>
            <a:endParaRPr lang="en-US" sz="1500" dirty="0">
              <a:solidFill>
                <a:prstClr val="black"/>
              </a:solidFill>
            </a:endParaRPr>
          </a:p>
        </p:txBody>
      </p:sp>
      <p:grpSp>
        <p:nvGrpSpPr>
          <p:cNvPr id="16" name="Group 42">
            <a:extLst>
              <a:ext uri="{FF2B5EF4-FFF2-40B4-BE49-F238E27FC236}">
                <a16:creationId xmlns:a16="http://schemas.microsoft.com/office/drawing/2014/main" id="{5063712C-9373-46CE-9C0C-B5F60B91D0E3}"/>
              </a:ext>
            </a:extLst>
          </p:cNvPr>
          <p:cNvGrpSpPr/>
          <p:nvPr/>
        </p:nvGrpSpPr>
        <p:grpSpPr>
          <a:xfrm>
            <a:off x="194455" y="76200"/>
            <a:ext cx="262745" cy="570994"/>
            <a:chOff x="2819400" y="3124200"/>
            <a:chExt cx="304800" cy="685800"/>
          </a:xfrm>
        </p:grpSpPr>
        <p:cxnSp>
          <p:nvCxnSpPr>
            <p:cNvPr id="17" name="Straight Connector 11">
              <a:extLst>
                <a:ext uri="{FF2B5EF4-FFF2-40B4-BE49-F238E27FC236}">
                  <a16:creationId xmlns:a16="http://schemas.microsoft.com/office/drawing/2014/main" id="{EDAFF40E-5CE3-4C8F-833E-D3356909F473}"/>
                </a:ext>
              </a:extLst>
            </p:cNvPr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2">
              <a:extLst>
                <a:ext uri="{FF2B5EF4-FFF2-40B4-BE49-F238E27FC236}">
                  <a16:creationId xmlns:a16="http://schemas.microsoft.com/office/drawing/2014/main" id="{120DF3DB-6016-4546-81A9-6CC2FA6CC67A}"/>
                </a:ext>
              </a:extLst>
            </p:cNvPr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3">
              <a:extLst>
                <a:ext uri="{FF2B5EF4-FFF2-40B4-BE49-F238E27FC236}">
                  <a16:creationId xmlns:a16="http://schemas.microsoft.com/office/drawing/2014/main" id="{D29681F3-5369-4BE9-93C5-94DC1B0AFE8B}"/>
                </a:ext>
              </a:extLst>
            </p:cNvPr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4">
              <a:extLst>
                <a:ext uri="{FF2B5EF4-FFF2-40B4-BE49-F238E27FC236}">
                  <a16:creationId xmlns:a16="http://schemas.microsoft.com/office/drawing/2014/main" id="{3D80F08D-02F5-494C-AA9A-3F65E58ECCC1}"/>
                </a:ext>
              </a:extLst>
            </p:cNvPr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15">
              <a:extLst>
                <a:ext uri="{FF2B5EF4-FFF2-40B4-BE49-F238E27FC236}">
                  <a16:creationId xmlns:a16="http://schemas.microsoft.com/office/drawing/2014/main" id="{21EF85DE-FCCF-49E6-B9D5-0CBF846271DA}"/>
                </a:ext>
              </a:extLst>
            </p:cNvPr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 w="1905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1500">
                <a:solidFill>
                  <a:prstClr val="black"/>
                </a:solidFill>
              </a:endParaRPr>
            </a:p>
          </p:txBody>
        </p:sp>
      </p:grpSp>
      <p:sp>
        <p:nvSpPr>
          <p:cNvPr id="22" name="Rectangle 16">
            <a:extLst>
              <a:ext uri="{FF2B5EF4-FFF2-40B4-BE49-F238E27FC236}">
                <a16:creationId xmlns:a16="http://schemas.microsoft.com/office/drawing/2014/main" id="{D0D05628-8443-4DF4-9022-71A53A293C9F}"/>
              </a:ext>
            </a:extLst>
          </p:cNvPr>
          <p:cNvSpPr/>
          <p:nvPr/>
        </p:nvSpPr>
        <p:spPr>
          <a:xfrm>
            <a:off x="2249754" y="1000404"/>
            <a:ext cx="309284" cy="95606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23" name="Text Box 11">
            <a:extLst>
              <a:ext uri="{FF2B5EF4-FFF2-40B4-BE49-F238E27FC236}">
                <a16:creationId xmlns:a16="http://schemas.microsoft.com/office/drawing/2014/main" id="{D96663D6-97E2-4B3E-91C1-8F270CE03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037" y="76200"/>
            <a:ext cx="1830630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1500" dirty="0">
                <a:solidFill>
                  <a:prstClr val="black"/>
                </a:solidFill>
              </a:rPr>
              <a:t>:</a:t>
            </a:r>
            <a:r>
              <a:rPr lang="en-US" sz="1500" dirty="0" err="1">
                <a:solidFill>
                  <a:prstClr val="black"/>
                </a:solidFill>
              </a:rPr>
              <a:t>ReservationList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24" name="Line 13">
            <a:extLst>
              <a:ext uri="{FF2B5EF4-FFF2-40B4-BE49-F238E27FC236}">
                <a16:creationId xmlns:a16="http://schemas.microsoft.com/office/drawing/2014/main" id="{D251BD16-CED2-4D4D-87D5-F7F46682D8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2343" y="685798"/>
            <a:ext cx="1" cy="1011135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5" name="Line 15">
            <a:extLst>
              <a:ext uri="{FF2B5EF4-FFF2-40B4-BE49-F238E27FC236}">
                <a16:creationId xmlns:a16="http://schemas.microsoft.com/office/drawing/2014/main" id="{588E149C-B20B-460B-A22F-5899046FF5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35219" y="2290189"/>
            <a:ext cx="2250213" cy="1125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038C48D6-3182-4479-91C5-3CE147995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785" y="2017414"/>
            <a:ext cx="3064428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getReservation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</a:t>
            </a: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reservationNumber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AA756C46-4AA3-4E7D-B8AE-49AF9486D1FD}"/>
              </a:ext>
            </a:extLst>
          </p:cNvPr>
          <p:cNvSpPr/>
          <p:nvPr/>
        </p:nvSpPr>
        <p:spPr>
          <a:xfrm>
            <a:off x="4787576" y="2290190"/>
            <a:ext cx="217468" cy="313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8" name="Line 16">
            <a:extLst>
              <a:ext uri="{FF2B5EF4-FFF2-40B4-BE49-F238E27FC236}">
                <a16:creationId xmlns:a16="http://schemas.microsoft.com/office/drawing/2014/main" id="{66CDA894-F23B-4070-9963-716419BD9F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23343" y="2597567"/>
            <a:ext cx="2262085" cy="18744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478C043C-2674-4E5D-A7D1-CA3C56AA0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704835"/>
            <a:ext cx="7773144" cy="8747145"/>
          </a:xfrm>
          <a:prstGeom prst="rect">
            <a:avLst/>
          </a:prstGeom>
          <a:noFill/>
          <a:ln w="1905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15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35" name="Snip Single Corner Rectangle 35">
            <a:extLst>
              <a:ext uri="{FF2B5EF4-FFF2-40B4-BE49-F238E27FC236}">
                <a16:creationId xmlns:a16="http://schemas.microsoft.com/office/drawing/2014/main" id="{14704D0E-0839-400C-A238-6E84F3822335}"/>
              </a:ext>
            </a:extLst>
          </p:cNvPr>
          <p:cNvSpPr/>
          <p:nvPr/>
        </p:nvSpPr>
        <p:spPr>
          <a:xfrm flipV="1">
            <a:off x="1293150" y="1693070"/>
            <a:ext cx="581246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9D5B4D37-17EC-407F-AF4A-CF18B9883522}"/>
              </a:ext>
            </a:extLst>
          </p:cNvPr>
          <p:cNvSpPr/>
          <p:nvPr/>
        </p:nvSpPr>
        <p:spPr bwMode="auto">
          <a:xfrm>
            <a:off x="1241848" y="1697398"/>
            <a:ext cx="5393587" cy="373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500" dirty="0">
                <a:solidFill>
                  <a:srgbClr val="00B050"/>
                </a:solidFill>
                <a:cs typeface="Arial" charset="0"/>
              </a:rPr>
              <a:t>  alt                       [valid reservation number and date]</a:t>
            </a:r>
          </a:p>
        </p:txBody>
      </p:sp>
      <p:sp>
        <p:nvSpPr>
          <p:cNvPr id="37" name="TextBox 38">
            <a:extLst>
              <a:ext uri="{FF2B5EF4-FFF2-40B4-BE49-F238E27FC236}">
                <a16:creationId xmlns:a16="http://schemas.microsoft.com/office/drawing/2014/main" id="{4E6EFB46-EB44-44E1-B8BD-672DEC204C3E}"/>
              </a:ext>
            </a:extLst>
          </p:cNvPr>
          <p:cNvSpPr txBox="1"/>
          <p:nvPr/>
        </p:nvSpPr>
        <p:spPr>
          <a:xfrm>
            <a:off x="-200073" y="585675"/>
            <a:ext cx="10826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72733"/>
            <a:r>
              <a:rPr lang="en-US" sz="1500" dirty="0">
                <a:solidFill>
                  <a:srgbClr val="0070C0"/>
                </a:solidFill>
              </a:rPr>
              <a:t>Actor</a:t>
            </a:r>
          </a:p>
        </p:txBody>
      </p:sp>
      <p:sp>
        <p:nvSpPr>
          <p:cNvPr id="39" name="Line 13">
            <a:extLst>
              <a:ext uri="{FF2B5EF4-FFF2-40B4-BE49-F238E27FC236}">
                <a16:creationId xmlns:a16="http://schemas.microsoft.com/office/drawing/2014/main" id="{33E409C3-3F1B-47A1-B3C8-8059C9725C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4944" y="617436"/>
            <a:ext cx="9769" cy="10120357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0" name="Line 15">
            <a:extLst>
              <a:ext uri="{FF2B5EF4-FFF2-40B4-BE49-F238E27FC236}">
                <a16:creationId xmlns:a16="http://schemas.microsoft.com/office/drawing/2014/main" id="{38630469-4996-4F5D-B5AF-7075E266D9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0253" y="2874871"/>
            <a:ext cx="3984161" cy="9721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1" name="Text Box 25">
            <a:extLst>
              <a:ext uri="{FF2B5EF4-FFF2-40B4-BE49-F238E27FC236}">
                <a16:creationId xmlns:a16="http://schemas.microsoft.com/office/drawing/2014/main" id="{8C2C9752-CBA5-4C7D-AFAE-35A2FBA04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044" y="2571779"/>
            <a:ext cx="131286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getDate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()</a:t>
            </a:r>
          </a:p>
        </p:txBody>
      </p:sp>
      <p:sp>
        <p:nvSpPr>
          <p:cNvPr id="42" name="Rectangle 39">
            <a:extLst>
              <a:ext uri="{FF2B5EF4-FFF2-40B4-BE49-F238E27FC236}">
                <a16:creationId xmlns:a16="http://schemas.microsoft.com/office/drawing/2014/main" id="{1589F6AC-24BA-4E88-975D-8B75CE16F3D9}"/>
              </a:ext>
            </a:extLst>
          </p:cNvPr>
          <p:cNvSpPr/>
          <p:nvPr/>
        </p:nvSpPr>
        <p:spPr>
          <a:xfrm>
            <a:off x="6534415" y="2876579"/>
            <a:ext cx="243600" cy="2311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6" name="Line 15">
            <a:extLst>
              <a:ext uri="{FF2B5EF4-FFF2-40B4-BE49-F238E27FC236}">
                <a16:creationId xmlns:a16="http://schemas.microsoft.com/office/drawing/2014/main" id="{0FB9C936-55BF-4A6F-8DFD-065E413FC9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6130" y="1003450"/>
            <a:ext cx="2005882" cy="14342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7" name="Text Box 25">
            <a:extLst>
              <a:ext uri="{FF2B5EF4-FFF2-40B4-BE49-F238E27FC236}">
                <a16:creationId xmlns:a16="http://schemas.microsoft.com/office/drawing/2014/main" id="{5CEA6828-BC82-470A-A9FE-6EB580345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497" y="686186"/>
            <a:ext cx="983480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execute</a:t>
            </a:r>
          </a:p>
        </p:txBody>
      </p:sp>
      <p:sp>
        <p:nvSpPr>
          <p:cNvPr id="48" name="Text Box 25">
            <a:extLst>
              <a:ext uri="{FF2B5EF4-FFF2-40B4-BE49-F238E27FC236}">
                <a16:creationId xmlns:a16="http://schemas.microsoft.com/office/drawing/2014/main" id="{6F7FD8F6-599D-4222-B38D-94AD1C2F8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734" y="1007034"/>
            <a:ext cx="2192807" cy="5539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(reservations,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ui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49" name="Group 49">
            <a:extLst>
              <a:ext uri="{FF2B5EF4-FFF2-40B4-BE49-F238E27FC236}">
                <a16:creationId xmlns:a16="http://schemas.microsoft.com/office/drawing/2014/main" id="{B8508363-81AF-4F87-B066-188626D9CCA3}"/>
              </a:ext>
            </a:extLst>
          </p:cNvPr>
          <p:cNvGrpSpPr/>
          <p:nvPr/>
        </p:nvGrpSpPr>
        <p:grpSpPr>
          <a:xfrm>
            <a:off x="2431187" y="1453110"/>
            <a:ext cx="440187" cy="210590"/>
            <a:chOff x="2660072" y="4394662"/>
            <a:chExt cx="276298" cy="210590"/>
          </a:xfrm>
        </p:grpSpPr>
        <p:cxnSp>
          <p:nvCxnSpPr>
            <p:cNvPr id="50" name="Straight Connector 50">
              <a:extLst>
                <a:ext uri="{FF2B5EF4-FFF2-40B4-BE49-F238E27FC236}">
                  <a16:creationId xmlns:a16="http://schemas.microsoft.com/office/drawing/2014/main" id="{67EA1FA9-88D9-40F5-8331-54FB33C3156F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1">
              <a:extLst>
                <a:ext uri="{FF2B5EF4-FFF2-40B4-BE49-F238E27FC236}">
                  <a16:creationId xmlns:a16="http://schemas.microsoft.com/office/drawing/2014/main" id="{3790228F-7E28-48CA-9961-4E7B80D448AF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2">
              <a:extLst>
                <a:ext uri="{FF2B5EF4-FFF2-40B4-BE49-F238E27FC236}">
                  <a16:creationId xmlns:a16="http://schemas.microsoft.com/office/drawing/2014/main" id="{00000B41-D7CA-4FD5-8D59-867909423EED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36">
            <a:extLst>
              <a:ext uri="{FF2B5EF4-FFF2-40B4-BE49-F238E27FC236}">
                <a16:creationId xmlns:a16="http://schemas.microsoft.com/office/drawing/2014/main" id="{323B5AB4-72C8-4C55-AD50-865AEF55954E}"/>
              </a:ext>
            </a:extLst>
          </p:cNvPr>
          <p:cNvSpPr/>
          <p:nvPr/>
        </p:nvSpPr>
        <p:spPr>
          <a:xfrm>
            <a:off x="2438676" y="1240776"/>
            <a:ext cx="236554" cy="237490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grpSp>
        <p:nvGrpSpPr>
          <p:cNvPr id="54" name="Group 40">
            <a:extLst>
              <a:ext uri="{FF2B5EF4-FFF2-40B4-BE49-F238E27FC236}">
                <a16:creationId xmlns:a16="http://schemas.microsoft.com/office/drawing/2014/main" id="{AB773D0B-027B-4385-AF9B-A6BFEB33A467}"/>
              </a:ext>
            </a:extLst>
          </p:cNvPr>
          <p:cNvGrpSpPr/>
          <p:nvPr/>
        </p:nvGrpSpPr>
        <p:grpSpPr>
          <a:xfrm>
            <a:off x="2534894" y="1037006"/>
            <a:ext cx="276298" cy="210590"/>
            <a:chOff x="2660072" y="4394662"/>
            <a:chExt cx="276298" cy="210590"/>
          </a:xfrm>
        </p:grpSpPr>
        <p:cxnSp>
          <p:nvCxnSpPr>
            <p:cNvPr id="55" name="Straight Connector 41">
              <a:extLst>
                <a:ext uri="{FF2B5EF4-FFF2-40B4-BE49-F238E27FC236}">
                  <a16:creationId xmlns:a16="http://schemas.microsoft.com/office/drawing/2014/main" id="{EC07EADF-63E8-4CB0-B127-2B285B9A1B1D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42">
              <a:extLst>
                <a:ext uri="{FF2B5EF4-FFF2-40B4-BE49-F238E27FC236}">
                  <a16:creationId xmlns:a16="http://schemas.microsoft.com/office/drawing/2014/main" id="{4182F3D3-7242-4928-BAB1-66EF8C791257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43">
              <a:extLst>
                <a:ext uri="{FF2B5EF4-FFF2-40B4-BE49-F238E27FC236}">
                  <a16:creationId xmlns:a16="http://schemas.microsoft.com/office/drawing/2014/main" id="{D6BEB794-E3A8-47EA-9060-00C2F02E03F4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 Box 25">
            <a:extLst>
              <a:ext uri="{FF2B5EF4-FFF2-40B4-BE49-F238E27FC236}">
                <a16:creationId xmlns:a16="http://schemas.microsoft.com/office/drawing/2014/main" id="{37676B76-993E-49DB-8362-65A229753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778" y="845969"/>
            <a:ext cx="1155451" cy="5539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 err="1">
                <a:solidFill>
                  <a:schemeClr val="accent4"/>
                </a:solidFill>
              </a:rPr>
              <a:t>parseInput</a:t>
            </a:r>
            <a:r>
              <a:rPr lang="en-US" sz="1500" i="1" dirty="0">
                <a:solidFill>
                  <a:schemeClr val="accent4"/>
                </a:solidFill>
              </a:rPr>
              <a:t>(description)</a:t>
            </a:r>
          </a:p>
        </p:txBody>
      </p:sp>
      <p:sp>
        <p:nvSpPr>
          <p:cNvPr id="60" name="Text Box 25">
            <a:extLst>
              <a:ext uri="{FF2B5EF4-FFF2-40B4-BE49-F238E27FC236}">
                <a16:creationId xmlns:a16="http://schemas.microsoft.com/office/drawing/2014/main" id="{F6A99012-C308-4CDE-A064-A13D14DEC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6791" y="2311400"/>
            <a:ext cx="2253721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target Reservation object</a:t>
            </a:r>
          </a:p>
        </p:txBody>
      </p:sp>
      <p:sp>
        <p:nvSpPr>
          <p:cNvPr id="61" name="Text Box 11">
            <a:extLst>
              <a:ext uri="{FF2B5EF4-FFF2-40B4-BE49-F238E27FC236}">
                <a16:creationId xmlns:a16="http://schemas.microsoft.com/office/drawing/2014/main" id="{CA9DD859-938A-49B4-BE18-BE5DE4356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4887" y="84892"/>
            <a:ext cx="1538129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1500" dirty="0">
                <a:solidFill>
                  <a:prstClr val="black"/>
                </a:solidFill>
              </a:rPr>
              <a:t>:Reservation</a:t>
            </a:r>
          </a:p>
        </p:txBody>
      </p:sp>
      <p:sp>
        <p:nvSpPr>
          <p:cNvPr id="62" name="Text Box 11">
            <a:extLst>
              <a:ext uri="{FF2B5EF4-FFF2-40B4-BE49-F238E27FC236}">
                <a16:creationId xmlns:a16="http://schemas.microsoft.com/office/drawing/2014/main" id="{C2BE4F77-3BD0-48F0-9EDB-7FA072054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386" y="94497"/>
            <a:ext cx="1115444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1500" dirty="0">
                <a:solidFill>
                  <a:prstClr val="black"/>
                </a:solidFill>
              </a:rPr>
              <a:t>:Ui</a:t>
            </a:r>
          </a:p>
        </p:txBody>
      </p:sp>
      <p:sp>
        <p:nvSpPr>
          <p:cNvPr id="70" name="Rectangle 46">
            <a:extLst>
              <a:ext uri="{FF2B5EF4-FFF2-40B4-BE49-F238E27FC236}">
                <a16:creationId xmlns:a16="http://schemas.microsoft.com/office/drawing/2014/main" id="{B5022C8A-9777-4419-AEF4-CB25A8285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192173"/>
            <a:ext cx="7165744" cy="1537359"/>
          </a:xfrm>
          <a:prstGeom prst="rect">
            <a:avLst/>
          </a:prstGeom>
          <a:noFill/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15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71" name="Snip Single Corner Rectangle 47">
            <a:extLst>
              <a:ext uri="{FF2B5EF4-FFF2-40B4-BE49-F238E27FC236}">
                <a16:creationId xmlns:a16="http://schemas.microsoft.com/office/drawing/2014/main" id="{1052BA25-E307-4A31-86F1-01102AC10D23}"/>
              </a:ext>
            </a:extLst>
          </p:cNvPr>
          <p:cNvSpPr/>
          <p:nvPr/>
        </p:nvSpPr>
        <p:spPr>
          <a:xfrm flipV="1">
            <a:off x="1600200" y="3198218"/>
            <a:ext cx="531801" cy="317978"/>
          </a:xfrm>
          <a:prstGeom prst="snip1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72" name="Rectangle 48">
            <a:extLst>
              <a:ext uri="{FF2B5EF4-FFF2-40B4-BE49-F238E27FC236}">
                <a16:creationId xmlns:a16="http://schemas.microsoft.com/office/drawing/2014/main" id="{EB40E782-5760-42A6-A0C3-920F8D068B9B}"/>
              </a:ext>
            </a:extLst>
          </p:cNvPr>
          <p:cNvSpPr/>
          <p:nvPr/>
        </p:nvSpPr>
        <p:spPr bwMode="auto">
          <a:xfrm>
            <a:off x="1641296" y="3124200"/>
            <a:ext cx="7028314" cy="413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500" dirty="0">
                <a:solidFill>
                  <a:prstClr val="black"/>
                </a:solidFill>
                <a:cs typeface="Arial" charset="0"/>
              </a:rPr>
              <a:t>alt               [equal date]</a:t>
            </a:r>
          </a:p>
        </p:txBody>
      </p:sp>
      <p:cxnSp>
        <p:nvCxnSpPr>
          <p:cNvPr id="73" name="Straight Connector 53">
            <a:extLst>
              <a:ext uri="{FF2B5EF4-FFF2-40B4-BE49-F238E27FC236}">
                <a16:creationId xmlns:a16="http://schemas.microsoft.com/office/drawing/2014/main" id="{7B8F67D8-2E48-4757-87E8-824080B7124A}"/>
              </a:ext>
            </a:extLst>
          </p:cNvPr>
          <p:cNvCxnSpPr>
            <a:cxnSpLocks/>
          </p:cNvCxnSpPr>
          <p:nvPr/>
        </p:nvCxnSpPr>
        <p:spPr>
          <a:xfrm>
            <a:off x="1600200" y="4236422"/>
            <a:ext cx="7156501" cy="307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1">
            <a:extLst>
              <a:ext uri="{FF2B5EF4-FFF2-40B4-BE49-F238E27FC236}">
                <a16:creationId xmlns:a16="http://schemas.microsoft.com/office/drawing/2014/main" id="{32DE644A-A34B-4E5F-B99D-A038F9062F67}"/>
              </a:ext>
            </a:extLst>
          </p:cNvPr>
          <p:cNvSpPr/>
          <p:nvPr/>
        </p:nvSpPr>
        <p:spPr bwMode="auto">
          <a:xfrm>
            <a:off x="2578982" y="4157255"/>
            <a:ext cx="3835002" cy="413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500" dirty="0">
                <a:solidFill>
                  <a:prstClr val="black"/>
                </a:solidFill>
                <a:cs typeface="Arial" charset="0"/>
              </a:rPr>
              <a:t> [else]</a:t>
            </a:r>
          </a:p>
        </p:txBody>
      </p:sp>
      <p:sp>
        <p:nvSpPr>
          <p:cNvPr id="80" name="Line 13">
            <a:extLst>
              <a:ext uri="{FF2B5EF4-FFF2-40B4-BE49-F238E27FC236}">
                <a16:creationId xmlns:a16="http://schemas.microsoft.com/office/drawing/2014/main" id="{5E1D41FE-4AE0-4D59-9C6C-FD600156A15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63382" y="731177"/>
            <a:ext cx="1137" cy="10218372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81" name="Rectangle 39">
            <a:extLst>
              <a:ext uri="{FF2B5EF4-FFF2-40B4-BE49-F238E27FC236}">
                <a16:creationId xmlns:a16="http://schemas.microsoft.com/office/drawing/2014/main" id="{27E53A68-AC1C-4EB6-AA02-1AB0EF6BB163}"/>
              </a:ext>
            </a:extLst>
          </p:cNvPr>
          <p:cNvSpPr/>
          <p:nvPr/>
        </p:nvSpPr>
        <p:spPr>
          <a:xfrm>
            <a:off x="8248318" y="3950427"/>
            <a:ext cx="240983" cy="1643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82" name="Line 15">
            <a:extLst>
              <a:ext uri="{FF2B5EF4-FFF2-40B4-BE49-F238E27FC236}">
                <a16:creationId xmlns:a16="http://schemas.microsoft.com/office/drawing/2014/main" id="{65C7CB1B-8D8F-4158-90CE-FAEF2A367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0702" y="3480409"/>
            <a:ext cx="3990272" cy="17657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83" name="Line 16">
            <a:extLst>
              <a:ext uri="{FF2B5EF4-FFF2-40B4-BE49-F238E27FC236}">
                <a16:creationId xmlns:a16="http://schemas.microsoft.com/office/drawing/2014/main" id="{91E986E5-862E-4314-8393-9788E989747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42673" y="3094905"/>
            <a:ext cx="4024919" cy="8012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85" name="Text Box 25">
            <a:extLst>
              <a:ext uri="{FF2B5EF4-FFF2-40B4-BE49-F238E27FC236}">
                <a16:creationId xmlns:a16="http://schemas.microsoft.com/office/drawing/2014/main" id="{6C6F4507-AC2D-4E64-9EA0-45214F6F5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1366" y="3729342"/>
            <a:ext cx="4084713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showMessage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</a:t>
            </a: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reservation.toString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())</a:t>
            </a:r>
          </a:p>
        </p:txBody>
      </p:sp>
      <p:sp>
        <p:nvSpPr>
          <p:cNvPr id="86" name="Rectangle 39">
            <a:extLst>
              <a:ext uri="{FF2B5EF4-FFF2-40B4-BE49-F238E27FC236}">
                <a16:creationId xmlns:a16="http://schemas.microsoft.com/office/drawing/2014/main" id="{2609759D-8A02-4FA4-A50C-3DB1C180BC27}"/>
              </a:ext>
            </a:extLst>
          </p:cNvPr>
          <p:cNvSpPr/>
          <p:nvPr/>
        </p:nvSpPr>
        <p:spPr>
          <a:xfrm>
            <a:off x="6518025" y="3500743"/>
            <a:ext cx="245132" cy="2359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87" name="Text Box 25">
            <a:extLst>
              <a:ext uri="{FF2B5EF4-FFF2-40B4-BE49-F238E27FC236}">
                <a16:creationId xmlns:a16="http://schemas.microsoft.com/office/drawing/2014/main" id="{5A522614-1F47-4F0F-B372-907A7FCED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105" y="3213100"/>
            <a:ext cx="123046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toString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()</a:t>
            </a:r>
          </a:p>
        </p:txBody>
      </p:sp>
      <p:sp>
        <p:nvSpPr>
          <p:cNvPr id="88" name="Line 16">
            <a:extLst>
              <a:ext uri="{FF2B5EF4-FFF2-40B4-BE49-F238E27FC236}">
                <a16:creationId xmlns:a16="http://schemas.microsoft.com/office/drawing/2014/main" id="{103B287A-24D0-455C-80C9-496B483E7BA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53088" y="3726485"/>
            <a:ext cx="4024919" cy="8012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89" name="Line 15">
            <a:extLst>
              <a:ext uri="{FF2B5EF4-FFF2-40B4-BE49-F238E27FC236}">
                <a16:creationId xmlns:a16="http://schemas.microsoft.com/office/drawing/2014/main" id="{9C4F5BAA-29AA-4A07-A610-7E3277CFDE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0634" y="3955501"/>
            <a:ext cx="5679783" cy="14869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90" name="Line 15">
            <a:extLst>
              <a:ext uri="{FF2B5EF4-FFF2-40B4-BE49-F238E27FC236}">
                <a16:creationId xmlns:a16="http://schemas.microsoft.com/office/drawing/2014/main" id="{2CBF3ACA-F0DD-461A-9779-13155CEC05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0633" y="4495800"/>
            <a:ext cx="5679783" cy="14869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91" name="Rectangle 39">
            <a:extLst>
              <a:ext uri="{FF2B5EF4-FFF2-40B4-BE49-F238E27FC236}">
                <a16:creationId xmlns:a16="http://schemas.microsoft.com/office/drawing/2014/main" id="{A58B48F8-81E8-4837-A4E0-F434BC563CE5}"/>
              </a:ext>
            </a:extLst>
          </p:cNvPr>
          <p:cNvSpPr/>
          <p:nvPr/>
        </p:nvSpPr>
        <p:spPr>
          <a:xfrm>
            <a:off x="8243103" y="4495800"/>
            <a:ext cx="240983" cy="1643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92" name="Text Box 25">
            <a:extLst>
              <a:ext uri="{FF2B5EF4-FFF2-40B4-BE49-F238E27FC236}">
                <a16:creationId xmlns:a16="http://schemas.microsoft.com/office/drawing/2014/main" id="{BBF35918-1C25-4BDA-8FE0-94E090D5E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816" y="4248835"/>
            <a:ext cx="2905035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showMessage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(empty list message)</a:t>
            </a:r>
          </a:p>
        </p:txBody>
      </p:sp>
      <p:cxnSp>
        <p:nvCxnSpPr>
          <p:cNvPr id="93" name="Straight Connector 53">
            <a:extLst>
              <a:ext uri="{FF2B5EF4-FFF2-40B4-BE49-F238E27FC236}">
                <a16:creationId xmlns:a16="http://schemas.microsoft.com/office/drawing/2014/main" id="{9D1E0FF2-F8E9-45AE-9935-AC076A5EC6C6}"/>
              </a:ext>
            </a:extLst>
          </p:cNvPr>
          <p:cNvCxnSpPr>
            <a:cxnSpLocks/>
          </p:cNvCxnSpPr>
          <p:nvPr/>
        </p:nvCxnSpPr>
        <p:spPr>
          <a:xfrm>
            <a:off x="1293150" y="4773439"/>
            <a:ext cx="7765188" cy="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36">
            <a:extLst>
              <a:ext uri="{FF2B5EF4-FFF2-40B4-BE49-F238E27FC236}">
                <a16:creationId xmlns:a16="http://schemas.microsoft.com/office/drawing/2014/main" id="{B028E179-87CB-49AD-8EC7-B167E1F115C2}"/>
              </a:ext>
            </a:extLst>
          </p:cNvPr>
          <p:cNvSpPr/>
          <p:nvPr/>
        </p:nvSpPr>
        <p:spPr bwMode="auto">
          <a:xfrm>
            <a:off x="2039811" y="4693406"/>
            <a:ext cx="4854151" cy="374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500" dirty="0">
                <a:solidFill>
                  <a:srgbClr val="00B050"/>
                </a:solidFill>
                <a:cs typeface="Arial" charset="0"/>
              </a:rPr>
              <a:t>           [valid reservation number]</a:t>
            </a:r>
          </a:p>
        </p:txBody>
      </p:sp>
      <p:sp>
        <p:nvSpPr>
          <p:cNvPr id="98" name="Line 15">
            <a:extLst>
              <a:ext uri="{FF2B5EF4-FFF2-40B4-BE49-F238E27FC236}">
                <a16:creationId xmlns:a16="http://schemas.microsoft.com/office/drawing/2014/main" id="{B0BBB6C1-5920-4947-A997-39A576D2AD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45695" y="5192098"/>
            <a:ext cx="2250213" cy="1125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99" name="Rectangle 21">
            <a:extLst>
              <a:ext uri="{FF2B5EF4-FFF2-40B4-BE49-F238E27FC236}">
                <a16:creationId xmlns:a16="http://schemas.microsoft.com/office/drawing/2014/main" id="{0F5FAEB0-7155-455A-8AEA-3CB13A086AF5}"/>
              </a:ext>
            </a:extLst>
          </p:cNvPr>
          <p:cNvSpPr/>
          <p:nvPr/>
        </p:nvSpPr>
        <p:spPr>
          <a:xfrm>
            <a:off x="4774471" y="5192099"/>
            <a:ext cx="251361" cy="2722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00" name="Line 16">
            <a:extLst>
              <a:ext uri="{FF2B5EF4-FFF2-40B4-BE49-F238E27FC236}">
                <a16:creationId xmlns:a16="http://schemas.microsoft.com/office/drawing/2014/main" id="{BDFB9B8E-0320-4B70-B83F-CD82EE6ABA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33819" y="5455578"/>
            <a:ext cx="2262085" cy="18744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02" name="Text Box 25">
            <a:extLst>
              <a:ext uri="{FF2B5EF4-FFF2-40B4-BE49-F238E27FC236}">
                <a16:creationId xmlns:a16="http://schemas.microsoft.com/office/drawing/2014/main" id="{36D6E9BD-ABFF-4E7A-9751-F67E44BDA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2695" y="4908678"/>
            <a:ext cx="3050517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altLang="zh-CN" sz="1500" i="1" dirty="0" err="1">
                <a:solidFill>
                  <a:srgbClr val="9BBB59">
                    <a:lumMod val="75000"/>
                  </a:srgbClr>
                </a:solidFill>
              </a:rPr>
              <a:t>getReservation</a:t>
            </a:r>
            <a:r>
              <a:rPr lang="en-US" altLang="zh-CN" sz="1500" i="1" dirty="0">
                <a:solidFill>
                  <a:srgbClr val="9BBB59">
                    <a:lumMod val="75000"/>
                  </a:srgbClr>
                </a:solidFill>
              </a:rPr>
              <a:t>(</a:t>
            </a:r>
            <a:r>
              <a:rPr lang="en-US" altLang="zh-CN" sz="1500" i="1" dirty="0" err="1">
                <a:solidFill>
                  <a:srgbClr val="9BBB59">
                    <a:lumMod val="75000"/>
                  </a:srgbClr>
                </a:solidFill>
              </a:rPr>
              <a:t>reservationNumber</a:t>
            </a:r>
            <a:r>
              <a:rPr lang="en-US" altLang="zh-CN" sz="1500" i="1" dirty="0">
                <a:solidFill>
                  <a:srgbClr val="9BBB59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105" name="Rectangle 39">
            <a:extLst>
              <a:ext uri="{FF2B5EF4-FFF2-40B4-BE49-F238E27FC236}">
                <a16:creationId xmlns:a16="http://schemas.microsoft.com/office/drawing/2014/main" id="{F01D6A60-7378-4D59-869F-CE2CCC15C478}"/>
              </a:ext>
            </a:extLst>
          </p:cNvPr>
          <p:cNvSpPr/>
          <p:nvPr/>
        </p:nvSpPr>
        <p:spPr>
          <a:xfrm>
            <a:off x="8238386" y="6086693"/>
            <a:ext cx="259772" cy="1946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06" name="Line 15">
            <a:extLst>
              <a:ext uri="{FF2B5EF4-FFF2-40B4-BE49-F238E27FC236}">
                <a16:creationId xmlns:a16="http://schemas.microsoft.com/office/drawing/2014/main" id="{79F81331-A5D7-4912-9C3F-C01127BE6A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40702" y="5632239"/>
            <a:ext cx="3990614" cy="8012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07" name="Rectangle 39">
            <a:extLst>
              <a:ext uri="{FF2B5EF4-FFF2-40B4-BE49-F238E27FC236}">
                <a16:creationId xmlns:a16="http://schemas.microsoft.com/office/drawing/2014/main" id="{464B7229-081E-4A41-ACA8-717A47340CC9}"/>
              </a:ext>
            </a:extLst>
          </p:cNvPr>
          <p:cNvSpPr/>
          <p:nvPr/>
        </p:nvSpPr>
        <p:spPr>
          <a:xfrm>
            <a:off x="6491590" y="5636995"/>
            <a:ext cx="299763" cy="2587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08" name="Line 16">
            <a:extLst>
              <a:ext uri="{FF2B5EF4-FFF2-40B4-BE49-F238E27FC236}">
                <a16:creationId xmlns:a16="http://schemas.microsoft.com/office/drawing/2014/main" id="{FA14E179-CE7B-4737-BE23-52F9A9190B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43156" y="5868552"/>
            <a:ext cx="3930396" cy="5198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09" name="Line 15">
            <a:extLst>
              <a:ext uri="{FF2B5EF4-FFF2-40B4-BE49-F238E27FC236}">
                <a16:creationId xmlns:a16="http://schemas.microsoft.com/office/drawing/2014/main" id="{A6105B96-F7DF-4DFA-8D56-D1CDE9FBED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40702" y="6080439"/>
            <a:ext cx="5679783" cy="15561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10" name="Text Box 25">
            <a:extLst>
              <a:ext uri="{FF2B5EF4-FFF2-40B4-BE49-F238E27FC236}">
                <a16:creationId xmlns:a16="http://schemas.microsoft.com/office/drawing/2014/main" id="{6C47FF41-7EC5-44C8-9193-8B200B313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7668" y="5351632"/>
            <a:ext cx="123046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toString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()</a:t>
            </a:r>
          </a:p>
        </p:txBody>
      </p:sp>
      <p:sp>
        <p:nvSpPr>
          <p:cNvPr id="111" name="Text Box 25">
            <a:extLst>
              <a:ext uri="{FF2B5EF4-FFF2-40B4-BE49-F238E27FC236}">
                <a16:creationId xmlns:a16="http://schemas.microsoft.com/office/drawing/2014/main" id="{7500276A-FDBD-4490-BE72-78AAFF800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2820" y="5849035"/>
            <a:ext cx="4084713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showMessage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</a:t>
            </a: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reservation.toString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())</a:t>
            </a:r>
          </a:p>
        </p:txBody>
      </p:sp>
      <p:cxnSp>
        <p:nvCxnSpPr>
          <p:cNvPr id="112" name="Straight Connector 53">
            <a:extLst>
              <a:ext uri="{FF2B5EF4-FFF2-40B4-BE49-F238E27FC236}">
                <a16:creationId xmlns:a16="http://schemas.microsoft.com/office/drawing/2014/main" id="{0D804028-DD67-432F-9E83-08FCCD1455E9}"/>
              </a:ext>
            </a:extLst>
          </p:cNvPr>
          <p:cNvCxnSpPr>
            <a:cxnSpLocks/>
          </p:cNvCxnSpPr>
          <p:nvPr/>
        </p:nvCxnSpPr>
        <p:spPr>
          <a:xfrm flipV="1">
            <a:off x="1282944" y="6376045"/>
            <a:ext cx="7775394" cy="24755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36">
            <a:extLst>
              <a:ext uri="{FF2B5EF4-FFF2-40B4-BE49-F238E27FC236}">
                <a16:creationId xmlns:a16="http://schemas.microsoft.com/office/drawing/2014/main" id="{C1B02294-96AF-4632-9AB8-CD06D159AB97}"/>
              </a:ext>
            </a:extLst>
          </p:cNvPr>
          <p:cNvSpPr/>
          <p:nvPr/>
        </p:nvSpPr>
        <p:spPr bwMode="auto">
          <a:xfrm>
            <a:off x="2079105" y="6331041"/>
            <a:ext cx="4854151" cy="374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500" dirty="0">
                <a:solidFill>
                  <a:srgbClr val="00B050"/>
                </a:solidFill>
                <a:cs typeface="Arial" charset="0"/>
              </a:rPr>
              <a:t>          [valid </a:t>
            </a:r>
            <a:r>
              <a:rPr lang="en-US" altLang="zh-CN" sz="1500" dirty="0">
                <a:solidFill>
                  <a:srgbClr val="00B050"/>
                </a:solidFill>
                <a:cs typeface="Arial" charset="0"/>
              </a:rPr>
              <a:t>date</a:t>
            </a:r>
            <a:r>
              <a:rPr lang="en-US" sz="1500" dirty="0">
                <a:solidFill>
                  <a:srgbClr val="00B050"/>
                </a:solidFill>
                <a:cs typeface="Arial" charset="0"/>
              </a:rPr>
              <a:t>]</a:t>
            </a:r>
          </a:p>
        </p:txBody>
      </p:sp>
      <p:sp>
        <p:nvSpPr>
          <p:cNvPr id="121" name="Rectangle 62">
            <a:extLst>
              <a:ext uri="{FF2B5EF4-FFF2-40B4-BE49-F238E27FC236}">
                <a16:creationId xmlns:a16="http://schemas.microsoft.com/office/drawing/2014/main" id="{35410082-5451-488F-ADA0-508EB0AB0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340" y="6629400"/>
            <a:ext cx="7095603" cy="2717021"/>
          </a:xfrm>
          <a:prstGeom prst="rect">
            <a:avLst/>
          </a:prstGeom>
          <a:noFill/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15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122" name="Snip Single Corner Rectangle 63">
            <a:extLst>
              <a:ext uri="{FF2B5EF4-FFF2-40B4-BE49-F238E27FC236}">
                <a16:creationId xmlns:a16="http://schemas.microsoft.com/office/drawing/2014/main" id="{EA175FB7-1214-4FE5-9C71-28CD784F9279}"/>
              </a:ext>
            </a:extLst>
          </p:cNvPr>
          <p:cNvSpPr/>
          <p:nvPr/>
        </p:nvSpPr>
        <p:spPr>
          <a:xfrm flipV="1">
            <a:off x="1676691" y="6639903"/>
            <a:ext cx="507814" cy="306434"/>
          </a:xfrm>
          <a:prstGeom prst="snip1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24" name="Rectangle 64">
            <a:extLst>
              <a:ext uri="{FF2B5EF4-FFF2-40B4-BE49-F238E27FC236}">
                <a16:creationId xmlns:a16="http://schemas.microsoft.com/office/drawing/2014/main" id="{2DC67EFD-389E-473D-A5EF-1F19C5E47C08}"/>
              </a:ext>
            </a:extLst>
          </p:cNvPr>
          <p:cNvSpPr/>
          <p:nvPr/>
        </p:nvSpPr>
        <p:spPr bwMode="auto">
          <a:xfrm>
            <a:off x="1674763" y="6596842"/>
            <a:ext cx="4169015" cy="3373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500" dirty="0">
                <a:solidFill>
                  <a:prstClr val="black"/>
                </a:solidFill>
                <a:cs typeface="Arial" charset="0"/>
              </a:rPr>
              <a:t>loop           [for </a:t>
            </a:r>
            <a:r>
              <a:rPr lang="en-US" sz="1500" dirty="0" err="1">
                <a:solidFill>
                  <a:prstClr val="black"/>
                </a:solidFill>
                <a:cs typeface="Arial" charset="0"/>
              </a:rPr>
              <a:t>i</a:t>
            </a:r>
            <a:r>
              <a:rPr lang="en-US" sz="1500" dirty="0">
                <a:solidFill>
                  <a:prstClr val="black"/>
                </a:solidFill>
                <a:cs typeface="Arial" charset="0"/>
              </a:rPr>
              <a:t>=0; </a:t>
            </a:r>
            <a:r>
              <a:rPr lang="en-US" sz="1500" dirty="0" err="1">
                <a:solidFill>
                  <a:prstClr val="black"/>
                </a:solidFill>
                <a:cs typeface="Arial" charset="0"/>
              </a:rPr>
              <a:t>i</a:t>
            </a:r>
            <a:r>
              <a:rPr lang="en-US" sz="1500" dirty="0">
                <a:solidFill>
                  <a:prstClr val="black"/>
                </a:solidFill>
                <a:cs typeface="Arial" charset="0"/>
              </a:rPr>
              <a:t>&lt;</a:t>
            </a:r>
            <a:r>
              <a:rPr lang="en-US" sz="1500" dirty="0" err="1">
                <a:solidFill>
                  <a:prstClr val="black"/>
                </a:solidFill>
                <a:cs typeface="Arial" charset="0"/>
              </a:rPr>
              <a:t>reservations.getSize</a:t>
            </a:r>
            <a:r>
              <a:rPr lang="en-US" sz="1500" dirty="0">
                <a:solidFill>
                  <a:prstClr val="black"/>
                </a:solidFill>
                <a:cs typeface="Arial" charset="0"/>
              </a:rPr>
              <a:t>(); </a:t>
            </a:r>
            <a:r>
              <a:rPr lang="en-US" sz="1500" dirty="0" err="1">
                <a:solidFill>
                  <a:prstClr val="black"/>
                </a:solidFill>
                <a:cs typeface="Arial" charset="0"/>
              </a:rPr>
              <a:t>i</a:t>
            </a:r>
            <a:r>
              <a:rPr lang="en-US" sz="1500" dirty="0">
                <a:solidFill>
                  <a:prstClr val="black"/>
                </a:solidFill>
                <a:cs typeface="Arial" charset="0"/>
              </a:rPr>
              <a:t>++]</a:t>
            </a:r>
          </a:p>
        </p:txBody>
      </p:sp>
      <p:sp>
        <p:nvSpPr>
          <p:cNvPr id="125" name="Line 15">
            <a:extLst>
              <a:ext uri="{FF2B5EF4-FFF2-40B4-BE49-F238E27FC236}">
                <a16:creationId xmlns:a16="http://schemas.microsoft.com/office/drawing/2014/main" id="{44909800-B07F-493E-859C-CEF46C2FE8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30609" y="7044454"/>
            <a:ext cx="2250213" cy="1125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26" name="Rectangle 21">
            <a:extLst>
              <a:ext uri="{FF2B5EF4-FFF2-40B4-BE49-F238E27FC236}">
                <a16:creationId xmlns:a16="http://schemas.microsoft.com/office/drawing/2014/main" id="{8C266384-EA1F-4DE8-B08C-373AD2849BB6}"/>
              </a:ext>
            </a:extLst>
          </p:cNvPr>
          <p:cNvSpPr/>
          <p:nvPr/>
        </p:nvSpPr>
        <p:spPr>
          <a:xfrm>
            <a:off x="4785108" y="7045119"/>
            <a:ext cx="247076" cy="2364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27" name="Line 16">
            <a:extLst>
              <a:ext uri="{FF2B5EF4-FFF2-40B4-BE49-F238E27FC236}">
                <a16:creationId xmlns:a16="http://schemas.microsoft.com/office/drawing/2014/main" id="{EEF45692-3980-4669-B08E-53D7598900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29007" y="7281561"/>
            <a:ext cx="2262085" cy="18744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28" name="Line 15">
            <a:extLst>
              <a:ext uri="{FF2B5EF4-FFF2-40B4-BE49-F238E27FC236}">
                <a16:creationId xmlns:a16="http://schemas.microsoft.com/office/drawing/2014/main" id="{87502B7F-838B-40C7-91B9-C4C5A4FD67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8541" y="7540306"/>
            <a:ext cx="4024925" cy="8013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29" name="Text Box 25">
            <a:extLst>
              <a:ext uri="{FF2B5EF4-FFF2-40B4-BE49-F238E27FC236}">
                <a16:creationId xmlns:a16="http://schemas.microsoft.com/office/drawing/2014/main" id="{AC00928E-FE4A-4B06-98B7-8FC4E09B3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6996" y="7273341"/>
            <a:ext cx="131286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getDate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()</a:t>
            </a:r>
          </a:p>
        </p:txBody>
      </p:sp>
      <p:sp>
        <p:nvSpPr>
          <p:cNvPr id="130" name="Rectangle 39">
            <a:extLst>
              <a:ext uri="{FF2B5EF4-FFF2-40B4-BE49-F238E27FC236}">
                <a16:creationId xmlns:a16="http://schemas.microsoft.com/office/drawing/2014/main" id="{D1DBF1BB-F9DA-4BA9-8553-80863614A3C7}"/>
              </a:ext>
            </a:extLst>
          </p:cNvPr>
          <p:cNvSpPr/>
          <p:nvPr/>
        </p:nvSpPr>
        <p:spPr>
          <a:xfrm>
            <a:off x="6532645" y="7540306"/>
            <a:ext cx="243600" cy="2311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32" name="Line 16">
            <a:extLst>
              <a:ext uri="{FF2B5EF4-FFF2-40B4-BE49-F238E27FC236}">
                <a16:creationId xmlns:a16="http://schemas.microsoft.com/office/drawing/2014/main" id="{A8754E52-82EE-4E83-AB09-5E103012FDD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71725" y="7758632"/>
            <a:ext cx="4024919" cy="8012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33" name="Text Box 25">
            <a:extLst>
              <a:ext uri="{FF2B5EF4-FFF2-40B4-BE49-F238E27FC236}">
                <a16:creationId xmlns:a16="http://schemas.microsoft.com/office/drawing/2014/main" id="{65110496-7118-4B8B-B586-725E1A1EE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5881" y="6785274"/>
            <a:ext cx="1894787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getReservation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</a:t>
            </a: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i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134" name="Rectangle 67">
            <a:extLst>
              <a:ext uri="{FF2B5EF4-FFF2-40B4-BE49-F238E27FC236}">
                <a16:creationId xmlns:a16="http://schemas.microsoft.com/office/drawing/2014/main" id="{E584379A-3F29-4190-A938-A4B882B3D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429" y="7860148"/>
            <a:ext cx="6848263" cy="1349067"/>
          </a:xfrm>
          <a:prstGeom prst="rect">
            <a:avLst/>
          </a:prstGeom>
          <a:noFill/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15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135" name="Snip Single Corner Rectangle 68">
            <a:extLst>
              <a:ext uri="{FF2B5EF4-FFF2-40B4-BE49-F238E27FC236}">
                <a16:creationId xmlns:a16="http://schemas.microsoft.com/office/drawing/2014/main" id="{0F74AB8C-5343-4FFD-8FB1-22D4784BAE06}"/>
              </a:ext>
            </a:extLst>
          </p:cNvPr>
          <p:cNvSpPr/>
          <p:nvPr/>
        </p:nvSpPr>
        <p:spPr>
          <a:xfrm flipV="1">
            <a:off x="1773148" y="7863753"/>
            <a:ext cx="406128" cy="352547"/>
          </a:xfrm>
          <a:prstGeom prst="snip1Rect">
            <a:avLst>
              <a:gd name="adj" fmla="val 2040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36" name="Rectangle 69">
            <a:extLst>
              <a:ext uri="{FF2B5EF4-FFF2-40B4-BE49-F238E27FC236}">
                <a16:creationId xmlns:a16="http://schemas.microsoft.com/office/drawing/2014/main" id="{494D4C5A-07CC-4529-8BCA-D13FC6A0E9CC}"/>
              </a:ext>
            </a:extLst>
          </p:cNvPr>
          <p:cNvSpPr/>
          <p:nvPr/>
        </p:nvSpPr>
        <p:spPr bwMode="auto">
          <a:xfrm>
            <a:off x="1764206" y="7858506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500" dirty="0">
                <a:solidFill>
                  <a:prstClr val="black"/>
                </a:solidFill>
                <a:cs typeface="Arial" charset="0"/>
              </a:rPr>
              <a:t>opt            [equal date]</a:t>
            </a:r>
          </a:p>
        </p:txBody>
      </p:sp>
      <p:sp>
        <p:nvSpPr>
          <p:cNvPr id="142" name="Rectangle 39">
            <a:extLst>
              <a:ext uri="{FF2B5EF4-FFF2-40B4-BE49-F238E27FC236}">
                <a16:creationId xmlns:a16="http://schemas.microsoft.com/office/drawing/2014/main" id="{E6BFAF9D-D64C-4712-9A53-0A5FB096F541}"/>
              </a:ext>
            </a:extLst>
          </p:cNvPr>
          <p:cNvSpPr/>
          <p:nvPr/>
        </p:nvSpPr>
        <p:spPr>
          <a:xfrm>
            <a:off x="8253020" y="8770457"/>
            <a:ext cx="236281" cy="2762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43" name="Line 15">
            <a:extLst>
              <a:ext uri="{FF2B5EF4-FFF2-40B4-BE49-F238E27FC236}">
                <a16:creationId xmlns:a16="http://schemas.microsoft.com/office/drawing/2014/main" id="{5D9A52FB-FC6B-49EC-8C22-8C87F9894E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0031" y="8241214"/>
            <a:ext cx="3990614" cy="8012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44" name="Rectangle 39">
            <a:extLst>
              <a:ext uri="{FF2B5EF4-FFF2-40B4-BE49-F238E27FC236}">
                <a16:creationId xmlns:a16="http://schemas.microsoft.com/office/drawing/2014/main" id="{7A5F63CA-DA57-4A43-B35A-3CAA1928E504}"/>
              </a:ext>
            </a:extLst>
          </p:cNvPr>
          <p:cNvSpPr/>
          <p:nvPr/>
        </p:nvSpPr>
        <p:spPr>
          <a:xfrm>
            <a:off x="6530974" y="8245970"/>
            <a:ext cx="229909" cy="2843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45" name="Line 16">
            <a:extLst>
              <a:ext uri="{FF2B5EF4-FFF2-40B4-BE49-F238E27FC236}">
                <a16:creationId xmlns:a16="http://schemas.microsoft.com/office/drawing/2014/main" id="{6BAD995F-78FB-4294-82DA-239F81EE90B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62485" y="8514795"/>
            <a:ext cx="4024919" cy="8012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46" name="Line 15">
            <a:extLst>
              <a:ext uri="{FF2B5EF4-FFF2-40B4-BE49-F238E27FC236}">
                <a16:creationId xmlns:a16="http://schemas.microsoft.com/office/drawing/2014/main" id="{16364D6D-C7FF-4D4D-92E1-124A142494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3088" y="8780296"/>
            <a:ext cx="5679783" cy="15561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47" name="Text Box 25">
            <a:extLst>
              <a:ext uri="{FF2B5EF4-FFF2-40B4-BE49-F238E27FC236}">
                <a16:creationId xmlns:a16="http://schemas.microsoft.com/office/drawing/2014/main" id="{C8CD7C6E-FCE9-4DB7-B7B0-89688BECA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708" y="7980539"/>
            <a:ext cx="123046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toString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()</a:t>
            </a:r>
          </a:p>
        </p:txBody>
      </p:sp>
      <p:sp>
        <p:nvSpPr>
          <p:cNvPr id="148" name="Text Box 25">
            <a:extLst>
              <a:ext uri="{FF2B5EF4-FFF2-40B4-BE49-F238E27FC236}">
                <a16:creationId xmlns:a16="http://schemas.microsoft.com/office/drawing/2014/main" id="{69829518-5EA5-465D-987F-98CBC363E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64" y="8523492"/>
            <a:ext cx="4084713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showMessage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</a:t>
            </a: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reservation.toString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())</a:t>
            </a:r>
          </a:p>
        </p:txBody>
      </p:sp>
      <p:sp>
        <p:nvSpPr>
          <p:cNvPr id="149" name="Rectangle 67">
            <a:extLst>
              <a:ext uri="{FF2B5EF4-FFF2-40B4-BE49-F238E27FC236}">
                <a16:creationId xmlns:a16="http://schemas.microsoft.com/office/drawing/2014/main" id="{6D2C307A-A9CF-4CC7-A4B6-CCAF0121E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735" y="9440212"/>
            <a:ext cx="7095603" cy="901091"/>
          </a:xfrm>
          <a:prstGeom prst="rect">
            <a:avLst/>
          </a:prstGeom>
          <a:noFill/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15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150" name="Snip Single Corner Rectangle 68">
            <a:extLst>
              <a:ext uri="{FF2B5EF4-FFF2-40B4-BE49-F238E27FC236}">
                <a16:creationId xmlns:a16="http://schemas.microsoft.com/office/drawing/2014/main" id="{2357843B-49FC-4911-9C68-73969DC13D64}"/>
              </a:ext>
            </a:extLst>
          </p:cNvPr>
          <p:cNvSpPr/>
          <p:nvPr/>
        </p:nvSpPr>
        <p:spPr>
          <a:xfrm flipV="1">
            <a:off x="1663735" y="9443815"/>
            <a:ext cx="528025" cy="377396"/>
          </a:xfrm>
          <a:prstGeom prst="snip1Rect">
            <a:avLst>
              <a:gd name="adj" fmla="val 2040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51" name="Rectangle 69">
            <a:extLst>
              <a:ext uri="{FF2B5EF4-FFF2-40B4-BE49-F238E27FC236}">
                <a16:creationId xmlns:a16="http://schemas.microsoft.com/office/drawing/2014/main" id="{60AA02DF-4300-4122-93FD-620A8EEB473F}"/>
              </a:ext>
            </a:extLst>
          </p:cNvPr>
          <p:cNvSpPr/>
          <p:nvPr/>
        </p:nvSpPr>
        <p:spPr bwMode="auto">
          <a:xfrm>
            <a:off x="1677119" y="9427759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500" dirty="0">
                <a:solidFill>
                  <a:prstClr val="black"/>
                </a:solidFill>
                <a:cs typeface="Arial" charset="0"/>
              </a:rPr>
              <a:t>opt              [empty list]</a:t>
            </a:r>
          </a:p>
        </p:txBody>
      </p:sp>
      <p:sp>
        <p:nvSpPr>
          <p:cNvPr id="152" name="Rectangle 39">
            <a:extLst>
              <a:ext uri="{FF2B5EF4-FFF2-40B4-BE49-F238E27FC236}">
                <a16:creationId xmlns:a16="http://schemas.microsoft.com/office/drawing/2014/main" id="{9F2961F2-12F1-45B5-AB51-4551E96EDC81}"/>
              </a:ext>
            </a:extLst>
          </p:cNvPr>
          <p:cNvSpPr/>
          <p:nvPr/>
        </p:nvSpPr>
        <p:spPr>
          <a:xfrm>
            <a:off x="8239378" y="9776906"/>
            <a:ext cx="243318" cy="32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56" name="Line 15">
            <a:extLst>
              <a:ext uri="{FF2B5EF4-FFF2-40B4-BE49-F238E27FC236}">
                <a16:creationId xmlns:a16="http://schemas.microsoft.com/office/drawing/2014/main" id="{60C5542A-04F4-472C-A905-284A31F7FC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4391" y="9789892"/>
            <a:ext cx="5679783" cy="15561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58" name="Text Box 25">
            <a:extLst>
              <a:ext uri="{FF2B5EF4-FFF2-40B4-BE49-F238E27FC236}">
                <a16:creationId xmlns:a16="http://schemas.microsoft.com/office/drawing/2014/main" id="{3B84D712-942D-43FA-B33F-40DCFBB99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1421" y="9495028"/>
            <a:ext cx="4084713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showMessage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(empty list message)</a:t>
            </a:r>
          </a:p>
        </p:txBody>
      </p:sp>
      <p:sp>
        <p:nvSpPr>
          <p:cNvPr id="103" name="Text Box 25">
            <a:extLst>
              <a:ext uri="{FF2B5EF4-FFF2-40B4-BE49-F238E27FC236}">
                <a16:creationId xmlns:a16="http://schemas.microsoft.com/office/drawing/2014/main" id="{53B0CF2A-B22F-4EA3-8674-99B133EAB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8980" y="2852963"/>
            <a:ext cx="2660710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return date of that reservation</a:t>
            </a:r>
          </a:p>
        </p:txBody>
      </p:sp>
      <p:sp>
        <p:nvSpPr>
          <p:cNvPr id="104" name="Line 16">
            <a:extLst>
              <a:ext uri="{FF2B5EF4-FFF2-40B4-BE49-F238E27FC236}">
                <a16:creationId xmlns:a16="http://schemas.microsoft.com/office/drawing/2014/main" id="{003EB0ED-A684-4741-A791-0086EAD9423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63231" y="4106085"/>
            <a:ext cx="5688133" cy="1015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13" name="Text Box 25">
            <a:extLst>
              <a:ext uri="{FF2B5EF4-FFF2-40B4-BE49-F238E27FC236}">
                <a16:creationId xmlns:a16="http://schemas.microsoft.com/office/drawing/2014/main" id="{CE4C4B75-BC54-4AD6-8E19-4BED26FE9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7276" y="3462802"/>
            <a:ext cx="3181191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get formatted reservation information</a:t>
            </a:r>
          </a:p>
        </p:txBody>
      </p:sp>
      <p:sp>
        <p:nvSpPr>
          <p:cNvPr id="114" name="Line 16">
            <a:extLst>
              <a:ext uri="{FF2B5EF4-FFF2-40B4-BE49-F238E27FC236}">
                <a16:creationId xmlns:a16="http://schemas.microsoft.com/office/drawing/2014/main" id="{FCE157E8-B29F-4F8B-97AE-023AA6D587A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42821" y="4652570"/>
            <a:ext cx="5688133" cy="1015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15" name="Text Box 25">
            <a:extLst>
              <a:ext uri="{FF2B5EF4-FFF2-40B4-BE49-F238E27FC236}">
                <a16:creationId xmlns:a16="http://schemas.microsoft.com/office/drawing/2014/main" id="{0F4DD723-40FE-4CA5-8AE0-C6C8E667B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5907" y="5206761"/>
            <a:ext cx="2331375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target Reservation object</a:t>
            </a:r>
          </a:p>
        </p:txBody>
      </p:sp>
      <p:sp>
        <p:nvSpPr>
          <p:cNvPr id="116" name="Text Box 25">
            <a:extLst>
              <a:ext uri="{FF2B5EF4-FFF2-40B4-BE49-F238E27FC236}">
                <a16:creationId xmlns:a16="http://schemas.microsoft.com/office/drawing/2014/main" id="{07EA0948-BC90-4645-A425-1B49626B6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0435" y="5611562"/>
            <a:ext cx="3181191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get formatted reservation information</a:t>
            </a:r>
          </a:p>
        </p:txBody>
      </p:sp>
      <p:sp>
        <p:nvSpPr>
          <p:cNvPr id="118" name="Line 16">
            <a:extLst>
              <a:ext uri="{FF2B5EF4-FFF2-40B4-BE49-F238E27FC236}">
                <a16:creationId xmlns:a16="http://schemas.microsoft.com/office/drawing/2014/main" id="{01973C89-C64F-43DE-9413-5F8FCC2F4C6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62948" y="6253735"/>
            <a:ext cx="5688133" cy="1015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19" name="Text Box 25">
            <a:extLst>
              <a:ext uri="{FF2B5EF4-FFF2-40B4-BE49-F238E27FC236}">
                <a16:creationId xmlns:a16="http://schemas.microsoft.com/office/drawing/2014/main" id="{F41FFF92-2F47-4D24-AF3B-61C15B0E2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849" y="7028626"/>
            <a:ext cx="2553195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target Reservation object</a:t>
            </a:r>
          </a:p>
        </p:txBody>
      </p:sp>
      <p:sp>
        <p:nvSpPr>
          <p:cNvPr id="123" name="Text Box 25">
            <a:extLst>
              <a:ext uri="{FF2B5EF4-FFF2-40B4-BE49-F238E27FC236}">
                <a16:creationId xmlns:a16="http://schemas.microsoft.com/office/drawing/2014/main" id="{655FECDC-89B4-42BD-A74E-9C7AD1220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8184" y="7487647"/>
            <a:ext cx="2660710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return date of that reservation</a:t>
            </a:r>
          </a:p>
        </p:txBody>
      </p:sp>
      <p:sp>
        <p:nvSpPr>
          <p:cNvPr id="138" name="Text Box 25">
            <a:extLst>
              <a:ext uri="{FF2B5EF4-FFF2-40B4-BE49-F238E27FC236}">
                <a16:creationId xmlns:a16="http://schemas.microsoft.com/office/drawing/2014/main" id="{5A53C1D4-19AB-48EC-8A1C-9D10DF935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280" y="8263376"/>
            <a:ext cx="3181191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get formatted reservation information</a:t>
            </a:r>
          </a:p>
        </p:txBody>
      </p:sp>
      <p:sp>
        <p:nvSpPr>
          <p:cNvPr id="139" name="Line 16">
            <a:extLst>
              <a:ext uri="{FF2B5EF4-FFF2-40B4-BE49-F238E27FC236}">
                <a16:creationId xmlns:a16="http://schemas.microsoft.com/office/drawing/2014/main" id="{C0D57B58-B5AB-40C1-A002-1A003758F91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74827" y="9033764"/>
            <a:ext cx="5688133" cy="1015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41" name="Line 16">
            <a:extLst>
              <a:ext uri="{FF2B5EF4-FFF2-40B4-BE49-F238E27FC236}">
                <a16:creationId xmlns:a16="http://schemas.microsoft.com/office/drawing/2014/main" id="{52D72EC3-B194-410B-A285-3DC3D359DCD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39090" y="10099302"/>
            <a:ext cx="5688133" cy="1015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53" name="Line 16">
            <a:extLst>
              <a:ext uri="{FF2B5EF4-FFF2-40B4-BE49-F238E27FC236}">
                <a16:creationId xmlns:a16="http://schemas.microsoft.com/office/drawing/2014/main" id="{5D729920-4C35-488E-9BAB-51DADF9D38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6130" y="10561022"/>
            <a:ext cx="2089236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87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 animBg="1"/>
      <p:bldP spid="28" grpId="0" animBg="1"/>
      <p:bldP spid="34" grpId="0" animBg="1"/>
      <p:bldP spid="34" grpId="1" animBg="1"/>
      <p:bldP spid="35" grpId="0" animBg="1"/>
      <p:bldP spid="35" grpId="1" animBg="1"/>
      <p:bldP spid="36" grpId="0"/>
      <p:bldP spid="36" grpId="1"/>
      <p:bldP spid="37" grpId="0"/>
      <p:bldP spid="39" grpId="0" animBg="1"/>
      <p:bldP spid="40" grpId="0" animBg="1"/>
      <p:bldP spid="41" grpId="0"/>
      <p:bldP spid="42" grpId="0" animBg="1"/>
      <p:bldP spid="46" grpId="0" animBg="1"/>
      <p:bldP spid="47" grpId="0"/>
      <p:bldP spid="48" grpId="0"/>
      <p:bldP spid="53" grpId="0" animBg="1"/>
      <p:bldP spid="58" grpId="0"/>
      <p:bldP spid="58" grpId="1"/>
      <p:bldP spid="60" grpId="0"/>
      <p:bldP spid="61" grpId="0" animBg="1"/>
      <p:bldP spid="62" grpId="0" animBg="1"/>
      <p:bldP spid="70" grpId="0" animBg="1"/>
      <p:bldP spid="71" grpId="0" animBg="1"/>
      <p:bldP spid="72" grpId="0"/>
      <p:bldP spid="76" grpId="0"/>
      <p:bldP spid="80" grpId="0" animBg="1"/>
      <p:bldP spid="81" grpId="0" animBg="1"/>
      <p:bldP spid="82" grpId="0" animBg="1"/>
      <p:bldP spid="83" grpId="0" animBg="1"/>
      <p:bldP spid="85" grpId="0"/>
      <p:bldP spid="86" grpId="0" animBg="1"/>
      <p:bldP spid="87" grpId="0"/>
      <p:bldP spid="88" grpId="0" animBg="1"/>
      <p:bldP spid="89" grpId="0" animBg="1"/>
      <p:bldP spid="90" grpId="0" animBg="1"/>
      <p:bldP spid="91" grpId="0" animBg="1"/>
      <p:bldP spid="92" grpId="0"/>
      <p:bldP spid="97" grpId="0"/>
      <p:bldP spid="97" grpId="1"/>
      <p:bldP spid="98" grpId="0" animBg="1"/>
      <p:bldP spid="99" grpId="0" animBg="1"/>
      <p:bldP spid="100" grpId="0" animBg="1"/>
      <p:bldP spid="102" grpId="0"/>
      <p:bldP spid="105" grpId="0" animBg="1"/>
      <p:bldP spid="106" grpId="0" animBg="1"/>
      <p:bldP spid="107" grpId="0" animBg="1"/>
      <p:bldP spid="108" grpId="0" animBg="1"/>
      <p:bldP spid="109" grpId="0" animBg="1"/>
      <p:bldP spid="110" grpId="0"/>
      <p:bldP spid="111" grpId="0"/>
      <p:bldP spid="117" grpId="0"/>
      <p:bldP spid="117" grpId="1"/>
      <p:bldP spid="121" grpId="0" animBg="1"/>
      <p:bldP spid="122" grpId="0" animBg="1"/>
      <p:bldP spid="124" grpId="0"/>
      <p:bldP spid="125" grpId="0" animBg="1"/>
      <p:bldP spid="126" grpId="0" animBg="1"/>
      <p:bldP spid="127" grpId="0" animBg="1"/>
      <p:bldP spid="128" grpId="0" animBg="1"/>
      <p:bldP spid="129" grpId="0"/>
      <p:bldP spid="130" grpId="0" animBg="1"/>
      <p:bldP spid="132" grpId="0" animBg="1"/>
      <p:bldP spid="133" grpId="0"/>
      <p:bldP spid="134" grpId="0" animBg="1"/>
      <p:bldP spid="135" grpId="0" animBg="1"/>
      <p:bldP spid="136" grpId="0"/>
      <p:bldP spid="142" grpId="0" animBg="1"/>
      <p:bldP spid="143" grpId="0" animBg="1"/>
      <p:bldP spid="144" grpId="0" animBg="1"/>
      <p:bldP spid="145" grpId="0" animBg="1"/>
      <p:bldP spid="146" grpId="0" animBg="1"/>
      <p:bldP spid="147" grpId="0"/>
      <p:bldP spid="148" grpId="0"/>
      <p:bldP spid="149" grpId="0" animBg="1"/>
      <p:bldP spid="150" grpId="0" animBg="1"/>
      <p:bldP spid="151" grpId="0"/>
      <p:bldP spid="152" grpId="0" animBg="1"/>
      <p:bldP spid="156" grpId="0" animBg="1"/>
      <p:bldP spid="158" grpId="0"/>
      <p:bldP spid="103" grpId="0"/>
      <p:bldP spid="104" grpId="0" animBg="1"/>
      <p:bldP spid="113" grpId="0"/>
      <p:bldP spid="114" grpId="0" animBg="1"/>
      <p:bldP spid="115" grpId="0"/>
      <p:bldP spid="116" grpId="0"/>
      <p:bldP spid="118" grpId="0" animBg="1"/>
      <p:bldP spid="119" grpId="0"/>
      <p:bldP spid="123" grpId="0"/>
      <p:bldP spid="138" grpId="0"/>
      <p:bldP spid="139" grpId="0" animBg="1"/>
      <p:bldP spid="141" grpId="0" animBg="1"/>
      <p:bldP spid="153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694</Words>
  <Application>Microsoft Office PowerPoint</Application>
  <PresentationFormat>全屏显示(4:3)</PresentationFormat>
  <Paragraphs>209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</vt:lpstr>
      <vt:lpstr>Courier New</vt:lpstr>
      <vt:lpstr>Wingdings</vt:lpstr>
      <vt:lpstr>1_Office Theme</vt:lpstr>
      <vt:lpstr>Class diagrams</vt:lpstr>
      <vt:lpstr>PowerPoint 演示文稿</vt:lpstr>
      <vt:lpstr>Class diagrams [example] </vt:lpstr>
      <vt:lpstr>Object diagrams</vt:lpstr>
      <vt:lpstr>Sequence diagrams</vt:lpstr>
      <vt:lpstr>Sequence diagrams [example]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思冰 吴</cp:lastModifiedBy>
  <cp:revision>47</cp:revision>
  <cp:lastPrinted>2019-08-28T11:43:39Z</cp:lastPrinted>
  <dcterms:created xsi:type="dcterms:W3CDTF">2006-08-16T00:00:00Z</dcterms:created>
  <dcterms:modified xsi:type="dcterms:W3CDTF">2020-03-30T15:30:05Z</dcterms:modified>
</cp:coreProperties>
</file>