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9" r:id="rId2"/>
    <p:sldId id="262" r:id="rId3"/>
    <p:sldId id="260" r:id="rId4"/>
    <p:sldId id="261" r:id="rId5"/>
    <p:sldId id="272" r:id="rId6"/>
    <p:sldId id="268" r:id="rId7"/>
    <p:sldId id="269" r:id="rId8"/>
    <p:sldId id="271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>
      <p:cViewPr varScale="1">
        <p:scale>
          <a:sx n="107" d="100"/>
          <a:sy n="107" d="100"/>
        </p:scale>
        <p:origin x="17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30/3/20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3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7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5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70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67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56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Class diagrams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6256" y="2336430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68526" y="2336430"/>
            <a:ext cx="129540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51" name="Elbow Connector 50"/>
          <p:cNvCxnSpPr>
            <a:stCxn id="45" idx="3"/>
            <a:endCxn id="48" idx="1"/>
          </p:cNvCxnSpPr>
          <p:nvPr/>
        </p:nvCxnSpPr>
        <p:spPr>
          <a:xfrm>
            <a:off x="1916456" y="2536485"/>
            <a:ext cx="575207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1891262" y="2162544"/>
            <a:ext cx="187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multiplicity of 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021226" y="2160290"/>
            <a:ext cx="219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association label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396578" y="3369414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rgbClr val="FF0000"/>
                </a:solidFill>
              </a:rPr>
              <a:t>&lt;&lt;enumeration&gt;&gt;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EnumerationName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96578" y="4001155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VALUE_1</a:t>
            </a: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VALUE_2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915299" y="2497497"/>
            <a:ext cx="172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role of 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47498" y="2169926"/>
            <a:ext cx="1355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role of 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12956" y="2557764"/>
            <a:ext cx="182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multiplicity of B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129615" y="3289808"/>
            <a:ext cx="134276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Superclass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10981" y="4459703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Subclass 1</a:t>
            </a:r>
          </a:p>
        </p:txBody>
      </p:sp>
      <p:sp>
        <p:nvSpPr>
          <p:cNvPr id="90" name="Isosceles Triangle 89"/>
          <p:cNvSpPr/>
          <p:nvPr/>
        </p:nvSpPr>
        <p:spPr>
          <a:xfrm>
            <a:off x="1686699" y="3713092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91" name="Elbow Connector 26"/>
          <p:cNvCxnSpPr>
            <a:stCxn id="88" idx="0"/>
            <a:endCxn id="90" idx="3"/>
          </p:cNvCxnSpPr>
          <p:nvPr/>
        </p:nvCxnSpPr>
        <p:spPr>
          <a:xfrm rot="5400000" flipH="1" flipV="1">
            <a:off x="1083764" y="3742469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92" name="Elbow Connector 26"/>
          <p:cNvCxnSpPr>
            <a:stCxn id="96" idx="0"/>
            <a:endCxn id="90" idx="3"/>
          </p:cNvCxnSpPr>
          <p:nvPr/>
        </p:nvCxnSpPr>
        <p:spPr>
          <a:xfrm rot="16200000" flipV="1">
            <a:off x="1958520" y="3707972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96" name="Rectangle 95"/>
          <p:cNvSpPr/>
          <p:nvPr/>
        </p:nvSpPr>
        <p:spPr>
          <a:xfrm>
            <a:off x="2077995" y="4463821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Subclass 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38897" y="5928372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Whole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220995" y="5928372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Part</a:t>
            </a:r>
          </a:p>
        </p:txBody>
      </p:sp>
      <p:cxnSp>
        <p:nvCxnSpPr>
          <p:cNvPr id="100" name="Elbow Connector 26"/>
          <p:cNvCxnSpPr>
            <a:stCxn id="99" idx="1"/>
            <a:endCxn id="98" idx="3"/>
          </p:cNvCxnSpPr>
          <p:nvPr/>
        </p:nvCxnSpPr>
        <p:spPr>
          <a:xfrm rot="10800000">
            <a:off x="1849395" y="6128427"/>
            <a:ext cx="13716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5" name="Flowchart: Decision 104"/>
          <p:cNvSpPr/>
          <p:nvPr/>
        </p:nvSpPr>
        <p:spPr>
          <a:xfrm>
            <a:off x="1849395" y="6019961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940000" y="345913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940000" y="73730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attributes</a:t>
            </a:r>
          </a:p>
        </p:txBody>
      </p:sp>
      <p:sp>
        <p:nvSpPr>
          <p:cNvPr id="112" name="Rounded Rectangular Callout 111"/>
          <p:cNvSpPr/>
          <p:nvPr/>
        </p:nvSpPr>
        <p:spPr>
          <a:xfrm>
            <a:off x="2824537" y="1449846"/>
            <a:ext cx="1552833" cy="442674"/>
          </a:xfrm>
          <a:prstGeom prst="wedgeRoundRectCallout">
            <a:avLst>
              <a:gd name="adj1" fmla="val -20833"/>
              <a:gd name="adj2" fmla="val 7854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association </a:t>
            </a:r>
          </a:p>
        </p:txBody>
      </p:sp>
      <p:sp>
        <p:nvSpPr>
          <p:cNvPr id="114" name="Rounded Rectangular Callout 113"/>
          <p:cNvSpPr/>
          <p:nvPr/>
        </p:nvSpPr>
        <p:spPr>
          <a:xfrm>
            <a:off x="2803364" y="3630376"/>
            <a:ext cx="1734064" cy="442674"/>
          </a:xfrm>
          <a:prstGeom prst="wedgeRoundRectCallout">
            <a:avLst>
              <a:gd name="adj1" fmla="val -64349"/>
              <a:gd name="adj2" fmla="val 183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inheritance</a:t>
            </a:r>
          </a:p>
        </p:txBody>
      </p:sp>
      <p:sp>
        <p:nvSpPr>
          <p:cNvPr id="115" name="Rounded Rectangular Callout 114"/>
          <p:cNvSpPr/>
          <p:nvPr/>
        </p:nvSpPr>
        <p:spPr>
          <a:xfrm>
            <a:off x="1793789" y="5359468"/>
            <a:ext cx="1734064" cy="442674"/>
          </a:xfrm>
          <a:prstGeom prst="wedgeRoundRectCallout">
            <a:avLst>
              <a:gd name="adj1" fmla="val -34589"/>
              <a:gd name="adj2" fmla="val 939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composition</a:t>
            </a:r>
          </a:p>
        </p:txBody>
      </p:sp>
      <p:sp>
        <p:nvSpPr>
          <p:cNvPr id="116" name="Rounded Rectangular Callout 115"/>
          <p:cNvSpPr/>
          <p:nvPr/>
        </p:nvSpPr>
        <p:spPr>
          <a:xfrm>
            <a:off x="4278992" y="4261481"/>
            <a:ext cx="1734064" cy="442674"/>
          </a:xfrm>
          <a:prstGeom prst="wedgeRoundRectCallout">
            <a:avLst>
              <a:gd name="adj1" fmla="val 59544"/>
              <a:gd name="adj2" fmla="val 634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enumerations</a:t>
            </a:r>
          </a:p>
        </p:txBody>
      </p:sp>
      <p:sp>
        <p:nvSpPr>
          <p:cNvPr id="29" name="Isosceles Triangle 1"/>
          <p:cNvSpPr/>
          <p:nvPr/>
        </p:nvSpPr>
        <p:spPr>
          <a:xfrm rot="5400000" flipH="1">
            <a:off x="5867260" y="232132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40000" y="113807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methods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17641" y="5937261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Container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99739" y="5937261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Item</a:t>
            </a:r>
          </a:p>
        </p:txBody>
      </p:sp>
      <p:cxnSp>
        <p:nvCxnSpPr>
          <p:cNvPr id="33" name="Elbow Connector 26"/>
          <p:cNvCxnSpPr>
            <a:stCxn id="32" idx="1"/>
            <a:endCxn id="34" idx="3"/>
          </p:cNvCxnSpPr>
          <p:nvPr/>
        </p:nvCxnSpPr>
        <p:spPr>
          <a:xfrm rot="10800000" flipV="1">
            <a:off x="6556739" y="6137316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Flowchart: Decision 33"/>
          <p:cNvSpPr/>
          <p:nvPr/>
        </p:nvSpPr>
        <p:spPr>
          <a:xfrm>
            <a:off x="6328139" y="6028850"/>
            <a:ext cx="228600" cy="228600"/>
          </a:xfrm>
          <a:prstGeom prst="flowChartDecisi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6272533" y="5368357"/>
            <a:ext cx="1734064" cy="442674"/>
          </a:xfrm>
          <a:prstGeom prst="wedgeRoundRectCallout">
            <a:avLst>
              <a:gd name="adj1" fmla="val -32608"/>
              <a:gd name="adj2" fmla="val 1026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390525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404" y="258266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426" y="640945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visibility name : type multiplicity = default-value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853" y="1013734"/>
            <a:ext cx="5174912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visibility name (parameter-list) : return-type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22324" y="843582"/>
            <a:ext cx="3301432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</a:rPr>
              <a:t>{abstract}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 err="1">
                <a:solidFill>
                  <a:sysClr val="windowText" lastClr="000000"/>
                </a:solidFill>
              </a:rPr>
              <a:t>AbstractClass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18938" y="1507056"/>
            <a:ext cx="3305926" cy="52438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u="sng" kern="0" dirty="0" err="1">
                <a:solidFill>
                  <a:srgbClr val="FF0000"/>
                </a:solidFill>
              </a:rPr>
              <a:t>classLevelAttribute</a:t>
            </a:r>
            <a:endParaRPr lang="en-US" sz="2000" u="sng" kern="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1491" y="2035314"/>
            <a:ext cx="3302265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abstractOperation</a:t>
            </a:r>
            <a:r>
              <a:rPr lang="en-US" sz="2000" kern="0" dirty="0">
                <a:solidFill>
                  <a:sysClr val="windowText" lastClr="000000"/>
                </a:solidFill>
              </a:rPr>
              <a:t>  </a:t>
            </a:r>
            <a:r>
              <a:rPr lang="en-US" sz="2000" kern="0" dirty="0">
                <a:solidFill>
                  <a:srgbClr val="FF0000"/>
                </a:solidFill>
              </a:rPr>
              <a:t>{abstract}</a:t>
            </a:r>
          </a:p>
          <a:p>
            <a:pPr>
              <a:defRPr/>
            </a:pPr>
            <a:r>
              <a:rPr lang="en-US" sz="2000" u="sng" kern="0" dirty="0" err="1">
                <a:solidFill>
                  <a:srgbClr val="FF0000"/>
                </a:solidFill>
              </a:rPr>
              <a:t>classLevelOperation</a:t>
            </a:r>
            <a:endParaRPr lang="en-US" sz="2000" u="sng" kern="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0600" y="2367992"/>
            <a:ext cx="1915296" cy="7078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</a:rPr>
              <a:t>&lt;&lt;interface&gt;&gt;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Interface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6902" y="3800804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1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1822620" y="305419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19" name="Elbow Connector 26"/>
          <p:cNvCxnSpPr>
            <a:stCxn id="17" idx="0"/>
            <a:endCxn id="18" idx="3"/>
          </p:cNvCxnSpPr>
          <p:nvPr/>
        </p:nvCxnSpPr>
        <p:spPr>
          <a:xfrm rot="5400000" flipH="1" flipV="1">
            <a:off x="1219685" y="3083570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cxnSp>
        <p:nvCxnSpPr>
          <p:cNvPr id="20" name="Elbow Connector 26"/>
          <p:cNvCxnSpPr>
            <a:stCxn id="21" idx="0"/>
            <a:endCxn id="18" idx="3"/>
          </p:cNvCxnSpPr>
          <p:nvPr/>
        </p:nvCxnSpPr>
        <p:spPr>
          <a:xfrm rot="16200000" flipV="1">
            <a:off x="2094441" y="3049073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2213916" y="3804922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2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1789329" y="1746625"/>
            <a:ext cx="1396653" cy="442674"/>
          </a:xfrm>
          <a:prstGeom prst="wedgeRoundRectCallout">
            <a:avLst>
              <a:gd name="adj1" fmla="val -21302"/>
              <a:gd name="adj2" fmla="val 805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interfaces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5622324" y="222135"/>
            <a:ext cx="3274541" cy="442674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abstract/ static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48200" y="4267200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73098" y="4267200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26" name="Elbow Connector 26"/>
          <p:cNvCxnSpPr>
            <a:stCxn id="25" idx="1"/>
            <a:endCxn id="24" idx="3"/>
          </p:cNvCxnSpPr>
          <p:nvPr/>
        </p:nvCxnSpPr>
        <p:spPr>
          <a:xfrm rot="10800000">
            <a:off x="5801498" y="4467255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9" name="Rounded Rectangular Callout 28"/>
          <p:cNvSpPr/>
          <p:nvPr/>
        </p:nvSpPr>
        <p:spPr>
          <a:xfrm>
            <a:off x="6306066" y="3344558"/>
            <a:ext cx="1734064" cy="442674"/>
          </a:xfrm>
          <a:prstGeom prst="wedgeRoundRectCallout">
            <a:avLst>
              <a:gd name="adj1" fmla="val -5474"/>
              <a:gd name="adj2" fmla="val 16477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navigability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08321" y="5969345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333219" y="5969345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32" name="Elbow Connector 26"/>
          <p:cNvCxnSpPr>
            <a:stCxn id="31" idx="1"/>
            <a:endCxn id="30" idx="3"/>
          </p:cNvCxnSpPr>
          <p:nvPr/>
        </p:nvCxnSpPr>
        <p:spPr>
          <a:xfrm rot="10800000">
            <a:off x="5961619" y="6169400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33" name="Rounded Rectangular Callout 32"/>
          <p:cNvSpPr/>
          <p:nvPr/>
        </p:nvSpPr>
        <p:spPr>
          <a:xfrm>
            <a:off x="5953378" y="5327812"/>
            <a:ext cx="1734064" cy="442674"/>
          </a:xfrm>
          <a:prstGeom prst="wedgeRoundRectCallout">
            <a:avLst>
              <a:gd name="adj1" fmla="val -20833"/>
              <a:gd name="adj2" fmla="val 1046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dependency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801497" y="4479956"/>
            <a:ext cx="1344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85401" y="5995946"/>
            <a:ext cx="102252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979521" y="5995946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35" name="Straight Connector 34"/>
          <p:cNvCxnSpPr>
            <a:stCxn id="27" idx="3"/>
            <a:endCxn id="28" idx="1"/>
          </p:cNvCxnSpPr>
          <p:nvPr/>
        </p:nvCxnSpPr>
        <p:spPr>
          <a:xfrm>
            <a:off x="1607921" y="6196001"/>
            <a:ext cx="1371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811487" y="5267990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C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328927" y="5651916"/>
            <a:ext cx="1" cy="55873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ular Callout 39"/>
          <p:cNvSpPr/>
          <p:nvPr/>
        </p:nvSpPr>
        <p:spPr>
          <a:xfrm>
            <a:off x="585401" y="4610651"/>
            <a:ext cx="2143898" cy="442674"/>
          </a:xfrm>
          <a:prstGeom prst="wedgeRoundRectCallout">
            <a:avLst>
              <a:gd name="adj1" fmla="val 20281"/>
              <a:gd name="adj2" fmla="val 934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Association class</a:t>
            </a:r>
          </a:p>
        </p:txBody>
      </p:sp>
    </p:spTree>
    <p:extLst>
      <p:ext uri="{BB962C8B-B14F-4D97-AF65-F5344CB8AC3E}">
        <p14:creationId xmlns:p14="http://schemas.microsoft.com/office/powerpoint/2010/main" val="24299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28871" y="188256"/>
            <a:ext cx="3633529" cy="377170"/>
          </a:xfrm>
        </p:spPr>
        <p:txBody>
          <a:bodyPr vert="horz" lIns="87273" tIns="43637" rIns="87273" bIns="43637" rtlCol="0" anchor="ctr">
            <a:noAutofit/>
          </a:bodyPr>
          <a:lstStyle/>
          <a:p>
            <a:r>
              <a:rPr lang="en-US" sz="2400" dirty="0"/>
              <a:t>Class diagrams [example]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6470" y="1057366"/>
            <a:ext cx="1699055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Minesweeper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19671" y="1057366"/>
            <a:ext cx="12954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Minefield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86671" y="1057366"/>
            <a:ext cx="1143000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Cell</a:t>
            </a:r>
          </a:p>
        </p:txBody>
      </p:sp>
      <p:cxnSp>
        <p:nvCxnSpPr>
          <p:cNvPr id="31" name="Elbow Connector 26"/>
          <p:cNvCxnSpPr>
            <a:stCxn id="30" idx="1"/>
            <a:endCxn id="52" idx="3"/>
          </p:cNvCxnSpPr>
          <p:nvPr/>
        </p:nvCxnSpPr>
        <p:spPr>
          <a:xfrm rot="10800000" flipV="1">
            <a:off x="4443671" y="1257421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32" name="Elbow Connector 31"/>
          <p:cNvCxnSpPr>
            <a:stCxn id="25" idx="3"/>
            <a:endCxn id="29" idx="1"/>
          </p:cNvCxnSpPr>
          <p:nvPr/>
        </p:nvCxnSpPr>
        <p:spPr>
          <a:xfrm>
            <a:off x="1875525" y="1257421"/>
            <a:ext cx="1044146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4606369" y="2200366"/>
            <a:ext cx="136130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MinedCell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14272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b="1" kern="0" dirty="0">
                <a:solidFill>
                  <a:sysClr val="windowText" lastClr="000000"/>
                </a:solidFill>
              </a:rPr>
              <a:t>&lt;</a:t>
            </a:r>
            <a:r>
              <a:rPr lang="en-US" sz="2000" kern="0" dirty="0">
                <a:solidFill>
                  <a:sysClr val="windowText" lastClr="000000"/>
                </a:solidFill>
              </a:rPr>
              <a:t> adjacent to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237462" y="2200366"/>
            <a:ext cx="269377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MineFreeCell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6043871" y="1453755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9" name="Elbow Connector 26"/>
          <p:cNvCxnSpPr>
            <a:stCxn id="33" idx="0"/>
            <a:endCxn id="38" idx="3"/>
          </p:cNvCxnSpPr>
          <p:nvPr/>
        </p:nvCxnSpPr>
        <p:spPr>
          <a:xfrm rot="5400000" flipH="1" flipV="1">
            <a:off x="5425490" y="1467686"/>
            <a:ext cx="594211" cy="87115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" name="Elbow Connector 26"/>
          <p:cNvCxnSpPr>
            <a:stCxn id="37" idx="0"/>
            <a:endCxn id="38" idx="3"/>
          </p:cNvCxnSpPr>
          <p:nvPr/>
        </p:nvCxnSpPr>
        <p:spPr>
          <a:xfrm rot="16200000" flipV="1">
            <a:off x="6574155" y="1190172"/>
            <a:ext cx="594211" cy="142617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4841147" y="3190966"/>
            <a:ext cx="897924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</a:t>
            </a:r>
          </a:p>
        </p:txBody>
      </p:sp>
      <p:cxnSp>
        <p:nvCxnSpPr>
          <p:cNvPr id="42" name="Elbow Connector 26"/>
          <p:cNvCxnSpPr>
            <a:stCxn id="41" idx="0"/>
            <a:endCxn id="33" idx="2"/>
          </p:cNvCxnSpPr>
          <p:nvPr/>
        </p:nvCxnSpPr>
        <p:spPr>
          <a:xfrm rot="16200000" flipV="1">
            <a:off x="4993320" y="2894176"/>
            <a:ext cx="590490" cy="308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43" name="Elbow Connector 26"/>
          <p:cNvCxnSpPr>
            <a:stCxn id="30" idx="0"/>
            <a:endCxn id="30" idx="3"/>
          </p:cNvCxnSpPr>
          <p:nvPr/>
        </p:nvCxnSpPr>
        <p:spPr>
          <a:xfrm rot="16200000" flipH="1">
            <a:off x="6343893" y="871643"/>
            <a:ext cx="200055" cy="571500"/>
          </a:xfrm>
          <a:prstGeom prst="bentConnector4">
            <a:avLst>
              <a:gd name="adj1" fmla="val -253380"/>
              <a:gd name="adj2" fmla="val 27101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5586671" y="6917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3..8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29671" y="12251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3..8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58071" y="282535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53271" y="92035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100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75918" y="920355"/>
            <a:ext cx="643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0..1</a:t>
            </a:r>
          </a:p>
        </p:txBody>
      </p:sp>
      <p:sp>
        <p:nvSpPr>
          <p:cNvPr id="52" name="Flowchart: Decision 51"/>
          <p:cNvSpPr/>
          <p:nvPr/>
        </p:nvSpPr>
        <p:spPr>
          <a:xfrm>
            <a:off x="4215071" y="1148955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12826" y="1461992"/>
            <a:ext cx="1583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played on &gt;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237461" y="2588020"/>
            <a:ext cx="2699951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digit: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30194" y="2046031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&lt;&lt;enumeration&gt;&gt;</a:t>
            </a:r>
            <a:br>
              <a:rPr lang="en-US" sz="2000" kern="0" dirty="0">
                <a:solidFill>
                  <a:sysClr val="windowText" lastClr="00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30194" y="2724286"/>
            <a:ext cx="2362200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0,1,2,3,4,5,6,7,8 </a:t>
            </a:r>
          </a:p>
        </p:txBody>
      </p:sp>
      <p:sp>
        <p:nvSpPr>
          <p:cNvPr id="45" name="Isosceles Triangle 1"/>
          <p:cNvSpPr/>
          <p:nvPr/>
        </p:nvSpPr>
        <p:spPr>
          <a:xfrm rot="5400000" flipH="1">
            <a:off x="2865820" y="162653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1"/>
          <p:cNvSpPr/>
          <p:nvPr/>
        </p:nvSpPr>
        <p:spPr>
          <a:xfrm rot="16200000">
            <a:off x="6771895" y="28114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Elbow Connector 52"/>
          <p:cNvCxnSpPr>
            <a:stCxn id="58" idx="2"/>
            <a:endCxn id="56" idx="2"/>
          </p:cNvCxnSpPr>
          <p:nvPr/>
        </p:nvCxnSpPr>
        <p:spPr>
          <a:xfrm rot="5400000" flipH="1" flipV="1">
            <a:off x="4731232" y="268191"/>
            <a:ext cx="136266" cy="5576143"/>
          </a:xfrm>
          <a:prstGeom prst="bentConnector3">
            <a:avLst>
              <a:gd name="adj1" fmla="val -513008"/>
            </a:avLst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4682927" y="4038600"/>
            <a:ext cx="4238368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>
                <a:solidFill>
                  <a:prstClr val="black"/>
                </a:solidFill>
              </a:rPr>
              <a:t>Table</a:t>
            </a: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4682927" y="4434013"/>
            <a:ext cx="4238368" cy="1105933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- number: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</a:rPr>
              <a:t>- chairs: Chair [0..6] = null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</a:t>
            </a:r>
            <a:r>
              <a:rPr lang="en-US" sz="2000" u="sng" dirty="0" err="1">
                <a:solidFill>
                  <a:prstClr val="black"/>
                </a:solidFill>
              </a:rPr>
              <a:t>totalTables</a:t>
            </a:r>
            <a:r>
              <a:rPr lang="en-US" sz="2000" u="sng" dirty="0">
                <a:solidFill>
                  <a:prstClr val="black"/>
                </a:solidFill>
              </a:rPr>
              <a:t>: Integer</a:t>
            </a:r>
            <a:br>
              <a:rPr lang="en-US" sz="2000" u="sng" dirty="0">
                <a:solidFill>
                  <a:prstClr val="black"/>
                </a:solidFill>
              </a:rPr>
            </a:b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4678370" y="5358714"/>
            <a:ext cx="4242923" cy="133041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+ </a:t>
            </a:r>
            <a:r>
              <a:rPr lang="en-US" sz="2000" dirty="0" err="1">
                <a:solidFill>
                  <a:prstClr val="black"/>
                </a:solidFill>
              </a:rPr>
              <a:t>getNumber</a:t>
            </a:r>
            <a:r>
              <a:rPr lang="en-US" sz="2000" dirty="0">
                <a:solidFill>
                  <a:prstClr val="black"/>
                </a:solidFill>
              </a:rPr>
              <a:t>( ):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</a:rPr>
              <a:t>+ </a:t>
            </a:r>
            <a:r>
              <a:rPr lang="en-US" sz="2000" dirty="0" err="1">
                <a:solidFill>
                  <a:prstClr val="black"/>
                </a:solidFill>
              </a:rPr>
              <a:t>setNumber</a:t>
            </a:r>
            <a:r>
              <a:rPr lang="en-US" sz="2000" dirty="0">
                <a:solidFill>
                  <a:prstClr val="black"/>
                </a:solidFill>
              </a:rPr>
              <a:t>(n: Integer) 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</a:t>
            </a:r>
            <a:r>
              <a:rPr lang="en-US" sz="2000" u="sng" dirty="0" err="1">
                <a:solidFill>
                  <a:prstClr val="black"/>
                </a:solidFill>
              </a:rPr>
              <a:t>getTotal</a:t>
            </a:r>
            <a:r>
              <a:rPr lang="en-US" sz="2000" u="sng" dirty="0">
                <a:solidFill>
                  <a:prstClr val="black"/>
                </a:solidFill>
              </a:rPr>
              <a:t>( ): Integer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Table(n: Integer, p: Integer)</a:t>
            </a: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461035" y="4734697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Customer</a:t>
            </a:r>
          </a:p>
        </p:txBody>
      </p:sp>
      <p:cxnSp>
        <p:nvCxnSpPr>
          <p:cNvPr id="62" name="Elbow Connector 16"/>
          <p:cNvCxnSpPr>
            <a:stCxn id="61" idx="3"/>
            <a:endCxn id="59" idx="1"/>
          </p:cNvCxnSpPr>
          <p:nvPr/>
        </p:nvCxnSpPr>
        <p:spPr>
          <a:xfrm>
            <a:off x="2495781" y="4963297"/>
            <a:ext cx="2187146" cy="236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8"/>
          <p:cNvSpPr txBox="1"/>
          <p:nvPr/>
        </p:nvSpPr>
        <p:spPr>
          <a:xfrm>
            <a:off x="4299867" y="4625547"/>
            <a:ext cx="321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*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081971" y="67456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neighbor</a:t>
            </a:r>
          </a:p>
        </p:txBody>
      </p:sp>
      <p:sp>
        <p:nvSpPr>
          <p:cNvPr id="51" name="Flowchart: Decision 50"/>
          <p:cNvSpPr/>
          <p:nvPr/>
        </p:nvSpPr>
        <p:spPr>
          <a:xfrm>
            <a:off x="1366375" y="5511401"/>
            <a:ext cx="228600" cy="228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14261" y="5539946"/>
            <a:ext cx="1429137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Reservation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914263" y="5939764"/>
            <a:ext cx="1429137" cy="707886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startTime</a:t>
            </a:r>
            <a:endParaRPr lang="en-US" sz="20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endTime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Connector 36"/>
          <p:cNvCxnSpPr/>
          <p:nvPr/>
        </p:nvCxnSpPr>
        <p:spPr>
          <a:xfrm>
            <a:off x="3606389" y="5004029"/>
            <a:ext cx="1" cy="558732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453470" y="5764715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 err="1">
                <a:solidFill>
                  <a:prstClr val="black"/>
                </a:solidFill>
              </a:rPr>
              <a:t>LoyaltyProgram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69" name="Elbow Connector 16"/>
          <p:cNvCxnSpPr>
            <a:stCxn id="51" idx="0"/>
            <a:endCxn id="61" idx="2"/>
          </p:cNvCxnSpPr>
          <p:nvPr/>
        </p:nvCxnSpPr>
        <p:spPr>
          <a:xfrm rot="16200000" flipV="1">
            <a:off x="1319790" y="5350515"/>
            <a:ext cx="319504" cy="2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34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Object diagrams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4319" y="3683328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Lee:Professor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0" y="34039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Jean:Studen</a:t>
            </a:r>
            <a:r>
              <a:rPr lang="en-US" sz="2000" dirty="0" err="1">
                <a:solidFill>
                  <a:prstClr val="black"/>
                </a:solidFill>
              </a:rPr>
              <a:t>t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6" name="Elbow Connector 5"/>
          <p:cNvCxnSpPr>
            <a:stCxn id="4" idx="3"/>
            <a:endCxn id="5" idx="1"/>
          </p:cNvCxnSpPr>
          <p:nvPr/>
        </p:nvCxnSpPr>
        <p:spPr>
          <a:xfrm flipV="1">
            <a:off x="3715265" y="3603985"/>
            <a:ext cx="1618735" cy="2793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53946" y="5575972"/>
            <a:ext cx="1055473" cy="400110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:Admin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cxnSp>
        <p:nvCxnSpPr>
          <p:cNvPr id="8" name="Elbow Connector 7"/>
          <p:cNvCxnSpPr>
            <a:stCxn id="4" idx="3"/>
            <a:endCxn id="11" idx="1"/>
          </p:cNvCxnSpPr>
          <p:nvPr/>
        </p:nvCxnSpPr>
        <p:spPr>
          <a:xfrm>
            <a:off x="3715265" y="3883383"/>
            <a:ext cx="1618735" cy="2540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1"/>
            <a:endCxn id="10" idx="1"/>
          </p:cNvCxnSpPr>
          <p:nvPr/>
        </p:nvCxnSpPr>
        <p:spPr>
          <a:xfrm rot="10800000">
            <a:off x="1604320" y="4873983"/>
            <a:ext cx="1649627" cy="9020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04319" y="4673928"/>
            <a:ext cx="1759122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:Professor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0" y="39373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Jon:Studen</a:t>
            </a:r>
            <a:r>
              <a:rPr lang="en-US" sz="2000" dirty="0" err="1">
                <a:solidFill>
                  <a:prstClr val="black"/>
                </a:solidFill>
              </a:rPr>
              <a:t>t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0" y="4710998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:Studen</a:t>
            </a:r>
            <a:r>
              <a:rPr lang="en-US" sz="2000" dirty="0">
                <a:solidFill>
                  <a:prstClr val="black"/>
                </a:solidFill>
              </a:rPr>
              <a:t>t</a:t>
            </a:r>
          </a:p>
        </p:txBody>
      </p:sp>
      <p:cxnSp>
        <p:nvCxnSpPr>
          <p:cNvPr id="13" name="Elbow Connector 12"/>
          <p:cNvCxnSpPr>
            <a:stCxn id="7" idx="1"/>
            <a:endCxn id="4" idx="1"/>
          </p:cNvCxnSpPr>
          <p:nvPr/>
        </p:nvCxnSpPr>
        <p:spPr>
          <a:xfrm rot="10800000">
            <a:off x="1604320" y="3883383"/>
            <a:ext cx="1649627" cy="18926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2" idx="1"/>
          </p:cNvCxnSpPr>
          <p:nvPr/>
        </p:nvCxnSpPr>
        <p:spPr>
          <a:xfrm>
            <a:off x="3363441" y="4873983"/>
            <a:ext cx="1970559" cy="370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3"/>
            <a:endCxn id="12" idx="3"/>
          </p:cNvCxnSpPr>
          <p:nvPr/>
        </p:nvCxnSpPr>
        <p:spPr>
          <a:xfrm flipV="1">
            <a:off x="4309419" y="4911053"/>
            <a:ext cx="2929581" cy="864974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3"/>
            <a:endCxn id="11" idx="3"/>
          </p:cNvCxnSpPr>
          <p:nvPr/>
        </p:nvCxnSpPr>
        <p:spPr>
          <a:xfrm flipV="1">
            <a:off x="4309419" y="4137385"/>
            <a:ext cx="2929581" cy="1638642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7" idx="3"/>
          </p:cNvCxnSpPr>
          <p:nvPr/>
        </p:nvCxnSpPr>
        <p:spPr>
          <a:xfrm flipH="1">
            <a:off x="4309419" y="3603985"/>
            <a:ext cx="2929581" cy="2172042"/>
          </a:xfrm>
          <a:prstGeom prst="bentConnector3">
            <a:avLst>
              <a:gd name="adj1" fmla="val -780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09800" y="1320512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Object Name : Class Name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09800" y="1689844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attributes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04319" y="4052660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name = “L. John”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486032" y="2750108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</a:rPr>
              <a:t>[example]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58214" y="420718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supervises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79106" y="313806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supervises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78857" y="5807129"/>
            <a:ext cx="195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 looked after by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0282" y="5823604"/>
            <a:ext cx="217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looked after by &gt;</a:t>
            </a:r>
          </a:p>
        </p:txBody>
      </p:sp>
      <p:sp>
        <p:nvSpPr>
          <p:cNvPr id="25" name="Isosceles Triangle 1"/>
          <p:cNvSpPr/>
          <p:nvPr/>
        </p:nvSpPr>
        <p:spPr>
          <a:xfrm rot="5400000" flipH="1">
            <a:off x="5009502" y="331455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1"/>
          <p:cNvSpPr/>
          <p:nvPr/>
        </p:nvSpPr>
        <p:spPr>
          <a:xfrm rot="5400000" flipH="1">
            <a:off x="4949991" y="438778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"/>
          <p:cNvSpPr/>
          <p:nvPr/>
        </p:nvSpPr>
        <p:spPr>
          <a:xfrm rot="5400000" flipH="1">
            <a:off x="2605299" y="5988301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1"/>
          <p:cNvSpPr/>
          <p:nvPr/>
        </p:nvSpPr>
        <p:spPr>
          <a:xfrm rot="16200000">
            <a:off x="4949991" y="597051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956807" y="2147720"/>
            <a:ext cx="0" cy="4405480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7837"/>
            <a:ext cx="4399005" cy="792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Sequence diagrams of ‘add to semester’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88326" y="1616892"/>
            <a:ext cx="1622276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:Duke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235021" y="2595647"/>
            <a:ext cx="625498" cy="978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 flipV="1">
            <a:off x="152400" y="6263032"/>
            <a:ext cx="651173" cy="135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181" y="2605432"/>
            <a:ext cx="250333" cy="3682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3847068" y="2779556"/>
            <a:ext cx="13402" cy="308806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103390" y="3352800"/>
            <a:ext cx="2699845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1099464" y="2904062"/>
            <a:ext cx="2486721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i="1" dirty="0">
                <a:solidFill>
                  <a:srgbClr val="7030A0"/>
                </a:solidFill>
              </a:rPr>
              <a:t>parse(</a:t>
            </a:r>
            <a:r>
              <a:rPr lang="en-US" i="1" dirty="0" err="1">
                <a:solidFill>
                  <a:srgbClr val="7030A0"/>
                </a:solidFill>
              </a:rPr>
              <a:t>fullCommand</a:t>
            </a:r>
            <a:r>
              <a:rPr lang="en-US" i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24906" y="3352800"/>
            <a:ext cx="255972" cy="752709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1134106" y="4088686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 flipV="1">
            <a:off x="1082644" y="4186577"/>
            <a:ext cx="4969369" cy="2828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598324" y="4127349"/>
            <a:ext cx="126786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execute()</a:t>
            </a: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1058695" y="5544711"/>
            <a:ext cx="5088796" cy="282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112193" y="2057400"/>
            <a:ext cx="1537584" cy="800219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&lt;&lt;class&gt;&gt; </a:t>
            </a:r>
            <a:r>
              <a:rPr lang="en-US" sz="2000" dirty="0">
                <a:solidFill>
                  <a:prstClr val="black"/>
                </a:solidFill>
              </a:rPr>
              <a:t>:Parser</a:t>
            </a: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5022345" y="3048000"/>
            <a:ext cx="2378564" cy="65869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AddToSemCommand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 flipH="1">
            <a:off x="7895582" y="2890771"/>
            <a:ext cx="18856" cy="319737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3" name="Text Box 25">
            <a:extLst>
              <a:ext uri="{FF2B5EF4-FFF2-40B4-BE49-F238E27FC236}">
                <a16:creationId xmlns:a16="http://schemas.microsoft.com/office/drawing/2014/main" id="{3444E117-9EFC-104C-BF41-FBFA12B8B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35" y="3700279"/>
            <a:ext cx="2486721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i="1" dirty="0" err="1">
                <a:solidFill>
                  <a:srgbClr val="B8CF8B"/>
                </a:solidFill>
              </a:rPr>
              <a:t>AddToSemCommand</a:t>
            </a:r>
            <a:endParaRPr lang="en-US" i="1" dirty="0">
              <a:solidFill>
                <a:srgbClr val="B8CF8B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EB2DDB3-0452-B74C-879E-0A10BB4278B6}"/>
              </a:ext>
            </a:extLst>
          </p:cNvPr>
          <p:cNvGrpSpPr/>
          <p:nvPr/>
        </p:nvGrpSpPr>
        <p:grpSpPr>
          <a:xfrm>
            <a:off x="3886187" y="3942882"/>
            <a:ext cx="221456" cy="105947"/>
            <a:chOff x="2660072" y="4394662"/>
            <a:chExt cx="276298" cy="21059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EBC1C0A-AD51-724E-9D17-C31BF684AC2E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1DD3B2F-AB57-3941-A692-125A8A1EC21E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0AB616A-8AB2-144D-85BB-59DD9310588C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1BDB5B8-E49C-994D-BBDE-09F58E2A138C}"/>
              </a:ext>
            </a:extLst>
          </p:cNvPr>
          <p:cNvSpPr/>
          <p:nvPr/>
        </p:nvSpPr>
        <p:spPr>
          <a:xfrm>
            <a:off x="3886200" y="3505199"/>
            <a:ext cx="125090" cy="46426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80" name="Group 40">
            <a:extLst>
              <a:ext uri="{FF2B5EF4-FFF2-40B4-BE49-F238E27FC236}">
                <a16:creationId xmlns:a16="http://schemas.microsoft.com/office/drawing/2014/main" id="{C49CA2CE-15C6-8346-82BA-E06C0DDC25A5}"/>
              </a:ext>
            </a:extLst>
          </p:cNvPr>
          <p:cNvGrpSpPr/>
          <p:nvPr/>
        </p:nvGrpSpPr>
        <p:grpSpPr>
          <a:xfrm>
            <a:off x="3915045" y="3369673"/>
            <a:ext cx="139004" cy="105947"/>
            <a:chOff x="2660072" y="4394662"/>
            <a:chExt cx="276298" cy="21059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AE38D72-21C0-A84D-9CC5-D67635EEBF18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CEA33E2-FC38-8C4F-A561-06DA7F2087FC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628829C-28AF-0D4F-9079-0484A8BC8C86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 Box 25">
            <a:extLst>
              <a:ext uri="{FF2B5EF4-FFF2-40B4-BE49-F238E27FC236}">
                <a16:creationId xmlns:a16="http://schemas.microsoft.com/office/drawing/2014/main" id="{C2A62407-C782-104D-943B-24DD16E2A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2995" y="3244334"/>
            <a:ext cx="1198605" cy="18466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600" i="1" dirty="0" err="1">
                <a:solidFill>
                  <a:srgbClr val="9BBB59">
                    <a:lumMod val="75000"/>
                  </a:srgbClr>
                </a:solidFill>
              </a:rPr>
              <a:t>processAddCommand</a:t>
            </a:r>
            <a:r>
              <a:rPr lang="en-US" sz="6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600" i="1" dirty="0" err="1">
                <a:solidFill>
                  <a:srgbClr val="9BBB59">
                    <a:lumMod val="75000"/>
                  </a:srgbClr>
                </a:solidFill>
              </a:rPr>
              <a:t>args</a:t>
            </a:r>
            <a:r>
              <a:rPr lang="en-US" sz="6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86" name="Text Box 25">
            <a:extLst>
              <a:ext uri="{FF2B5EF4-FFF2-40B4-BE49-F238E27FC236}">
                <a16:creationId xmlns:a16="http://schemas.microsoft.com/office/drawing/2014/main" id="{5DE7EDFB-61A1-DA49-A701-0BD330CF9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8128" y="3990819"/>
            <a:ext cx="248672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800" i="1" dirty="0" err="1">
                <a:solidFill>
                  <a:srgbClr val="B8CF8B"/>
                </a:solidFill>
              </a:rPr>
              <a:t>AddToSemCommand</a:t>
            </a:r>
            <a:endParaRPr lang="en-US" sz="800" i="1" dirty="0">
              <a:solidFill>
                <a:srgbClr val="B8CF8B"/>
              </a:solidFill>
            </a:endParaRPr>
          </a:p>
        </p:txBody>
      </p:sp>
      <p:sp>
        <p:nvSpPr>
          <p:cNvPr id="87" name="Line 15">
            <a:extLst>
              <a:ext uri="{FF2B5EF4-FFF2-40B4-BE49-F238E27FC236}">
                <a16:creationId xmlns:a16="http://schemas.microsoft.com/office/drawing/2014/main" id="{D186DE85-93FA-6F41-ABC1-D18352831C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3235" y="3505200"/>
            <a:ext cx="1038416" cy="18123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8" name="Text Box 25">
            <a:extLst>
              <a:ext uri="{FF2B5EF4-FFF2-40B4-BE49-F238E27FC236}">
                <a16:creationId xmlns:a16="http://schemas.microsoft.com/office/drawing/2014/main" id="{8C6D94B5-E0DD-604A-B0A5-32F7066CD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764" y="3352800"/>
            <a:ext cx="1068449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800" i="1" dirty="0">
                <a:solidFill>
                  <a:srgbClr val="7030A0"/>
                </a:solidFill>
              </a:rPr>
              <a:t>create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E65FFB7-CBAB-AA40-A560-38FE4E626AC6}"/>
              </a:ext>
            </a:extLst>
          </p:cNvPr>
          <p:cNvSpPr/>
          <p:nvPr/>
        </p:nvSpPr>
        <p:spPr>
          <a:xfrm>
            <a:off x="6052013" y="3687180"/>
            <a:ext cx="285825" cy="126967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0" name="Line 13">
            <a:extLst>
              <a:ext uri="{FF2B5EF4-FFF2-40B4-BE49-F238E27FC236}">
                <a16:creationId xmlns:a16="http://schemas.microsoft.com/office/drawing/2014/main" id="{8743686E-3308-0A46-8BD1-A1586F3CF8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1627" y="3814147"/>
            <a:ext cx="6305" cy="247359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1" name="Text Box 25">
            <a:extLst>
              <a:ext uri="{FF2B5EF4-FFF2-40B4-BE49-F238E27FC236}">
                <a16:creationId xmlns:a16="http://schemas.microsoft.com/office/drawing/2014/main" id="{D0BB4C59-A1DA-FB41-9F46-DB0D140F7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341" y="3735866"/>
            <a:ext cx="1222871" cy="2616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100" i="1" dirty="0">
                <a:solidFill>
                  <a:srgbClr val="9BBB59">
                    <a:lumMod val="75000"/>
                  </a:srgbClr>
                </a:solidFill>
              </a:rPr>
              <a:t>return value</a:t>
            </a:r>
          </a:p>
        </p:txBody>
      </p:sp>
      <p:sp>
        <p:nvSpPr>
          <p:cNvPr id="92" name="Line 16">
            <a:extLst>
              <a:ext uri="{FF2B5EF4-FFF2-40B4-BE49-F238E27FC236}">
                <a16:creationId xmlns:a16="http://schemas.microsoft.com/office/drawing/2014/main" id="{59032681-7422-F644-ADD8-554B2483EA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03357" y="3924966"/>
            <a:ext cx="2241049" cy="7854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B65EDC9-D2BC-BC4A-ACE6-D434C217AF13}"/>
              </a:ext>
            </a:extLst>
          </p:cNvPr>
          <p:cNvSpPr/>
          <p:nvPr/>
        </p:nvSpPr>
        <p:spPr>
          <a:xfrm>
            <a:off x="6052013" y="4179954"/>
            <a:ext cx="285826" cy="1838957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0764E79-D664-5640-A789-92AAF7EF42C1}"/>
              </a:ext>
            </a:extLst>
          </p:cNvPr>
          <p:cNvGrpSpPr/>
          <p:nvPr/>
        </p:nvGrpSpPr>
        <p:grpSpPr>
          <a:xfrm>
            <a:off x="6239973" y="4590010"/>
            <a:ext cx="371913" cy="210590"/>
            <a:chOff x="2660072" y="4394662"/>
            <a:chExt cx="276298" cy="21059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EB8A587-5B7E-7941-AE56-C3B19432257D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7B710A7-C3C9-A14E-8DB0-C0C974C651D7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8A48548-5B80-D547-B1A4-C91652669F31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38FF97AF-03AD-6342-968F-08AE3CF15D94}"/>
              </a:ext>
            </a:extLst>
          </p:cNvPr>
          <p:cNvSpPr/>
          <p:nvPr/>
        </p:nvSpPr>
        <p:spPr>
          <a:xfrm>
            <a:off x="6236290" y="4447638"/>
            <a:ext cx="251361" cy="156324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99" name="Group 40">
            <a:extLst>
              <a:ext uri="{FF2B5EF4-FFF2-40B4-BE49-F238E27FC236}">
                <a16:creationId xmlns:a16="http://schemas.microsoft.com/office/drawing/2014/main" id="{38BD20F7-8C24-7243-B43F-20F440353FC1}"/>
              </a:ext>
            </a:extLst>
          </p:cNvPr>
          <p:cNvGrpSpPr/>
          <p:nvPr/>
        </p:nvGrpSpPr>
        <p:grpSpPr>
          <a:xfrm>
            <a:off x="6332511" y="4242737"/>
            <a:ext cx="276298" cy="210590"/>
            <a:chOff x="2660072" y="4394662"/>
            <a:chExt cx="276298" cy="21059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FCA2463-4039-4D4F-90A5-80D19C69E83C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99929F-97EE-4E4B-B791-F410D1EA5AA6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B738CBC-B1BC-224D-A047-D38E0C99B2E6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 Box 25">
            <a:extLst>
              <a:ext uri="{FF2B5EF4-FFF2-40B4-BE49-F238E27FC236}">
                <a16:creationId xmlns:a16="http://schemas.microsoft.com/office/drawing/2014/main" id="{B9F2DF0F-5C94-AD46-AE53-919BF0B4C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365" y="4006068"/>
            <a:ext cx="119860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200" i="1" dirty="0" err="1">
                <a:solidFill>
                  <a:srgbClr val="9BBB59">
                    <a:lumMod val="75000"/>
                  </a:srgbClr>
                </a:solidFill>
              </a:rPr>
              <a:t>addModule</a:t>
            </a:r>
            <a:r>
              <a:rPr lang="en-US" sz="12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113" name="Text Box 25">
            <a:extLst>
              <a:ext uri="{FF2B5EF4-FFF2-40B4-BE49-F238E27FC236}">
                <a16:creationId xmlns:a16="http://schemas.microsoft.com/office/drawing/2014/main" id="{8975E4C8-C7DB-454B-924C-E3EB13F8A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395" y="4599801"/>
            <a:ext cx="119860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200" i="1" dirty="0" err="1">
                <a:solidFill>
                  <a:srgbClr val="9BBB59">
                    <a:lumMod val="75000"/>
                  </a:srgbClr>
                </a:solidFill>
              </a:rPr>
              <a:t>addModule</a:t>
            </a:r>
            <a:r>
              <a:rPr lang="en-US" sz="12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114" name="Text Box 11">
            <a:extLst>
              <a:ext uri="{FF2B5EF4-FFF2-40B4-BE49-F238E27FC236}">
                <a16:creationId xmlns:a16="http://schemas.microsoft.com/office/drawing/2014/main" id="{1629609E-CD24-6A4D-8284-082E000F6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6281" y="2232078"/>
            <a:ext cx="2378564" cy="65869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:Ui</a:t>
            </a:r>
          </a:p>
        </p:txBody>
      </p:sp>
      <p:sp>
        <p:nvSpPr>
          <p:cNvPr id="118" name="Line 15">
            <a:extLst>
              <a:ext uri="{FF2B5EF4-FFF2-40B4-BE49-F238E27FC236}">
                <a16:creationId xmlns:a16="http://schemas.microsoft.com/office/drawing/2014/main" id="{5E498F29-268D-0445-A035-AC50A4D39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0275" y="5771439"/>
            <a:ext cx="1426983" cy="15060"/>
          </a:xfrm>
          <a:prstGeom prst="line">
            <a:avLst/>
          </a:prstGeom>
          <a:noFill/>
          <a:ln w="19050">
            <a:solidFill>
              <a:srgbClr val="B8CF8B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EE5C378-7592-C04D-8615-35148EBF5271}"/>
              </a:ext>
            </a:extLst>
          </p:cNvPr>
          <p:cNvSpPr/>
          <p:nvPr/>
        </p:nvSpPr>
        <p:spPr>
          <a:xfrm>
            <a:off x="7766051" y="5791200"/>
            <a:ext cx="285826" cy="22771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9DE9F-077C-5044-BB70-3019EC182114}"/>
              </a:ext>
            </a:extLst>
          </p:cNvPr>
          <p:cNvSpPr/>
          <p:nvPr/>
        </p:nvSpPr>
        <p:spPr>
          <a:xfrm>
            <a:off x="6337838" y="5582071"/>
            <a:ext cx="151571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 err="1">
                <a:solidFill>
                  <a:srgbClr val="B8CF8B"/>
                </a:solidFill>
              </a:rPr>
              <a:t>showAddedToSemMessage</a:t>
            </a:r>
            <a:r>
              <a:rPr lang="en-US" sz="800" dirty="0">
                <a:solidFill>
                  <a:srgbClr val="B8CF8B"/>
                </a:solidFill>
              </a:rPr>
              <a:t>()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9BC359F-2142-C74D-B591-877B68517E07}"/>
              </a:ext>
            </a:extLst>
          </p:cNvPr>
          <p:cNvGrpSpPr/>
          <p:nvPr/>
        </p:nvGrpSpPr>
        <p:grpSpPr>
          <a:xfrm>
            <a:off x="6257487" y="5428210"/>
            <a:ext cx="371913" cy="210590"/>
            <a:chOff x="2660072" y="4394662"/>
            <a:chExt cx="276298" cy="21059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BEE3861-B95B-F341-AD3B-E24844623AA0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8DDE924-AF67-A642-8156-438A32C51784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D1F3C23-172B-3D41-B165-D2F43D7750A0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61345368-EF40-CB44-93B2-7B8CD092E12A}"/>
              </a:ext>
            </a:extLst>
          </p:cNvPr>
          <p:cNvSpPr/>
          <p:nvPr/>
        </p:nvSpPr>
        <p:spPr>
          <a:xfrm>
            <a:off x="6253804" y="5285838"/>
            <a:ext cx="251361" cy="156324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58" name="Group 40">
            <a:extLst>
              <a:ext uri="{FF2B5EF4-FFF2-40B4-BE49-F238E27FC236}">
                <a16:creationId xmlns:a16="http://schemas.microsoft.com/office/drawing/2014/main" id="{C784BB2D-81AB-EF40-BE52-AAA9B49BD305}"/>
              </a:ext>
            </a:extLst>
          </p:cNvPr>
          <p:cNvGrpSpPr/>
          <p:nvPr/>
        </p:nvGrpSpPr>
        <p:grpSpPr>
          <a:xfrm>
            <a:off x="6350025" y="5080937"/>
            <a:ext cx="276298" cy="210590"/>
            <a:chOff x="2660072" y="4394662"/>
            <a:chExt cx="276298" cy="21059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0363DDB-B447-6747-A992-A38A279E86D0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D6A9E70-F14E-EB4E-9D92-36B90EFA08A4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993EE1A-71CC-6044-84B9-ABF62FD33A09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 Box 25">
            <a:extLst>
              <a:ext uri="{FF2B5EF4-FFF2-40B4-BE49-F238E27FC236}">
                <a16:creationId xmlns:a16="http://schemas.microsoft.com/office/drawing/2014/main" id="{567CA74A-22A9-4A4A-A802-9A50BE4F1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2171" y="5006094"/>
            <a:ext cx="1341385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i="1" dirty="0" err="1">
                <a:solidFill>
                  <a:srgbClr val="9BBB59">
                    <a:lumMod val="75000"/>
                  </a:srgbClr>
                </a:solidFill>
              </a:rPr>
              <a:t>checkModuleExitst</a:t>
            </a:r>
            <a:r>
              <a:rPr lang="en-US" altLang="zh-CN" sz="12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  <a:endParaRPr lang="en-US" sz="1200" i="1" dirty="0">
              <a:solidFill>
                <a:srgbClr val="9BBB5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62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3803235" y="5098461"/>
            <a:ext cx="440187" cy="210590"/>
            <a:chOff x="2660072" y="4394662"/>
            <a:chExt cx="276298" cy="21059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956807" y="2147720"/>
            <a:ext cx="0" cy="4405480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7837"/>
            <a:ext cx="4399005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Sequence diagrams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88326" y="1616892"/>
            <a:ext cx="1622276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name:Class1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235021" y="2595647"/>
            <a:ext cx="625498" cy="978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 flipV="1">
            <a:off x="152400" y="6263032"/>
            <a:ext cx="651173" cy="135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181" y="2605432"/>
            <a:ext cx="250333" cy="3682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3847070" y="3841941"/>
            <a:ext cx="8135" cy="20256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103390" y="3403765"/>
            <a:ext cx="200880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1567629" y="3028890"/>
            <a:ext cx="106844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7030A0"/>
                </a:solidFill>
              </a:rPr>
              <a:t>create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24906" y="3644348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1108376" y="4038600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1094520" y="440879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600609" y="4354933"/>
            <a:ext cx="126786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7030A0"/>
                </a:solidFill>
              </a:rPr>
              <a:t>message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99176" y="4409519"/>
            <a:ext cx="246750" cy="119189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1082645" y="5612734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613558" y="5145742"/>
            <a:ext cx="193695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return value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112194" y="3161462"/>
            <a:ext cx="1537584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:Class2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53073" y="4731547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16200000" flipV="1">
            <a:off x="3713334" y="5746265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3706744" y="5750759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0"/>
          <p:cNvGrpSpPr/>
          <p:nvPr/>
        </p:nvGrpSpPr>
        <p:grpSpPr>
          <a:xfrm>
            <a:off x="3949294" y="4526647"/>
            <a:ext cx="276298" cy="210590"/>
            <a:chOff x="2660072" y="4394662"/>
            <a:chExt cx="276298" cy="21059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3952402" y="4121965"/>
            <a:ext cx="119860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self-call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5757331" y="785959"/>
            <a:ext cx="3193076" cy="1886314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8" name="Snip Single Corner Rectangle 47"/>
          <p:cNvSpPr/>
          <p:nvPr/>
        </p:nvSpPr>
        <p:spPr>
          <a:xfrm flipV="1">
            <a:off x="5757328" y="777100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782045" y="785959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alt           [condition]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5757329" y="1402758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 bwMode="auto">
          <a:xfrm>
            <a:off x="6779951" y="2007304"/>
            <a:ext cx="9737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[else]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5749093" y="2866020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4" name="Snip Single Corner Rectangle 63"/>
          <p:cNvSpPr/>
          <p:nvPr/>
        </p:nvSpPr>
        <p:spPr>
          <a:xfrm flipV="1">
            <a:off x="5749090" y="2860639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73807" y="28660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loop           [condition]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5765569" y="3932820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9" name="Snip Single Corner Rectangle 68"/>
          <p:cNvSpPr/>
          <p:nvPr/>
        </p:nvSpPr>
        <p:spPr>
          <a:xfrm flipV="1">
            <a:off x="5765566" y="3936317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5790283" y="39328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opt           [condition]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5749091" y="2012361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 bwMode="auto">
          <a:xfrm>
            <a:off x="6627326" y="1418299"/>
            <a:ext cx="17423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[condition]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773810" y="5085435"/>
            <a:ext cx="3193076" cy="116296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55" name="Snip Single Corner Rectangle 54"/>
          <p:cNvSpPr/>
          <p:nvPr/>
        </p:nvSpPr>
        <p:spPr>
          <a:xfrm flipV="1">
            <a:off x="5773807" y="5076576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798524" y="5085435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chemeClr val="bg1">
                    <a:lumMod val="65000"/>
                  </a:schemeClr>
                </a:solidFill>
                <a:cs typeface="Arial" charset="0"/>
              </a:rPr>
              <a:t>par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5773808" y="5702234"/>
            <a:ext cx="3193078" cy="1126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4449275" y="1494311"/>
            <a:ext cx="1070578" cy="65869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:Logger</a:t>
            </a: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4984564" y="2181054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>
            <a:off x="1103388" y="2672273"/>
            <a:ext cx="3746469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2" name="Rectangle 39"/>
          <p:cNvSpPr/>
          <p:nvPr/>
        </p:nvSpPr>
        <p:spPr>
          <a:xfrm>
            <a:off x="4858673" y="2672272"/>
            <a:ext cx="251361" cy="1883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H="1">
            <a:off x="1103389" y="2860639"/>
            <a:ext cx="3755283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1832656" y="2259215"/>
            <a:ext cx="214361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7030A0"/>
                </a:solidFill>
              </a:rPr>
              <a:t>class-level method</a:t>
            </a:r>
          </a:p>
        </p:txBody>
      </p:sp>
    </p:spTree>
    <p:extLst>
      <p:ext uri="{BB962C8B-B14F-4D97-AF65-F5344CB8AC3E}">
        <p14:creationId xmlns:p14="http://schemas.microsoft.com/office/powerpoint/2010/main" val="36265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 animBg="1"/>
      <p:bldP spid="5" grpId="0" animBg="1"/>
      <p:bldP spid="6" grpId="0" animBg="1"/>
      <p:bldP spid="15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16" grpId="0" animBg="1"/>
      <p:bldP spid="37" grpId="0" animBg="1"/>
      <p:bldP spid="46" grpId="0"/>
      <p:bldP spid="46" grpId="1"/>
      <p:bldP spid="47" grpId="0" animBg="1"/>
      <p:bldP spid="48" grpId="0" animBg="1"/>
      <p:bldP spid="49" grpId="0"/>
      <p:bldP spid="57" grpId="0"/>
      <p:bldP spid="63" grpId="0" animBg="1"/>
      <p:bldP spid="64" grpId="0" animBg="1"/>
      <p:bldP spid="65" grpId="0"/>
      <p:bldP spid="68" grpId="0" animBg="1"/>
      <p:bldP spid="69" grpId="0" animBg="1"/>
      <p:bldP spid="70" grpId="0"/>
      <p:bldP spid="72" grpId="0"/>
      <p:bldP spid="45" grpId="0" animBg="1"/>
      <p:bldP spid="55" grpId="0" animBg="1"/>
      <p:bldP spid="56" grpId="0"/>
      <p:bldP spid="59" grpId="0" animBg="1"/>
      <p:bldP spid="60" grpId="0" animBg="1"/>
      <p:bldP spid="61" grpId="0" animBg="1"/>
      <p:bldP spid="62" grpId="0" animBg="1"/>
      <p:bldP spid="66" grpId="0" animBg="1"/>
      <p:bldP spid="67" grpId="0"/>
      <p:bldP spid="6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0630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Sequence diagrams [example]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975606" y="1964212"/>
            <a:ext cx="0" cy="4682206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3718806" y="1811812"/>
            <a:ext cx="0" cy="4818564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033006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TextUI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975606" y="2802412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951854" y="5500112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1075038" y="2412994"/>
            <a:ext cx="232306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mark x y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1407075" y="5131898"/>
            <a:ext cx="2135579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7030A0"/>
                </a:solidFill>
              </a:rPr>
              <a:t>Show updated  minefield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832112" y="1045848"/>
            <a:ext cx="304800" cy="685800"/>
            <a:chOff x="2819400" y="3124200"/>
            <a:chExt cx="304800" cy="685800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580262" y="2774230"/>
            <a:ext cx="225619" cy="278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945431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MSLogic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6553200" y="1811812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3847455" y="2966688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3948395" y="2580186"/>
            <a:ext cx="255319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markCellAt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x,y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52110" y="2962255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3835580" y="3367442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3833600" y="491726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060394" y="4503513"/>
            <a:ext cx="224900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getGameState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38255" y="4912828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3821725" y="5318015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4340281" y="5345293"/>
            <a:ext cx="171004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gameState</a:t>
            </a:r>
            <a:endParaRPr lang="en-US" sz="2000" i="1" dirty="0">
              <a:solidFill>
                <a:srgbClr val="9BBB59">
                  <a:lumMod val="75000"/>
                </a:srgbClr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94556" y="2038433"/>
            <a:ext cx="8144643" cy="3837964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6" name="Snip Single Corner Rectangle 35"/>
          <p:cNvSpPr/>
          <p:nvPr/>
        </p:nvSpPr>
        <p:spPr>
          <a:xfrm flipV="1">
            <a:off x="694557" y="2037955"/>
            <a:ext cx="673143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58931" y="2038433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rgbClr val="00B050"/>
                </a:solidFill>
                <a:cs typeface="Arial" charset="0"/>
              </a:rPr>
              <a:t>loop    [until </a:t>
            </a:r>
            <a:r>
              <a:rPr lang="en-US" sz="2000" dirty="0" err="1">
                <a:solidFill>
                  <a:srgbClr val="00B050"/>
                </a:solidFill>
                <a:cs typeface="Arial" charset="0"/>
              </a:rPr>
              <a:t>won|lost</a:t>
            </a:r>
            <a:r>
              <a:rPr lang="en-US" sz="2000" dirty="0">
                <a:solidFill>
                  <a:srgbClr val="00B050"/>
                </a:solidFill>
                <a:cs typeface="Arial" charset="0"/>
              </a:rPr>
              <a:t>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4529" y="1637737"/>
            <a:ext cx="108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2733"/>
            <a:r>
              <a:rPr lang="en-US" sz="2000" dirty="0">
                <a:solidFill>
                  <a:srgbClr val="0070C0"/>
                </a:solidFill>
              </a:rPr>
              <a:t>Player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658100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&lt;&lt;class&gt;&gt;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:Logger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8305800" y="1757083"/>
            <a:ext cx="0" cy="423160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3799780" y="3883650"/>
            <a:ext cx="438546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4531757" y="3474659"/>
            <a:ext cx="98133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log()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77006" y="3897258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H="1">
            <a:off x="3779667" y="4284404"/>
            <a:ext cx="439733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29" grpId="0"/>
      <p:bldP spid="29" grpId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9" grpId="0"/>
      <p:bldP spid="32" grpId="0" animBg="1"/>
      <p:bldP spid="33" grpId="0" animBg="1"/>
      <p:bldP spid="34" grpId="0" animBg="1"/>
      <p:bldP spid="38" grpId="0"/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71332" y="304800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3600" dirty="0">
                <a:solidFill>
                  <a:srgbClr val="F79646">
                    <a:lumMod val="75000"/>
                  </a:srgbClr>
                </a:solidFill>
              </a:rPr>
              <a:t>Notes and constraints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1728516" y="1335322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Note text</a:t>
            </a: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rot="5400000">
            <a:off x="1515461" y="1892013"/>
            <a:ext cx="985254" cy="82687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5130743" y="130237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{constraint}</a:t>
            </a: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rot="5400000">
            <a:off x="4917689" y="1859062"/>
            <a:ext cx="985254" cy="82687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/>
          <p:cNvSpPr/>
          <p:nvPr/>
        </p:nvSpPr>
        <p:spPr>
          <a:xfrm>
            <a:off x="2708819" y="214263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Note text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6098689" y="2220889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{constraint}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71332" y="3633636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</a:rPr>
              <a:t>[examples]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594651" y="4545239"/>
            <a:ext cx="2514600" cy="844808"/>
          </a:xfrm>
          <a:prstGeom prst="foldedCorner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This association may change later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5405680" y="4589074"/>
            <a:ext cx="2214319" cy="477500"/>
          </a:xfrm>
          <a:prstGeom prst="foldedCorner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{total &gt;= 0}</a:t>
            </a:r>
          </a:p>
        </p:txBody>
      </p:sp>
      <p:cxnSp>
        <p:nvCxnSpPr>
          <p:cNvPr id="14" name="Straight Connector 13"/>
          <p:cNvCxnSpPr>
            <a:stCxn id="13" idx="2"/>
          </p:cNvCxnSpPr>
          <p:nvPr/>
        </p:nvCxnSpPr>
        <p:spPr>
          <a:xfrm flipH="1">
            <a:off x="5271820" y="5066574"/>
            <a:ext cx="1241020" cy="9852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4820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440</Words>
  <Application>Microsoft Macintosh PowerPoint</Application>
  <PresentationFormat>On-screen Show (4:3)</PresentationFormat>
  <Paragraphs>158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Courier New</vt:lpstr>
      <vt:lpstr>Wingdings</vt:lpstr>
      <vt:lpstr>1_Office Theme</vt:lpstr>
      <vt:lpstr>Class diagrams</vt:lpstr>
      <vt:lpstr>PowerPoint Presentation</vt:lpstr>
      <vt:lpstr>Class diagrams [example] </vt:lpstr>
      <vt:lpstr>Object diagrams</vt:lpstr>
      <vt:lpstr>Sequence diagrams of ‘add to semester’</vt:lpstr>
      <vt:lpstr>Sequence diagrams</vt:lpstr>
      <vt:lpstr>Sequence diagrams [example]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CAI VINCENT</cp:lastModifiedBy>
  <cp:revision>30</cp:revision>
  <cp:lastPrinted>2019-08-28T11:43:39Z</cp:lastPrinted>
  <dcterms:created xsi:type="dcterms:W3CDTF">2006-08-16T00:00:00Z</dcterms:created>
  <dcterms:modified xsi:type="dcterms:W3CDTF">2020-03-30T11:25:48Z</dcterms:modified>
</cp:coreProperties>
</file>