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1"/>
  </p:notesMasterIdLst>
  <p:sldIdLst>
    <p:sldId id="256" r:id="rId2"/>
    <p:sldId id="258" r:id="rId3"/>
    <p:sldId id="261" r:id="rId4"/>
    <p:sldId id="325" r:id="rId5"/>
    <p:sldId id="313" r:id="rId6"/>
    <p:sldId id="267" r:id="rId7"/>
    <p:sldId id="314" r:id="rId8"/>
    <p:sldId id="315" r:id="rId9"/>
    <p:sldId id="312" r:id="rId10"/>
    <p:sldId id="260" r:id="rId11"/>
    <p:sldId id="320" r:id="rId12"/>
    <p:sldId id="269" r:id="rId13"/>
    <p:sldId id="317" r:id="rId14"/>
    <p:sldId id="318" r:id="rId15"/>
    <p:sldId id="319" r:id="rId16"/>
    <p:sldId id="277" r:id="rId17"/>
    <p:sldId id="321" r:id="rId18"/>
    <p:sldId id="322" r:id="rId19"/>
    <p:sldId id="276" r:id="rId20"/>
  </p:sldIdLst>
  <p:sldSz cx="9144000" cy="5143500" type="screen16x9"/>
  <p:notesSz cx="6858000" cy="9144000"/>
  <p:embeddedFontLst>
    <p:embeddedFont>
      <p:font typeface="Crimson Text" panose="020B0604020202020204" charset="0"/>
      <p:regular r:id="rId22"/>
      <p:bold r:id="rId23"/>
      <p:italic r:id="rId24"/>
      <p:boldItalic r:id="rId25"/>
    </p:embeddedFont>
    <p:embeddedFont>
      <p:font typeface="Merriweather Light" panose="00000400000000000000" pitchFamily="2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Vidaloka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9D7D33-7A95-4869-B2F0-005C661E80C7}">
  <a:tblStyle styleId="{369D7D33-7A95-4869-B2F0-005C661E80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547" autoAdjust="0"/>
  </p:normalViewPr>
  <p:slideViewPr>
    <p:cSldViewPr snapToGrid="0">
      <p:cViewPr varScale="1">
        <p:scale>
          <a:sx n="100" d="100"/>
          <a:sy n="100" d="100"/>
        </p:scale>
        <p:origin x="2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273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c7554a04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c7554a04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c7554a04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c7554a04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577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c7554a04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c7554a04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731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c7554a04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c7554a04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997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cc7554a049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cc7554a049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942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cc7554a049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cc7554a049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932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cc7554a04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cc7554a04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7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c7554a049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c7554a049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396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c7554a049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c7554a049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c7554a049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c7554a049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263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c7554a049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c7554a049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943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43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2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3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4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5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6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7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8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9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3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4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5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7" r:id="rId10"/>
    <p:sldLayoutId id="2147483677" r:id="rId11"/>
    <p:sldLayoutId id="2147483678" r:id="rId12"/>
    <p:sldLayoutId id="2147483679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31616" y="2242739"/>
            <a:ext cx="9143999" cy="8619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tx1"/>
                </a:solidFill>
              </a:rPr>
              <a:t>Exploratory Data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 Analysis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171566" y="3104716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bg1">
                    <a:lumMod val="50000"/>
                  </a:schemeClr>
                </a:solidFill>
                <a:latin typeface="Vidaloka" panose="020B0604020202020204" charset="0"/>
              </a:rPr>
              <a:t>LiChess Games</a:t>
            </a:r>
            <a:endParaRPr sz="5400" dirty="0">
              <a:solidFill>
                <a:schemeClr val="bg1">
                  <a:lumMod val="50000"/>
                </a:schemeClr>
              </a:solidFill>
              <a:latin typeface="Vidaloka" panose="020B0604020202020204" charset="0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CEC71CA2-28C7-4F2B-87BC-D2ED87470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20" y="342167"/>
            <a:ext cx="2763523" cy="674926"/>
          </a:xfrm>
          <a:prstGeom prst="rect">
            <a:avLst/>
          </a:prstGeom>
        </p:spPr>
      </p:pic>
      <p:sp>
        <p:nvSpPr>
          <p:cNvPr id="6" name="Google Shape;250;p36">
            <a:extLst>
              <a:ext uri="{FF2B5EF4-FFF2-40B4-BE49-F238E27FC236}">
                <a16:creationId xmlns:a16="http://schemas.microsoft.com/office/drawing/2014/main" id="{5E3131A4-8F4D-4E76-89FB-C45A5D568EC9}"/>
              </a:ext>
            </a:extLst>
          </p:cNvPr>
          <p:cNvSpPr txBox="1">
            <a:spLocks/>
          </p:cNvSpPr>
          <p:nvPr/>
        </p:nvSpPr>
        <p:spPr>
          <a:xfrm>
            <a:off x="1171565" y="4109412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2800" b="0" i="0">
                <a:solidFill>
                  <a:srgbClr val="000000"/>
                </a:solidFill>
                <a:effectLst/>
                <a:latin typeface="Vidaloka" panose="020B0604020202020204" charset="0"/>
              </a:rPr>
              <a:t>AYAD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idaloka" panose="020B0604020202020204" charset="0"/>
              </a:rPr>
              <a:t>SAUD AL HARBI</a:t>
            </a:r>
            <a:endParaRPr lang="en-US" sz="2400" dirty="0">
              <a:solidFill>
                <a:schemeClr val="tx1"/>
              </a:solidFill>
              <a:latin typeface="Vidaloka" panose="020B0604020202020204" charset="0"/>
            </a:endParaRPr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id="{45685B0A-5A26-41A9-A471-1344429858C7}"/>
              </a:ext>
            </a:extLst>
          </p:cNvPr>
          <p:cNvSpPr/>
          <p:nvPr/>
        </p:nvSpPr>
        <p:spPr>
          <a:xfrm>
            <a:off x="6946809" y="3875627"/>
            <a:ext cx="2848455" cy="1512097"/>
          </a:xfrm>
          <a:prstGeom prst="rect">
            <a:avLst/>
          </a:prstGeom>
          <a:solidFill>
            <a:srgbClr val="F5F2EE"/>
          </a:solidFill>
          <a:ln>
            <a:solidFill>
              <a:srgbClr val="F5F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9" name="رابط مستقيم 8">
            <a:extLst>
              <a:ext uri="{FF2B5EF4-FFF2-40B4-BE49-F238E27FC236}">
                <a16:creationId xmlns:a16="http://schemas.microsoft.com/office/drawing/2014/main" id="{C531D6CE-4A0A-4EF5-BB4D-A83B91812DB9}"/>
              </a:ext>
            </a:extLst>
          </p:cNvPr>
          <p:cNvCxnSpPr/>
          <p:nvPr/>
        </p:nvCxnSpPr>
        <p:spPr>
          <a:xfrm>
            <a:off x="6040967" y="4876799"/>
            <a:ext cx="1993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97D1DDBB-0023-46F7-AED8-A61FFC08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267" y="3038838"/>
            <a:ext cx="4537583" cy="242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>
            <a:off x="441113" y="1815289"/>
            <a:ext cx="8261774" cy="2555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Vidaloka" panose="020B0604020202020204" charset="0"/>
              </a:rPr>
              <a:t>What are the most popular Chess Openings?</a:t>
            </a:r>
          </a:p>
          <a:p>
            <a:pPr marL="6286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Vidaloka" panose="020B0604020202020204" charset="0"/>
              </a:rPr>
              <a:t>How Most of the Chess matches concluded?</a:t>
            </a:r>
          </a:p>
          <a:p>
            <a:pPr marL="6286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Vidaloka" panose="020B0604020202020204" charset="0"/>
              </a:rPr>
              <a:t>Which Color Side is more likely to win?</a:t>
            </a:r>
          </a:p>
          <a:p>
            <a:pPr marL="6286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Vidaloka" panose="020B0604020202020204" charset="0"/>
              </a:rPr>
              <a:t>What is the distribution of rated players?</a:t>
            </a:r>
          </a:p>
        </p:txBody>
      </p:sp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848335" y="944112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4400" dirty="0">
                <a:solidFill>
                  <a:schemeClr val="bg1">
                    <a:lumMod val="50000"/>
                  </a:schemeClr>
                </a:solidFill>
              </a:rPr>
              <a:t>Questions:</a:t>
            </a:r>
            <a:endParaRPr sz="4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1759188" y="1911350"/>
            <a:ext cx="5625625" cy="1548074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i="0" dirty="0">
                <a:effectLst/>
                <a:latin typeface="Vidaloka" panose="020B0604020202020204" charset="0"/>
              </a:rPr>
              <a:t>Analysis</a:t>
            </a:r>
            <a:endParaRPr lang="en-US" dirty="0"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246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FB85F7EE-9EB1-4E19-8B61-78474550C8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4069" y="1330226"/>
            <a:ext cx="8255862" cy="3462136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5F450D75-9BB7-4619-BA5C-F959E9D03582}"/>
              </a:ext>
            </a:extLst>
          </p:cNvPr>
          <p:cNvSpPr txBox="1"/>
          <p:nvPr/>
        </p:nvSpPr>
        <p:spPr>
          <a:xfrm>
            <a:off x="318251" y="455828"/>
            <a:ext cx="8021416" cy="58477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en-US" sz="3200" b="0" i="0" dirty="0">
                <a:solidFill>
                  <a:srgbClr val="24292F"/>
                </a:solidFill>
                <a:effectLst/>
                <a:latin typeface="Vidaloka" panose="020B0604020202020204" charset="0"/>
              </a:rPr>
              <a:t>What are the most popular Chess Openings?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>
            <a:extLst>
              <a:ext uri="{FF2B5EF4-FFF2-40B4-BE49-F238E27FC236}">
                <a16:creationId xmlns:a16="http://schemas.microsoft.com/office/drawing/2014/main" id="{5F450D75-9BB7-4619-BA5C-F959E9D03582}"/>
              </a:ext>
            </a:extLst>
          </p:cNvPr>
          <p:cNvSpPr txBox="1"/>
          <p:nvPr/>
        </p:nvSpPr>
        <p:spPr>
          <a:xfrm>
            <a:off x="400425" y="557428"/>
            <a:ext cx="8343149" cy="58477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1">
            <a:spAutoFit/>
          </a:bodyPr>
          <a:lstStyle/>
          <a:p>
            <a:pPr marL="114300" algn="ctr"/>
            <a:r>
              <a:rPr lang="en-US" sz="3200" b="0" i="0" dirty="0">
                <a:solidFill>
                  <a:srgbClr val="24292F"/>
                </a:solidFill>
                <a:effectLst/>
                <a:latin typeface="Vidaloka" panose="020B0604020202020204" charset="0"/>
              </a:rPr>
              <a:t>How Most of the Chess matches concluded?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1590880-4C5D-4E4B-931B-183F8ABAC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4"/>
          <a:stretch/>
        </p:blipFill>
        <p:spPr bwMode="auto">
          <a:xfrm>
            <a:off x="2523944" y="1346200"/>
            <a:ext cx="4096109" cy="356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43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>
            <a:extLst>
              <a:ext uri="{FF2B5EF4-FFF2-40B4-BE49-F238E27FC236}">
                <a16:creationId xmlns:a16="http://schemas.microsoft.com/office/drawing/2014/main" id="{5F450D75-9BB7-4619-BA5C-F959E9D03582}"/>
              </a:ext>
            </a:extLst>
          </p:cNvPr>
          <p:cNvSpPr txBox="1"/>
          <p:nvPr/>
        </p:nvSpPr>
        <p:spPr>
          <a:xfrm>
            <a:off x="644712" y="532028"/>
            <a:ext cx="7507441" cy="58477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1">
            <a:spAutoFit/>
          </a:bodyPr>
          <a:lstStyle/>
          <a:p>
            <a:pPr marL="114300"/>
            <a:r>
              <a:rPr lang="en-US" sz="3200" dirty="0">
                <a:solidFill>
                  <a:srgbClr val="24292F"/>
                </a:solidFill>
                <a:latin typeface="Vidaloka" panose="020B0604020202020204" charset="0"/>
              </a:rPr>
              <a:t>Which Color Side is more likely to win?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BEECD11-C1E9-40AD-9256-C2DC0FC26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133" y="1354141"/>
            <a:ext cx="63246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158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>
            <a:extLst>
              <a:ext uri="{FF2B5EF4-FFF2-40B4-BE49-F238E27FC236}">
                <a16:creationId xmlns:a16="http://schemas.microsoft.com/office/drawing/2014/main" id="{5F450D75-9BB7-4619-BA5C-F959E9D03582}"/>
              </a:ext>
            </a:extLst>
          </p:cNvPr>
          <p:cNvSpPr txBox="1"/>
          <p:nvPr/>
        </p:nvSpPr>
        <p:spPr>
          <a:xfrm>
            <a:off x="644712" y="532028"/>
            <a:ext cx="7507441" cy="58477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1">
            <a:spAutoFit/>
          </a:bodyPr>
          <a:lstStyle/>
          <a:p>
            <a:pPr marL="114300"/>
            <a:r>
              <a:rPr lang="en-US" sz="3200" dirty="0">
                <a:solidFill>
                  <a:srgbClr val="24292F"/>
                </a:solidFill>
                <a:latin typeface="Vidaloka" panose="020B0604020202020204" charset="0"/>
              </a:rPr>
              <a:t>What is the distribution of rated players?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F2F2B9D-51F0-4C98-A7D6-C743ABB945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b="6654"/>
          <a:stretch/>
        </p:blipFill>
        <p:spPr bwMode="auto">
          <a:xfrm>
            <a:off x="2137515" y="1271087"/>
            <a:ext cx="4868970" cy="349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195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7"/>
          <p:cNvSpPr txBox="1">
            <a:spLocks noGrp="1"/>
          </p:cNvSpPr>
          <p:nvPr>
            <p:ph type="title"/>
          </p:nvPr>
        </p:nvSpPr>
        <p:spPr>
          <a:xfrm>
            <a:off x="1372707" y="1898550"/>
            <a:ext cx="6899100" cy="1346400"/>
          </a:xfrm>
          <a:prstGeom prst="rect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>
            <a:off x="-75691" y="1653495"/>
            <a:ext cx="9219691" cy="3490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indent="-514350" algn="l">
              <a:buAutoNum type="arabicPeriod"/>
            </a:pPr>
            <a:r>
              <a:rPr lang="en-US" sz="2400" b="0" i="0" dirty="0" err="1">
                <a:solidFill>
                  <a:srgbClr val="24292F"/>
                </a:solidFill>
                <a:effectLst/>
                <a:latin typeface="Vidaloka" panose="020B0604020202020204" charset="0"/>
              </a:rPr>
              <a:t>Van't</a:t>
            </a:r>
            <a:r>
              <a:rPr lang="en-US" sz="2400" b="0" i="0" dirty="0">
                <a:solidFill>
                  <a:srgbClr val="24292F"/>
                </a:solidFill>
                <a:effectLst/>
                <a:latin typeface="Vidaloka" panose="020B0604020202020204" charset="0"/>
              </a:rPr>
              <a:t> </a:t>
            </a:r>
            <a:r>
              <a:rPr lang="en-US" sz="2400" b="0" i="0" dirty="0" err="1">
                <a:solidFill>
                  <a:srgbClr val="24292F"/>
                </a:solidFill>
                <a:effectLst/>
                <a:latin typeface="Vidaloka" panose="020B0604020202020204" charset="0"/>
              </a:rPr>
              <a:t>Krujis</a:t>
            </a:r>
            <a:r>
              <a:rPr lang="en-US" sz="2400" b="0" i="0" dirty="0">
                <a:solidFill>
                  <a:srgbClr val="24292F"/>
                </a:solidFill>
                <a:effectLst/>
                <a:latin typeface="Vidaloka" panose="020B0604020202020204" charset="0"/>
              </a:rPr>
              <a:t> and Sicilian Defense are the most opening played.</a:t>
            </a:r>
          </a:p>
          <a:p>
            <a:pPr marL="628650" indent="-514350" algn="l">
              <a:buAutoNum type="arabicPeriod"/>
            </a:pPr>
            <a:r>
              <a:rPr lang="en-US" sz="2400" b="0" i="0" dirty="0">
                <a:solidFill>
                  <a:srgbClr val="24292F"/>
                </a:solidFill>
                <a:effectLst/>
                <a:latin typeface="Vidaloka" panose="020B0604020202020204" charset="0"/>
              </a:rPr>
              <a:t>Most of the games concluded when a player resigned.</a:t>
            </a:r>
          </a:p>
          <a:p>
            <a:pPr marL="628650" indent="-514350" algn="l">
              <a:buAutoNum type="arabicPeriod"/>
            </a:pPr>
            <a:r>
              <a:rPr lang="en-US" sz="2400" b="0" i="0" dirty="0">
                <a:solidFill>
                  <a:srgbClr val="24292F"/>
                </a:solidFill>
                <a:effectLst/>
                <a:latin typeface="Vidaloka" panose="020B0604020202020204" charset="0"/>
              </a:rPr>
              <a:t>White Side seems to more victorious in the game.</a:t>
            </a:r>
          </a:p>
          <a:p>
            <a:pPr marL="628650" indent="-514350" algn="l">
              <a:buAutoNum type="arabicPeriod"/>
            </a:pPr>
            <a:r>
              <a:rPr lang="en-US" sz="2400" b="0" i="0" dirty="0">
                <a:solidFill>
                  <a:srgbClr val="24292F"/>
                </a:solidFill>
                <a:effectLst/>
                <a:latin typeface="Vidaloka" panose="020B0604020202020204" charset="0"/>
              </a:rPr>
              <a:t>All rated matches were between likely equally rated players.</a:t>
            </a:r>
          </a:p>
        </p:txBody>
      </p:sp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-306698" y="822747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Conclusion:</a:t>
            </a:r>
            <a:endParaRPr sz="4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01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7"/>
          <p:cNvSpPr txBox="1">
            <a:spLocks noGrp="1"/>
          </p:cNvSpPr>
          <p:nvPr>
            <p:ph type="title"/>
          </p:nvPr>
        </p:nvSpPr>
        <p:spPr>
          <a:xfrm>
            <a:off x="2799099" y="1846229"/>
            <a:ext cx="3545802" cy="1451042"/>
          </a:xfrm>
          <a:prstGeom prst="rect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716133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جدول 28">
            <a:extLst>
              <a:ext uri="{FF2B5EF4-FFF2-40B4-BE49-F238E27FC236}">
                <a16:creationId xmlns:a16="http://schemas.microsoft.com/office/drawing/2014/main" id="{60F2836A-CBC8-4860-8E60-80EB14BED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0141"/>
              </p:ext>
            </p:extLst>
          </p:nvPr>
        </p:nvGraphicFramePr>
        <p:xfrm>
          <a:off x="2897203" y="1492652"/>
          <a:ext cx="3349594" cy="3108960"/>
        </p:xfrm>
        <a:graphic>
          <a:graphicData uri="http://schemas.openxmlformats.org/drawingml/2006/table">
            <a:tbl>
              <a:tblPr rtl="1" firstRow="1" bandRow="1">
                <a:tableStyleId>{369D7D33-7A95-4869-B2F0-005C661E80C7}</a:tableStyleId>
              </a:tblPr>
              <a:tblGrid>
                <a:gridCol w="3349594">
                  <a:extLst>
                    <a:ext uri="{9D8B030D-6E8A-4147-A177-3AD203B41FA5}">
                      <a16:colId xmlns:a16="http://schemas.microsoft.com/office/drawing/2014/main" val="273356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rtl="0">
                        <a:buFont typeface="+mj-lt"/>
                        <a:buNone/>
                      </a:pPr>
                      <a:r>
                        <a:rPr lang="en-US" sz="2800" dirty="0">
                          <a:latin typeface="Vidaloka" panose="020B0604020202020204" charset="0"/>
                        </a:rPr>
                        <a:t>PowerPoint</a:t>
                      </a:r>
                      <a:endParaRPr lang="ar-SA" sz="2800" dirty="0">
                        <a:latin typeface="Vidalok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4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rtl="0">
                        <a:buFont typeface="+mj-lt"/>
                        <a:buNone/>
                      </a:pPr>
                      <a:r>
                        <a:rPr lang="en-US" sz="2800" dirty="0">
                          <a:latin typeface="Vidaloka" panose="020B0604020202020204" charset="0"/>
                        </a:rPr>
                        <a:t>Python</a:t>
                      </a:r>
                      <a:endParaRPr lang="ar-SA" sz="2800" dirty="0">
                        <a:latin typeface="Vidalok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1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rtl="0">
                        <a:buFont typeface="+mj-lt"/>
                        <a:buNone/>
                      </a:pPr>
                      <a:r>
                        <a:rPr lang="en-US" sz="2800" dirty="0" err="1">
                          <a:latin typeface="Vidaloka" panose="020B0604020202020204" charset="0"/>
                        </a:rPr>
                        <a:t>Jupyter</a:t>
                      </a:r>
                      <a:r>
                        <a:rPr lang="en-US" sz="2800" dirty="0">
                          <a:latin typeface="Vidaloka" panose="020B0604020202020204" charset="0"/>
                        </a:rPr>
                        <a:t> </a:t>
                      </a:r>
                      <a:r>
                        <a:rPr lang="en-US" sz="2800" dirty="0" err="1">
                          <a:latin typeface="Vidaloka" panose="020B0604020202020204" charset="0"/>
                        </a:rPr>
                        <a:t>Nootbooks</a:t>
                      </a:r>
                      <a:endParaRPr lang="ar-SA" sz="2800" dirty="0">
                        <a:latin typeface="Vidalok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3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rtl="0">
                        <a:buFont typeface="+mj-lt"/>
                        <a:buNone/>
                      </a:pPr>
                      <a:r>
                        <a:rPr lang="en-US" sz="2800" dirty="0">
                          <a:latin typeface="Vidaloka" panose="020B0604020202020204" charset="0"/>
                        </a:rPr>
                        <a:t>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95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rtl="0">
                        <a:buFont typeface="+mj-lt"/>
                        <a:buNone/>
                      </a:pPr>
                      <a:r>
                        <a:rPr lang="en-US" sz="2800" dirty="0">
                          <a:latin typeface="Vidaloka" panose="020B0604020202020204" charset="0"/>
                        </a:rPr>
                        <a:t>matplotlib</a:t>
                      </a:r>
                      <a:endParaRPr lang="ar-SA" sz="2800" dirty="0">
                        <a:latin typeface="Vidalok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22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rtl="0">
                        <a:buFont typeface="+mj-lt"/>
                        <a:buNone/>
                      </a:pPr>
                      <a:r>
                        <a:rPr lang="en-US" sz="2800" dirty="0">
                          <a:latin typeface="Vidaloka" panose="020B0604020202020204" charset="0"/>
                        </a:rPr>
                        <a:t>seaborn</a:t>
                      </a:r>
                      <a:endParaRPr lang="ar-SA" sz="2800" dirty="0">
                        <a:latin typeface="Vidalok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31853"/>
                  </a:ext>
                </a:extLst>
              </a:tr>
            </a:tbl>
          </a:graphicData>
        </a:graphic>
      </p:graphicFrame>
      <p:sp>
        <p:nvSpPr>
          <p:cNvPr id="73" name="Google Shape;285;p40">
            <a:extLst>
              <a:ext uri="{FF2B5EF4-FFF2-40B4-BE49-F238E27FC236}">
                <a16:creationId xmlns:a16="http://schemas.microsoft.com/office/drawing/2014/main" id="{41672B90-58B2-4DEF-80BB-893AFEC9ED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64788" y="610991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Tools:</a:t>
            </a:r>
            <a:endParaRPr sz="4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2544383" y="645364"/>
            <a:ext cx="3583800" cy="8278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4400" dirty="0">
                <a:solidFill>
                  <a:schemeClr val="bg1">
                    <a:lumMod val="50000"/>
                  </a:schemeClr>
                </a:solidFill>
              </a:rPr>
              <a:t>Objects:</a:t>
            </a:r>
            <a:endParaRPr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3"/>
          </p:nvPr>
        </p:nvSpPr>
        <p:spPr>
          <a:xfrm>
            <a:off x="-159351" y="2302236"/>
            <a:ext cx="302296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Introduction</a:t>
            </a:r>
            <a:endParaRPr sz="2800" b="1" dirty="0"/>
          </a:p>
        </p:txBody>
      </p:sp>
      <p:sp>
        <p:nvSpPr>
          <p:cNvPr id="263" name="Google Shape;263;p38"/>
          <p:cNvSpPr txBox="1">
            <a:spLocks noGrp="1"/>
          </p:cNvSpPr>
          <p:nvPr>
            <p:ph type="subTitle" idx="1"/>
          </p:nvPr>
        </p:nvSpPr>
        <p:spPr>
          <a:xfrm>
            <a:off x="1352133" y="3250680"/>
            <a:ext cx="6282389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800" b="1" i="0" dirty="0">
                <a:effectLst/>
                <a:latin typeface="Vidaloka" panose="020B0604020202020204" charset="0"/>
              </a:rPr>
              <a:t>Analysis</a:t>
            </a:r>
            <a:endParaRPr sz="2800" dirty="0">
              <a:latin typeface="Vidaloka" panose="020B0604020202020204" charset="0"/>
            </a:endParaRPr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5"/>
          </p:nvPr>
        </p:nvSpPr>
        <p:spPr>
          <a:xfrm>
            <a:off x="5871871" y="4141136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Tools</a:t>
            </a:r>
            <a:endParaRPr sz="2800" b="1" dirty="0"/>
          </a:p>
        </p:txBody>
      </p:sp>
      <p:sp>
        <p:nvSpPr>
          <p:cNvPr id="268" name="Google Shape;268;p38"/>
          <p:cNvSpPr txBox="1">
            <a:spLocks noGrp="1"/>
          </p:cNvSpPr>
          <p:nvPr>
            <p:ph type="subTitle" idx="7"/>
          </p:nvPr>
        </p:nvSpPr>
        <p:spPr>
          <a:xfrm>
            <a:off x="109083" y="4026516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dirty="0">
                <a:effectLst/>
                <a:latin typeface="Vidaloka" panose="020B0604020202020204" charset="0"/>
              </a:rPr>
              <a:t>Questions</a:t>
            </a:r>
            <a:endParaRPr sz="3200" b="1"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title" idx="9"/>
          </p:nvPr>
        </p:nvSpPr>
        <p:spPr>
          <a:xfrm>
            <a:off x="767709" y="167904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>
                    <a:lumMod val="50000"/>
                  </a:schemeClr>
                </a:solidFill>
              </a:rPr>
              <a:t>01</a:t>
            </a:r>
            <a:endParaRPr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 idx="13"/>
          </p:nvPr>
        </p:nvSpPr>
        <p:spPr>
          <a:xfrm>
            <a:off x="3973727" y="274394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>
                    <a:lumMod val="50000"/>
                  </a:schemeClr>
                </a:solidFill>
              </a:rPr>
              <a:t>03</a:t>
            </a:r>
            <a:endParaRPr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2" name="Google Shape;272;p38"/>
          <p:cNvSpPr txBox="1">
            <a:spLocks noGrp="1"/>
          </p:cNvSpPr>
          <p:nvPr>
            <p:ph type="title" idx="14"/>
          </p:nvPr>
        </p:nvSpPr>
        <p:spPr>
          <a:xfrm>
            <a:off x="767709" y="3260654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>
                    <a:lumMod val="50000"/>
                  </a:schemeClr>
                </a:solidFill>
              </a:rPr>
              <a:t>02</a:t>
            </a:r>
            <a:endParaRPr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 idx="15"/>
          </p:nvPr>
        </p:nvSpPr>
        <p:spPr>
          <a:xfrm>
            <a:off x="6548819" y="344692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>
                    <a:lumMod val="50000"/>
                  </a:schemeClr>
                </a:solidFill>
              </a:rPr>
              <a:t>05</a:t>
            </a:r>
            <a:endParaRPr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Google Shape;271;p38">
            <a:extLst>
              <a:ext uri="{FF2B5EF4-FFF2-40B4-BE49-F238E27FC236}">
                <a16:creationId xmlns:a16="http://schemas.microsoft.com/office/drawing/2014/main" id="{B59CA90E-2BB4-45C6-9712-F267CE8A7674}"/>
              </a:ext>
            </a:extLst>
          </p:cNvPr>
          <p:cNvSpPr txBox="1">
            <a:spLocks/>
          </p:cNvSpPr>
          <p:nvPr/>
        </p:nvSpPr>
        <p:spPr>
          <a:xfrm>
            <a:off x="6501027" y="1679046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idaloka"/>
              <a:buNone/>
              <a:defRPr sz="3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/>
            <a:r>
              <a:rPr lang="en" sz="3600" dirty="0">
                <a:solidFill>
                  <a:schemeClr val="bg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24" name="Google Shape;263;p38">
            <a:extLst>
              <a:ext uri="{FF2B5EF4-FFF2-40B4-BE49-F238E27FC236}">
                <a16:creationId xmlns:a16="http://schemas.microsoft.com/office/drawing/2014/main" id="{A0CDA397-7668-4C8B-A3FA-031444FB91ED}"/>
              </a:ext>
            </a:extLst>
          </p:cNvPr>
          <p:cNvSpPr txBox="1">
            <a:spLocks/>
          </p:cNvSpPr>
          <p:nvPr/>
        </p:nvSpPr>
        <p:spPr>
          <a:xfrm>
            <a:off x="3973727" y="2441613"/>
            <a:ext cx="6282389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1120992" y="2009250"/>
            <a:ext cx="6902015" cy="1125000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ربع نص 8">
            <a:extLst>
              <a:ext uri="{FF2B5EF4-FFF2-40B4-BE49-F238E27FC236}">
                <a16:creationId xmlns:a16="http://schemas.microsoft.com/office/drawing/2014/main" id="{9CCC0B09-8554-4632-A978-63489B3402D7}"/>
              </a:ext>
            </a:extLst>
          </p:cNvPr>
          <p:cNvSpPr txBox="1"/>
          <p:nvPr/>
        </p:nvSpPr>
        <p:spPr>
          <a:xfrm>
            <a:off x="-32732" y="320141"/>
            <a:ext cx="3949824" cy="646331"/>
          </a:xfrm>
          <a:prstGeom prst="rect">
            <a:avLst/>
          </a:prstGeom>
          <a:noFill/>
          <a:ln w="9525">
            <a:noFill/>
          </a:ln>
        </p:spPr>
        <p:txBody>
          <a:bodyPr wrap="square" rtlCol="1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Vidaloka" panose="020B0604020202020204" charset="0"/>
              </a:rPr>
              <a:t>What is </a:t>
            </a:r>
            <a:r>
              <a:rPr lang="en-US" sz="3600" dirty="0">
                <a:solidFill>
                  <a:schemeClr val="accent1"/>
                </a:solidFill>
                <a:latin typeface="Vidaloka" panose="020B0604020202020204" charset="0"/>
              </a:rPr>
              <a:t>Chess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Vidaloka" panose="020B0604020202020204" charset="0"/>
              </a:rPr>
              <a:t>?</a:t>
            </a:r>
            <a:endParaRPr lang="ar-SA" sz="3600" dirty="0">
              <a:solidFill>
                <a:schemeClr val="bg1">
                  <a:lumMod val="50000"/>
                </a:schemeClr>
              </a:solidFill>
              <a:latin typeface="Vidaloka" panose="020B0604020202020204" charset="0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BF2CA17F-8484-46E3-A7AA-BB1CDBAFAA19}"/>
              </a:ext>
            </a:extLst>
          </p:cNvPr>
          <p:cNvSpPr txBox="1"/>
          <p:nvPr/>
        </p:nvSpPr>
        <p:spPr>
          <a:xfrm>
            <a:off x="238898" y="1321680"/>
            <a:ext cx="4064681" cy="27853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500" i="0" dirty="0">
                <a:solidFill>
                  <a:schemeClr val="accent6"/>
                </a:solidFill>
                <a:effectLst/>
                <a:latin typeface="Vidaloka" panose="020B0604020202020204" charset="0"/>
              </a:rPr>
              <a:t>Chess</a:t>
            </a:r>
            <a:r>
              <a:rPr lang="en-US" sz="2500" b="0" i="0" dirty="0">
                <a:solidFill>
                  <a:schemeClr val="accent6"/>
                </a:solidFill>
                <a:effectLst/>
                <a:latin typeface="Vidaloka" panose="020B0604020202020204" charset="0"/>
              </a:rPr>
              <a:t> is a  global game played by two players </a:t>
            </a:r>
            <a:r>
              <a:rPr lang="en-US" sz="2500" b="0" i="0" dirty="0">
                <a:solidFill>
                  <a:schemeClr val="bg1">
                    <a:lumMod val="50000"/>
                  </a:schemeClr>
                </a:solidFill>
                <a:effectLst/>
                <a:latin typeface="Vidaloka" panose="020B0604020202020204" charset="0"/>
              </a:rPr>
              <a:t>White</a:t>
            </a:r>
            <a:r>
              <a:rPr lang="en-US" sz="2500" b="0" i="0" dirty="0">
                <a:solidFill>
                  <a:schemeClr val="accent6"/>
                </a:solidFill>
                <a:effectLst/>
                <a:latin typeface="Vidaloka" panose="020B0604020202020204" charset="0"/>
              </a:rPr>
              <a:t> and </a:t>
            </a:r>
            <a:r>
              <a:rPr lang="en-US" sz="2500" b="0" i="0" dirty="0">
                <a:solidFill>
                  <a:schemeClr val="bg1">
                    <a:lumMod val="50000"/>
                  </a:schemeClr>
                </a:solidFill>
                <a:effectLst/>
                <a:latin typeface="Vidaloka" panose="020B0604020202020204" charset="0"/>
              </a:rPr>
              <a:t>Black </a:t>
            </a:r>
            <a:r>
              <a:rPr lang="en-US" sz="2500" dirty="0">
                <a:solidFill>
                  <a:schemeClr val="accent6"/>
                </a:solidFill>
                <a:latin typeface="Vidaloka" panose="020B0604020202020204" charset="0"/>
              </a:rPr>
              <a:t>on a board of 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Vidaloka" panose="020B0604020202020204" charset="0"/>
              </a:rPr>
              <a:t>8</a:t>
            </a:r>
            <a:r>
              <a:rPr lang="ar-SA" sz="2500" dirty="0">
                <a:solidFill>
                  <a:schemeClr val="bg1">
                    <a:lumMod val="50000"/>
                  </a:schemeClr>
                </a:solidFill>
                <a:latin typeface="Vidaloka" panose="020B0604020202020204" charset="0"/>
              </a:rPr>
              <a:t>×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Vidaloka" panose="020B0604020202020204" charset="0"/>
              </a:rPr>
              <a:t>8 </a:t>
            </a:r>
            <a:r>
              <a:rPr lang="en-US" sz="2500" dirty="0">
                <a:solidFill>
                  <a:schemeClr val="accent6"/>
                </a:solidFill>
                <a:latin typeface="Vidaloka" panose="020B0604020202020204" charset="0"/>
              </a:rPr>
              <a:t>squares. </a:t>
            </a:r>
            <a:r>
              <a:rPr lang="en-US" sz="2500" dirty="0">
                <a:latin typeface="Vidaloka" panose="020B0604020202020204" charset="0"/>
              </a:rPr>
              <a:t>The game aims to trap your opponent's king (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Vidaloka" panose="020B0604020202020204" charset="0"/>
              </a:rPr>
              <a:t>Checkmate</a:t>
            </a:r>
            <a:r>
              <a:rPr lang="en-US" sz="2500" dirty="0">
                <a:latin typeface="Vidaloka" panose="020B0604020202020204" charset="0"/>
              </a:rPr>
              <a:t>), The game may end with a draw or a resign.</a:t>
            </a:r>
            <a:endParaRPr lang="ar-SA" sz="2500" dirty="0">
              <a:solidFill>
                <a:schemeClr val="bg1">
                  <a:lumMod val="50000"/>
                </a:schemeClr>
              </a:solidFill>
              <a:latin typeface="Vidaloka" panose="020B0604020202020204" charset="0"/>
            </a:endParaRP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2FD2BB0D-D842-4B69-970E-CF5D2DC95E32}"/>
              </a:ext>
            </a:extLst>
          </p:cNvPr>
          <p:cNvSpPr txBox="1"/>
          <p:nvPr/>
        </p:nvSpPr>
        <p:spPr>
          <a:xfrm rot="16200000" flipH="1">
            <a:off x="2819827" y="2149389"/>
            <a:ext cx="389083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latin typeface="Vidaloka" panose="020B0604020202020204" charset="0"/>
                <a:cs typeface="+mj-cs"/>
              </a:rPr>
              <a:t>1                      To                      8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8D37D743-29CE-433A-A60B-66505FAE1126}"/>
              </a:ext>
            </a:extLst>
          </p:cNvPr>
          <p:cNvSpPr txBox="1"/>
          <p:nvPr/>
        </p:nvSpPr>
        <p:spPr>
          <a:xfrm flipH="1">
            <a:off x="5090983" y="4325637"/>
            <a:ext cx="397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latin typeface="Vidaloka" panose="020B0604020202020204" charset="0"/>
                <a:cs typeface="+mj-cs"/>
              </a:rPr>
              <a:t>A                    To                      H</a:t>
            </a:r>
          </a:p>
        </p:txBody>
      </p:sp>
      <p:cxnSp>
        <p:nvCxnSpPr>
          <p:cNvPr id="24" name="رابط كسهم مستقيم 23">
            <a:extLst>
              <a:ext uri="{FF2B5EF4-FFF2-40B4-BE49-F238E27FC236}">
                <a16:creationId xmlns:a16="http://schemas.microsoft.com/office/drawing/2014/main" id="{FA43B36F-1B5C-43A0-BD2D-D204AA78B720}"/>
              </a:ext>
            </a:extLst>
          </p:cNvPr>
          <p:cNvCxnSpPr/>
          <p:nvPr/>
        </p:nvCxnSpPr>
        <p:spPr>
          <a:xfrm flipV="1">
            <a:off x="4765244" y="834081"/>
            <a:ext cx="0" cy="130981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رابط كسهم مستقيم 29">
            <a:extLst>
              <a:ext uri="{FF2B5EF4-FFF2-40B4-BE49-F238E27FC236}">
                <a16:creationId xmlns:a16="http://schemas.microsoft.com/office/drawing/2014/main" id="{FBDABC5F-1AD3-4336-A5A0-4CD70B73F9B6}"/>
              </a:ext>
            </a:extLst>
          </p:cNvPr>
          <p:cNvCxnSpPr>
            <a:cxnSpLocks/>
          </p:cNvCxnSpPr>
          <p:nvPr/>
        </p:nvCxnSpPr>
        <p:spPr>
          <a:xfrm flipV="1">
            <a:off x="4789612" y="2659139"/>
            <a:ext cx="0" cy="130981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رابط كسهم مستقيم 30">
            <a:extLst>
              <a:ext uri="{FF2B5EF4-FFF2-40B4-BE49-F238E27FC236}">
                <a16:creationId xmlns:a16="http://schemas.microsoft.com/office/drawing/2014/main" id="{D0431410-9CA4-437F-B8B5-82C22ED503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22429" y="3901561"/>
            <a:ext cx="0" cy="130981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صورة 2">
            <a:extLst>
              <a:ext uri="{FF2B5EF4-FFF2-40B4-BE49-F238E27FC236}">
                <a16:creationId xmlns:a16="http://schemas.microsoft.com/office/drawing/2014/main" id="{12BDBC1B-A513-4951-947A-FCB5BE44E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983" y="430386"/>
            <a:ext cx="3909721" cy="3899670"/>
          </a:xfrm>
          <a:prstGeom prst="rect">
            <a:avLst/>
          </a:prstGeom>
        </p:spPr>
      </p:pic>
      <p:cxnSp>
        <p:nvCxnSpPr>
          <p:cNvPr id="32" name="رابط كسهم مستقيم 31">
            <a:extLst>
              <a:ext uri="{FF2B5EF4-FFF2-40B4-BE49-F238E27FC236}">
                <a16:creationId xmlns:a16="http://schemas.microsoft.com/office/drawing/2014/main" id="{773C2AEE-9740-4429-B554-96E126AAA45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81207" y="3901561"/>
            <a:ext cx="0" cy="130981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721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20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>
            <a:spLocks noGrp="1"/>
          </p:cNvSpPr>
          <p:nvPr>
            <p:ph type="title"/>
          </p:nvPr>
        </p:nvSpPr>
        <p:spPr>
          <a:xfrm>
            <a:off x="-404350" y="27879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General Information:</a:t>
            </a:r>
            <a:endParaRPr sz="3600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1D9BED4C-A645-43EC-8D23-206BB18BB5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357"/>
          <a:stretch/>
        </p:blipFill>
        <p:spPr>
          <a:xfrm>
            <a:off x="2072702" y="1695963"/>
            <a:ext cx="5437298" cy="2507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64913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9;p47">
            <a:extLst>
              <a:ext uri="{FF2B5EF4-FFF2-40B4-BE49-F238E27FC236}">
                <a16:creationId xmlns:a16="http://schemas.microsoft.com/office/drawing/2014/main" id="{A280FB5B-1842-4212-B608-A5D346B513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04350" y="27879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General Information:</a:t>
            </a:r>
            <a:endParaRPr sz="3600" dirty="0"/>
          </a:p>
        </p:txBody>
      </p:sp>
      <p:pic>
        <p:nvPicPr>
          <p:cNvPr id="16" name="صورة 15">
            <a:extLst>
              <a:ext uri="{FF2B5EF4-FFF2-40B4-BE49-F238E27FC236}">
                <a16:creationId xmlns:a16="http://schemas.microsoft.com/office/drawing/2014/main" id="{30BE85B7-7D98-424F-97CF-BE16A1F87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949" y="962755"/>
            <a:ext cx="4946401" cy="3838444"/>
          </a:xfrm>
          <a:prstGeom prst="rect">
            <a:avLst/>
          </a:prstGeom>
        </p:spPr>
      </p:pic>
      <p:graphicFrame>
        <p:nvGraphicFramePr>
          <p:cNvPr id="17" name="جدول 17">
            <a:extLst>
              <a:ext uri="{FF2B5EF4-FFF2-40B4-BE49-F238E27FC236}">
                <a16:creationId xmlns:a16="http://schemas.microsoft.com/office/drawing/2014/main" id="{31E10C01-9E3D-47AC-849F-FAC075289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183"/>
              </p:ext>
            </p:extLst>
          </p:nvPr>
        </p:nvGraphicFramePr>
        <p:xfrm>
          <a:off x="0" y="3223355"/>
          <a:ext cx="1085850" cy="1657352"/>
        </p:xfrm>
        <a:graphic>
          <a:graphicData uri="http://schemas.openxmlformats.org/drawingml/2006/table">
            <a:tbl>
              <a:tblPr rtl="1" firstRow="1" bandRow="1">
                <a:tableStyleId>{369D7D33-7A95-4869-B2F0-005C661E80C7}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730151993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bg2"/>
                          </a:solidFill>
                          <a:latin typeface="Vidaloka" panose="020B0604020202020204" charset="0"/>
                        </a:rPr>
                        <a:t>Rows</a:t>
                      </a:r>
                      <a:endParaRPr lang="ar-SA" sz="1800" dirty="0">
                        <a:solidFill>
                          <a:schemeClr val="bg2"/>
                        </a:solidFill>
                        <a:latin typeface="Vidalok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586908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bg2"/>
                          </a:solidFill>
                          <a:latin typeface="Vidaloka" panose="020B0604020202020204" charset="0"/>
                        </a:rPr>
                        <a:t>16</a:t>
                      </a:r>
                      <a:endParaRPr lang="ar-SA" sz="1800" dirty="0">
                        <a:solidFill>
                          <a:schemeClr val="bg2"/>
                        </a:solidFill>
                        <a:latin typeface="Vidalok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192458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bg2"/>
                          </a:solidFill>
                          <a:latin typeface="Vidaloka" panose="020B0604020202020204" charset="0"/>
                        </a:rPr>
                        <a:t>Columns</a:t>
                      </a:r>
                      <a:endParaRPr lang="ar-SA" sz="1800" dirty="0">
                        <a:solidFill>
                          <a:schemeClr val="bg2"/>
                        </a:solidFill>
                        <a:latin typeface="Vidalok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0246967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bg2"/>
                          </a:solidFill>
                          <a:latin typeface="Vidaloka" panose="020B0604020202020204" charset="0"/>
                        </a:rPr>
                        <a:t>20058</a:t>
                      </a:r>
                      <a:endParaRPr lang="ar-SA" sz="1800" dirty="0">
                        <a:solidFill>
                          <a:schemeClr val="bg2"/>
                        </a:solidFill>
                        <a:latin typeface="Vidalok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727415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777C5004-65D0-4E06-BC49-C4D61BE38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1383807"/>
            <a:ext cx="7313150" cy="249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68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D081D673-A9FD-4A41-A4F1-76CCA509E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903" y="500284"/>
            <a:ext cx="3817597" cy="414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47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1759188" y="1911350"/>
            <a:ext cx="5625625" cy="1548074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i="0" dirty="0">
                <a:effectLst/>
                <a:latin typeface="Vidaloka" panose="020B0604020202020204" charset="0"/>
              </a:rPr>
              <a:t>Questions</a:t>
            </a:r>
            <a:endParaRPr lang="en-US" dirty="0"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540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211</Words>
  <Application>Microsoft Office PowerPoint</Application>
  <PresentationFormat>عرض على الشاشة (16:9)</PresentationFormat>
  <Paragraphs>50</Paragraphs>
  <Slides>19</Slides>
  <Notes>19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19</vt:i4>
      </vt:variant>
    </vt:vector>
  </HeadingPairs>
  <TitlesOfParts>
    <vt:vector size="26" baseType="lpstr">
      <vt:lpstr>Vidaloka</vt:lpstr>
      <vt:lpstr>Merriweather Light</vt:lpstr>
      <vt:lpstr>Arial</vt:lpstr>
      <vt:lpstr>Wingdings</vt:lpstr>
      <vt:lpstr>Crimson Text</vt:lpstr>
      <vt:lpstr>Montserrat</vt:lpstr>
      <vt:lpstr>Minimalist Business Slides by Slidesgo</vt:lpstr>
      <vt:lpstr>Exploratory Data  Analysis</vt:lpstr>
      <vt:lpstr>Objects:</vt:lpstr>
      <vt:lpstr>Introduction</vt:lpstr>
      <vt:lpstr>عرض تقديمي في PowerPoint</vt:lpstr>
      <vt:lpstr>General Information:</vt:lpstr>
      <vt:lpstr>General Information:</vt:lpstr>
      <vt:lpstr>عرض تقديمي في PowerPoint</vt:lpstr>
      <vt:lpstr>عرض تقديمي في PowerPoint</vt:lpstr>
      <vt:lpstr>Questions</vt:lpstr>
      <vt:lpstr>Questions:</vt:lpstr>
      <vt:lpstr>Analysis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Conclusion</vt:lpstr>
      <vt:lpstr>Conclusion:</vt:lpstr>
      <vt:lpstr>Tools</vt:lpstr>
      <vt:lpstr>Tools: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 Analysis</dc:title>
  <dc:creator>AYAD</dc:creator>
  <cp:lastModifiedBy>Ahmad Hakami</cp:lastModifiedBy>
  <cp:revision>5</cp:revision>
  <dcterms:modified xsi:type="dcterms:W3CDTF">2021-11-18T03:14:38Z</dcterms:modified>
</cp:coreProperties>
</file>