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8288000" cy="10287000"/>
  <p:notesSz cx="6858000" cy="9144000"/>
  <p:embeddedFontLst>
    <p:embeddedFont>
      <p:font typeface="Alexandria Bold" charset="1" panose="00000000000000000000"/>
      <p:regular r:id="rId24"/>
    </p:embeddedFont>
    <p:embeddedFont>
      <p:font typeface="Garet Bold" charset="1" panose="00000000000000000000"/>
      <p:regular r:id="rId25"/>
    </p:embeddedFont>
    <p:embeddedFont>
      <p:font typeface="Garet" charset="1" panose="0000000000000000000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1.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2.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3.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5400000">
            <a:off x="13890343" y="5516388"/>
            <a:ext cx="4840370" cy="6758253"/>
          </a:xfrm>
          <a:custGeom>
            <a:avLst/>
            <a:gdLst/>
            <a:ahLst/>
            <a:cxnLst/>
            <a:rect r="r" b="b" t="t" l="l"/>
            <a:pathLst>
              <a:path h="6758253" w="4840370">
                <a:moveTo>
                  <a:pt x="4840371" y="6758253"/>
                </a:moveTo>
                <a:lnTo>
                  <a:pt x="0" y="6758253"/>
                </a:lnTo>
                <a:lnTo>
                  <a:pt x="0" y="0"/>
                </a:lnTo>
                <a:lnTo>
                  <a:pt x="4840371" y="0"/>
                </a:lnTo>
                <a:lnTo>
                  <a:pt x="4840371" y="6758253"/>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212327">
            <a:off x="-1633813" y="4706943"/>
            <a:ext cx="7684967" cy="7684967"/>
          </a:xfrm>
          <a:custGeom>
            <a:avLst/>
            <a:gdLst/>
            <a:ahLst/>
            <a:cxnLst/>
            <a:rect r="r" b="b" t="t" l="l"/>
            <a:pathLst>
              <a:path h="7684967" w="7684967">
                <a:moveTo>
                  <a:pt x="7684968" y="0"/>
                </a:moveTo>
                <a:lnTo>
                  <a:pt x="0" y="0"/>
                </a:lnTo>
                <a:lnTo>
                  <a:pt x="0" y="7684968"/>
                </a:lnTo>
                <a:lnTo>
                  <a:pt x="7684968" y="7684968"/>
                </a:lnTo>
                <a:lnTo>
                  <a:pt x="7684968"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2020970" y="4706943"/>
            <a:ext cx="7684967" cy="7684967"/>
          </a:xfrm>
          <a:custGeom>
            <a:avLst/>
            <a:gdLst/>
            <a:ahLst/>
            <a:cxnLst/>
            <a:rect r="r" b="b" t="t" l="l"/>
            <a:pathLst>
              <a:path h="7684967" w="7684967">
                <a:moveTo>
                  <a:pt x="7684968" y="0"/>
                </a:moveTo>
                <a:lnTo>
                  <a:pt x="0" y="0"/>
                </a:lnTo>
                <a:lnTo>
                  <a:pt x="0" y="7684968"/>
                </a:lnTo>
                <a:lnTo>
                  <a:pt x="7684968" y="7684968"/>
                </a:lnTo>
                <a:lnTo>
                  <a:pt x="7684968"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true" rot="-176744">
            <a:off x="12281842" y="-3234705"/>
            <a:ext cx="6992792" cy="6992792"/>
          </a:xfrm>
          <a:custGeom>
            <a:avLst/>
            <a:gdLst/>
            <a:ahLst/>
            <a:cxnLst/>
            <a:rect r="r" b="b" t="t" l="l"/>
            <a:pathLst>
              <a:path h="6992792" w="6992792">
                <a:moveTo>
                  <a:pt x="0" y="6992792"/>
                </a:moveTo>
                <a:lnTo>
                  <a:pt x="6992792" y="6992792"/>
                </a:lnTo>
                <a:lnTo>
                  <a:pt x="6992792" y="0"/>
                </a:lnTo>
                <a:lnTo>
                  <a:pt x="0" y="0"/>
                </a:lnTo>
                <a:lnTo>
                  <a:pt x="0" y="699279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true" rot="0">
            <a:off x="12281842" y="-3496396"/>
            <a:ext cx="6992792" cy="6992792"/>
          </a:xfrm>
          <a:custGeom>
            <a:avLst/>
            <a:gdLst/>
            <a:ahLst/>
            <a:cxnLst/>
            <a:rect r="r" b="b" t="t" l="l"/>
            <a:pathLst>
              <a:path h="6992792" w="6992792">
                <a:moveTo>
                  <a:pt x="0" y="6992792"/>
                </a:moveTo>
                <a:lnTo>
                  <a:pt x="6992792" y="6992792"/>
                </a:lnTo>
                <a:lnTo>
                  <a:pt x="6992792" y="0"/>
                </a:lnTo>
                <a:lnTo>
                  <a:pt x="0" y="0"/>
                </a:lnTo>
                <a:lnTo>
                  <a:pt x="0" y="6992792"/>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1028700" y="1705890"/>
            <a:ext cx="16469142" cy="4769440"/>
          </a:xfrm>
          <a:prstGeom prst="rect">
            <a:avLst/>
          </a:prstGeom>
        </p:spPr>
        <p:txBody>
          <a:bodyPr anchor="t" rtlCol="false" tIns="0" lIns="0" bIns="0" rIns="0">
            <a:spAutoFit/>
          </a:bodyPr>
          <a:lstStyle/>
          <a:p>
            <a:pPr algn="ctr">
              <a:lnSpc>
                <a:spcPts val="12742"/>
              </a:lnSpc>
            </a:pPr>
            <a:r>
              <a:rPr lang="en-US" b="true" sz="9101">
                <a:solidFill>
                  <a:srgbClr val="3F3D3E"/>
                </a:solidFill>
                <a:latin typeface="Alexandria Bold"/>
                <a:ea typeface="Alexandria Bold"/>
                <a:cs typeface="Alexandria Bold"/>
                <a:sym typeface="Alexandria Bold"/>
              </a:rPr>
              <a:t>SMART WATER BOTTLE REVOLUTIONIZING HYDRATION WITH IOT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4" id="4"/>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5" id="5"/>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09</a:t>
            </a:r>
          </a:p>
        </p:txBody>
      </p:sp>
      <p:sp>
        <p:nvSpPr>
          <p:cNvPr name="TextBox 6" id="6"/>
          <p:cNvSpPr txBox="true"/>
          <p:nvPr/>
        </p:nvSpPr>
        <p:spPr>
          <a:xfrm rot="0">
            <a:off x="2423022" y="171783"/>
            <a:ext cx="14836278" cy="1220403"/>
          </a:xfrm>
          <a:prstGeom prst="rect">
            <a:avLst/>
          </a:prstGeom>
        </p:spPr>
        <p:txBody>
          <a:bodyPr anchor="t" rtlCol="false" tIns="0" lIns="0" bIns="0" rIns="0">
            <a:spAutoFit/>
          </a:bodyPr>
          <a:lstStyle/>
          <a:p>
            <a:pPr algn="ctr">
              <a:lnSpc>
                <a:spcPts val="9908"/>
              </a:lnSpc>
            </a:pPr>
            <a:r>
              <a:rPr lang="en-US" b="true" sz="7077">
                <a:solidFill>
                  <a:srgbClr val="3F3D3E"/>
                </a:solidFill>
                <a:latin typeface="Alexandria Bold"/>
                <a:ea typeface="Alexandria Bold"/>
                <a:cs typeface="Alexandria Bold"/>
                <a:sym typeface="Alexandria Bold"/>
              </a:rPr>
              <a:t>PROTOTYPE DEMONSTRATION</a:t>
            </a:r>
          </a:p>
        </p:txBody>
      </p:sp>
      <p:sp>
        <p:nvSpPr>
          <p:cNvPr name="TextBox 7" id="7"/>
          <p:cNvSpPr txBox="true"/>
          <p:nvPr/>
        </p:nvSpPr>
        <p:spPr>
          <a:xfrm rot="0">
            <a:off x="195017" y="1884058"/>
            <a:ext cx="18092983" cy="7580122"/>
          </a:xfrm>
          <a:prstGeom prst="rect">
            <a:avLst/>
          </a:prstGeom>
        </p:spPr>
        <p:txBody>
          <a:bodyPr anchor="t" rtlCol="false" tIns="0" lIns="0" bIns="0" rIns="0">
            <a:spAutoFit/>
          </a:bodyPr>
          <a:lstStyle/>
          <a:p>
            <a:pPr algn="l">
              <a:lnSpc>
                <a:spcPts val="4297"/>
              </a:lnSpc>
              <a:spcBef>
                <a:spcPct val="0"/>
              </a:spcBef>
            </a:pPr>
            <a:r>
              <a:rPr lang="en-US" sz="3069">
                <a:solidFill>
                  <a:srgbClr val="545454"/>
                </a:solidFill>
                <a:latin typeface="Garet"/>
                <a:ea typeface="Garet"/>
                <a:cs typeface="Garet"/>
                <a:sym typeface="Garet"/>
              </a:rPr>
              <a:t>Cl</a:t>
            </a:r>
            <a:r>
              <a:rPr lang="en-US" sz="3069">
                <a:solidFill>
                  <a:srgbClr val="545454"/>
                </a:solidFill>
                <a:latin typeface="Garet"/>
                <a:ea typeface="Garet"/>
                <a:cs typeface="Garet"/>
                <a:sym typeface="Garet"/>
              </a:rPr>
              <a:t>oud Integration &amp; Visualization:</a:t>
            </a:r>
          </a:p>
          <a:p>
            <a:pPr algn="l" marL="662812" indent="-331406" lvl="1">
              <a:lnSpc>
                <a:spcPts val="4297"/>
              </a:lnSpc>
              <a:spcBef>
                <a:spcPct val="0"/>
              </a:spcBef>
              <a:buFont typeface="Arial"/>
              <a:buChar char="•"/>
            </a:pPr>
            <a:r>
              <a:rPr lang="en-US" sz="3069">
                <a:solidFill>
                  <a:srgbClr val="545454"/>
                </a:solidFill>
                <a:latin typeface="Garet"/>
                <a:ea typeface="Garet"/>
                <a:cs typeface="Garet"/>
                <a:sym typeface="Garet"/>
              </a:rPr>
              <a:t>The processed data is stored and visualized through a web-based dashboard hosted .</a:t>
            </a:r>
          </a:p>
          <a:p>
            <a:pPr algn="l" marL="662812" indent="-331406" lvl="1">
              <a:lnSpc>
                <a:spcPts val="4297"/>
              </a:lnSpc>
              <a:spcBef>
                <a:spcPct val="0"/>
              </a:spcBef>
              <a:buFont typeface="Arial"/>
              <a:buChar char="•"/>
            </a:pPr>
            <a:r>
              <a:rPr lang="en-US" sz="3069">
                <a:solidFill>
                  <a:srgbClr val="545454"/>
                </a:solidFill>
                <a:latin typeface="Garet"/>
                <a:ea typeface="Garet"/>
                <a:cs typeface="Garet"/>
                <a:sym typeface="Garet"/>
              </a:rPr>
              <a:t>Users can view real-time water level data, historical trends, and personalized hydration insights from any internet-enabled device.</a:t>
            </a:r>
          </a:p>
          <a:p>
            <a:pPr algn="l">
              <a:lnSpc>
                <a:spcPts val="4297"/>
              </a:lnSpc>
              <a:spcBef>
                <a:spcPct val="0"/>
              </a:spcBef>
            </a:pPr>
            <a:r>
              <a:rPr lang="en-US" sz="3069">
                <a:solidFill>
                  <a:srgbClr val="545454"/>
                </a:solidFill>
                <a:latin typeface="Garet"/>
                <a:ea typeface="Garet"/>
                <a:cs typeface="Garet"/>
                <a:sym typeface="Garet"/>
              </a:rPr>
              <a:t>User Experience:</a:t>
            </a:r>
          </a:p>
          <a:p>
            <a:pPr algn="l" marL="662812" indent="-331406" lvl="1">
              <a:lnSpc>
                <a:spcPts val="4297"/>
              </a:lnSpc>
              <a:spcBef>
                <a:spcPct val="0"/>
              </a:spcBef>
              <a:buFont typeface="Arial"/>
              <a:buChar char="•"/>
            </a:pPr>
            <a:r>
              <a:rPr lang="en-US" sz="3069">
                <a:solidFill>
                  <a:srgbClr val="545454"/>
                </a:solidFill>
                <a:latin typeface="Garet"/>
                <a:ea typeface="Garet"/>
                <a:cs typeface="Garet"/>
                <a:sym typeface="Garet"/>
              </a:rPr>
              <a:t>The dashboard presents intuitive graphs and metrics, allowing users to monitor their hydration status throughout the day.</a:t>
            </a:r>
          </a:p>
          <a:p>
            <a:pPr algn="l" marL="662812" indent="-331406" lvl="1">
              <a:lnSpc>
                <a:spcPts val="4297"/>
              </a:lnSpc>
              <a:spcBef>
                <a:spcPct val="0"/>
              </a:spcBef>
              <a:buFont typeface="Arial"/>
              <a:buChar char="•"/>
            </a:pPr>
            <a:r>
              <a:rPr lang="en-US" sz="3069">
                <a:solidFill>
                  <a:srgbClr val="545454"/>
                </a:solidFill>
                <a:latin typeface="Garet"/>
                <a:ea typeface="Garet"/>
                <a:cs typeface="Garet"/>
                <a:sym typeface="Garet"/>
              </a:rPr>
              <a:t>Alerts and notifications can be integrated in future versions to remind users to drink water at regular intervals based on their consumption patterns.</a:t>
            </a:r>
          </a:p>
          <a:p>
            <a:pPr algn="l">
              <a:lnSpc>
                <a:spcPts val="4297"/>
              </a:lnSpc>
              <a:spcBef>
                <a:spcPct val="0"/>
              </a:spcBef>
            </a:pPr>
          </a:p>
          <a:p>
            <a:pPr algn="l">
              <a:lnSpc>
                <a:spcPts val="4297"/>
              </a:lnSpc>
              <a:spcBef>
                <a:spcPct val="0"/>
              </a:spcBef>
            </a:pPr>
            <a:r>
              <a:rPr lang="en-US" sz="3069">
                <a:solidFill>
                  <a:srgbClr val="545454"/>
                </a:solidFill>
                <a:latin typeface="Garet"/>
                <a:ea typeface="Garet"/>
                <a:cs typeface="Garet"/>
                <a:sym typeface="Garet"/>
              </a:rPr>
              <a:t>This prototype not only validates the technical feasibility of the concept but also demonstrates its potential to be transformed into a market-ready smart hydration product.</a:t>
            </a:r>
          </a:p>
          <a:p>
            <a:pPr algn="l">
              <a:lnSpc>
                <a:spcPts val="4297"/>
              </a:lnSpc>
              <a:spcBef>
                <a:spcPct val="0"/>
              </a:spcBef>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668325" y="-152400"/>
            <a:ext cx="12951349" cy="1401286"/>
          </a:xfrm>
          <a:prstGeom prst="rect">
            <a:avLst/>
          </a:prstGeom>
        </p:spPr>
        <p:txBody>
          <a:bodyPr anchor="t" rtlCol="false" tIns="0" lIns="0" bIns="0" rIns="0">
            <a:spAutoFit/>
          </a:bodyPr>
          <a:lstStyle/>
          <a:p>
            <a:pPr algn="ctr">
              <a:lnSpc>
                <a:spcPts val="11488"/>
              </a:lnSpc>
            </a:pPr>
            <a:r>
              <a:rPr lang="en-US" b="true" sz="8206">
                <a:solidFill>
                  <a:srgbClr val="3F3D3E"/>
                </a:solidFill>
                <a:latin typeface="Garet Bold"/>
                <a:ea typeface="Garet Bold"/>
                <a:cs typeface="Garet Bold"/>
                <a:sym typeface="Garet Bold"/>
              </a:rPr>
              <a:t>WORKFLOW</a:t>
            </a:r>
          </a:p>
        </p:txBody>
      </p:sp>
      <p:sp>
        <p:nvSpPr>
          <p:cNvPr name="Freeform 4" id="4"/>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5" id="5"/>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6" id="6"/>
          <p:cNvSpPr txBox="true"/>
          <p:nvPr/>
        </p:nvSpPr>
        <p:spPr>
          <a:xfrm rot="0">
            <a:off x="17016426" y="9483570"/>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10</a:t>
            </a:r>
          </a:p>
        </p:txBody>
      </p:sp>
      <p:sp>
        <p:nvSpPr>
          <p:cNvPr name="TextBox 7" id="7"/>
          <p:cNvSpPr txBox="true"/>
          <p:nvPr/>
        </p:nvSpPr>
        <p:spPr>
          <a:xfrm rot="0">
            <a:off x="302524" y="1588332"/>
            <a:ext cx="16956776" cy="9209786"/>
          </a:xfrm>
          <a:prstGeom prst="rect">
            <a:avLst/>
          </a:prstGeom>
        </p:spPr>
        <p:txBody>
          <a:bodyPr anchor="t" rtlCol="false" tIns="0" lIns="0" bIns="0" rIns="0">
            <a:spAutoFit/>
          </a:bodyPr>
          <a:lstStyle/>
          <a:p>
            <a:pPr algn="just">
              <a:lnSpc>
                <a:spcPts val="3891"/>
              </a:lnSpc>
            </a:pPr>
            <a:r>
              <a:rPr lang="en-US" sz="2799">
                <a:solidFill>
                  <a:srgbClr val="545454"/>
                </a:solidFill>
                <a:latin typeface="Garet"/>
                <a:ea typeface="Garet"/>
                <a:cs typeface="Garet"/>
                <a:sym typeface="Garet"/>
              </a:rPr>
              <a:t>The workflow of our Smart Water Bottle system is designed to ensure seamless interaction between hardware, software, and user interface components. It f</a:t>
            </a:r>
            <a:r>
              <a:rPr lang="en-US" sz="2799">
                <a:solidFill>
                  <a:srgbClr val="545454"/>
                </a:solidFill>
                <a:latin typeface="Garet"/>
                <a:ea typeface="Garet"/>
                <a:cs typeface="Garet"/>
                <a:sym typeface="Garet"/>
              </a:rPr>
              <a:t>ollows a structured, step-by-step data flow from physical sensing to user-level visualization.</a:t>
            </a:r>
          </a:p>
          <a:p>
            <a:pPr algn="just">
              <a:lnSpc>
                <a:spcPts val="3891"/>
              </a:lnSpc>
            </a:pPr>
          </a:p>
          <a:p>
            <a:pPr algn="just">
              <a:lnSpc>
                <a:spcPts val="3891"/>
              </a:lnSpc>
            </a:pPr>
            <a:r>
              <a:rPr lang="en-US" sz="2799">
                <a:solidFill>
                  <a:srgbClr val="545454"/>
                </a:solidFill>
                <a:latin typeface="Garet"/>
                <a:ea typeface="Garet"/>
                <a:cs typeface="Garet"/>
                <a:sym typeface="Garet"/>
              </a:rPr>
              <a:t>Water Level Detection:The ultrasonic sensor placed on the bottle cap continuously measures the distance to the water surface, detecting the current water level.</a:t>
            </a:r>
          </a:p>
          <a:p>
            <a:pPr algn="just">
              <a:lnSpc>
                <a:spcPts val="3891"/>
              </a:lnSpc>
            </a:pPr>
          </a:p>
          <a:p>
            <a:pPr algn="just">
              <a:lnSpc>
                <a:spcPts val="3891"/>
              </a:lnSpc>
            </a:pPr>
            <a:r>
              <a:rPr lang="en-US" sz="2799">
                <a:solidFill>
                  <a:srgbClr val="545454"/>
                </a:solidFill>
                <a:latin typeface="Garet"/>
                <a:ea typeface="Garet"/>
                <a:cs typeface="Garet"/>
                <a:sym typeface="Garet"/>
              </a:rPr>
              <a:t>Microcontroller Processing: The sensor data is read and processed by an Arduino Uno. This ensures local validation and prepares the data for transmission.</a:t>
            </a:r>
          </a:p>
          <a:p>
            <a:pPr algn="just">
              <a:lnSpc>
                <a:spcPts val="3891"/>
              </a:lnSpc>
            </a:pPr>
          </a:p>
          <a:p>
            <a:pPr algn="just">
              <a:lnSpc>
                <a:spcPts val="3891"/>
              </a:lnSpc>
            </a:pPr>
            <a:r>
              <a:rPr lang="en-US" sz="2799">
                <a:solidFill>
                  <a:srgbClr val="545454"/>
                </a:solidFill>
                <a:latin typeface="Garet"/>
                <a:ea typeface="Garet"/>
                <a:cs typeface="Garet"/>
                <a:sym typeface="Garet"/>
              </a:rPr>
              <a:t>Data Transmission to Cloud: The processed readings are sent to a Python FastAPI backend via serial communication and local network connectivity.</a:t>
            </a:r>
          </a:p>
          <a:p>
            <a:pPr algn="just">
              <a:lnSpc>
                <a:spcPts val="3891"/>
              </a:lnSpc>
            </a:pPr>
          </a:p>
          <a:p>
            <a:pPr algn="just">
              <a:lnSpc>
                <a:spcPts val="3891"/>
              </a:lnSpc>
            </a:pPr>
            <a:r>
              <a:rPr lang="en-US" sz="2799">
                <a:solidFill>
                  <a:srgbClr val="545454"/>
                </a:solidFill>
                <a:latin typeface="Garet"/>
                <a:ea typeface="Garet"/>
                <a:cs typeface="Garet"/>
                <a:sym typeface="Garet"/>
              </a:rPr>
              <a:t>Cloud Storage &amp; Analysis:The FastAPI server, hosted on an AWS EC2 instance, receives and stores the data for real-time and historical analysis.</a:t>
            </a:r>
          </a:p>
          <a:p>
            <a:pPr algn="just">
              <a:lnSpc>
                <a:spcPts val="3891"/>
              </a:lnSpc>
            </a:pPr>
          </a:p>
          <a:p>
            <a:pPr algn="just">
              <a:lnSpc>
                <a:spcPts val="3891"/>
              </a:lnSpc>
            </a:pPr>
          </a:p>
          <a:p>
            <a:pPr algn="just">
              <a:lnSpc>
                <a:spcPts val="3891"/>
              </a:lnSpc>
            </a:pPr>
          </a:p>
          <a:p>
            <a:pPr algn="just">
              <a:lnSpc>
                <a:spcPts val="3891"/>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668325" y="-152400"/>
            <a:ext cx="12951349" cy="1401286"/>
          </a:xfrm>
          <a:prstGeom prst="rect">
            <a:avLst/>
          </a:prstGeom>
        </p:spPr>
        <p:txBody>
          <a:bodyPr anchor="t" rtlCol="false" tIns="0" lIns="0" bIns="0" rIns="0">
            <a:spAutoFit/>
          </a:bodyPr>
          <a:lstStyle/>
          <a:p>
            <a:pPr algn="ctr">
              <a:lnSpc>
                <a:spcPts val="11488"/>
              </a:lnSpc>
            </a:pPr>
            <a:r>
              <a:rPr lang="en-US" b="true" sz="8206">
                <a:solidFill>
                  <a:srgbClr val="3F3D3E"/>
                </a:solidFill>
                <a:latin typeface="Garet Bold"/>
                <a:ea typeface="Garet Bold"/>
                <a:cs typeface="Garet Bold"/>
                <a:sym typeface="Garet Bold"/>
              </a:rPr>
              <a:t>WORKFLOW</a:t>
            </a:r>
          </a:p>
        </p:txBody>
      </p:sp>
      <p:sp>
        <p:nvSpPr>
          <p:cNvPr name="Freeform 4" id="4"/>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5" id="5"/>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6" id="6"/>
          <p:cNvSpPr txBox="true"/>
          <p:nvPr/>
        </p:nvSpPr>
        <p:spPr>
          <a:xfrm rot="0">
            <a:off x="17016426" y="9483570"/>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11</a:t>
            </a:r>
          </a:p>
        </p:txBody>
      </p:sp>
      <p:sp>
        <p:nvSpPr>
          <p:cNvPr name="TextBox 7" id="7"/>
          <p:cNvSpPr txBox="true"/>
          <p:nvPr/>
        </p:nvSpPr>
        <p:spPr>
          <a:xfrm rot="0">
            <a:off x="302524" y="1588332"/>
            <a:ext cx="16956776" cy="1437386"/>
          </a:xfrm>
          <a:prstGeom prst="rect">
            <a:avLst/>
          </a:prstGeom>
        </p:spPr>
        <p:txBody>
          <a:bodyPr anchor="t" rtlCol="false" tIns="0" lIns="0" bIns="0" rIns="0">
            <a:spAutoFit/>
          </a:bodyPr>
          <a:lstStyle/>
          <a:p>
            <a:pPr algn="just">
              <a:lnSpc>
                <a:spcPts val="3891"/>
              </a:lnSpc>
            </a:pPr>
            <a:r>
              <a:rPr lang="en-US" sz="2799">
                <a:solidFill>
                  <a:srgbClr val="545454"/>
                </a:solidFill>
                <a:latin typeface="Garet"/>
                <a:ea typeface="Garet"/>
                <a:cs typeface="Garet"/>
                <a:sym typeface="Garet"/>
              </a:rPr>
              <a:t>User Interaction:</a:t>
            </a:r>
          </a:p>
          <a:p>
            <a:pPr algn="just">
              <a:lnSpc>
                <a:spcPts val="3891"/>
              </a:lnSpc>
            </a:pPr>
            <a:r>
              <a:rPr lang="en-US" sz="2799">
                <a:solidFill>
                  <a:srgbClr val="545454"/>
                </a:solidFill>
                <a:latin typeface="Garet"/>
                <a:ea typeface="Garet"/>
                <a:cs typeface="Garet"/>
                <a:sym typeface="Garet"/>
              </a:rPr>
              <a:t> User</a:t>
            </a:r>
            <a:r>
              <a:rPr lang="en-US" sz="2799">
                <a:solidFill>
                  <a:srgbClr val="545454"/>
                </a:solidFill>
                <a:latin typeface="Garet"/>
                <a:ea typeface="Garet"/>
                <a:cs typeface="Garet"/>
                <a:sym typeface="Garet"/>
              </a:rPr>
              <a:t>s can view their hydration data, monitor trends, and adapt their drinking habits accordingly—forming a complete feedback loop.</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668325" y="-152400"/>
            <a:ext cx="12951349" cy="1401286"/>
          </a:xfrm>
          <a:prstGeom prst="rect">
            <a:avLst/>
          </a:prstGeom>
        </p:spPr>
        <p:txBody>
          <a:bodyPr anchor="t" rtlCol="false" tIns="0" lIns="0" bIns="0" rIns="0">
            <a:spAutoFit/>
          </a:bodyPr>
          <a:lstStyle/>
          <a:p>
            <a:pPr algn="ctr">
              <a:lnSpc>
                <a:spcPts val="11488"/>
              </a:lnSpc>
            </a:pPr>
            <a:r>
              <a:rPr lang="en-US" b="true" sz="8206">
                <a:solidFill>
                  <a:srgbClr val="3F3D3E"/>
                </a:solidFill>
                <a:latin typeface="Garet Bold"/>
                <a:ea typeface="Garet Bold"/>
                <a:cs typeface="Garet Bold"/>
                <a:sym typeface="Garet Bold"/>
              </a:rPr>
              <a:t>PRODUCT WORKING</a:t>
            </a:r>
          </a:p>
        </p:txBody>
      </p:sp>
      <p:sp>
        <p:nvSpPr>
          <p:cNvPr name="Freeform 4" id="4"/>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5" id="5"/>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6" id="6"/>
          <p:cNvSpPr txBox="true"/>
          <p:nvPr/>
        </p:nvSpPr>
        <p:spPr>
          <a:xfrm rot="0">
            <a:off x="17016426" y="9483570"/>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12</a:t>
            </a:r>
          </a:p>
        </p:txBody>
      </p:sp>
      <p:sp>
        <p:nvSpPr>
          <p:cNvPr name="TextBox 7" id="7"/>
          <p:cNvSpPr txBox="true"/>
          <p:nvPr/>
        </p:nvSpPr>
        <p:spPr>
          <a:xfrm rot="0">
            <a:off x="665612" y="1607284"/>
            <a:ext cx="16956776" cy="7962011"/>
          </a:xfrm>
          <a:prstGeom prst="rect">
            <a:avLst/>
          </a:prstGeom>
        </p:spPr>
        <p:txBody>
          <a:bodyPr anchor="t" rtlCol="false" tIns="0" lIns="0" bIns="0" rIns="0">
            <a:spAutoFit/>
          </a:bodyPr>
          <a:lstStyle/>
          <a:p>
            <a:pPr algn="just">
              <a:lnSpc>
                <a:spcPts val="3891"/>
              </a:lnSpc>
            </a:pPr>
            <a:r>
              <a:rPr lang="en-US" sz="2799">
                <a:solidFill>
                  <a:srgbClr val="545454"/>
                </a:solidFill>
                <a:latin typeface="Garet"/>
                <a:ea typeface="Garet"/>
                <a:cs typeface="Garet"/>
                <a:sym typeface="Garet"/>
              </a:rPr>
              <a:t>The Smart Water Bottle operates as a real-time hydration monitoring system by integrating embedded sensing with cloud-based data processing and visual reporting.</a:t>
            </a:r>
          </a:p>
          <a:p>
            <a:pPr algn="just">
              <a:lnSpc>
                <a:spcPts val="2379"/>
              </a:lnSpc>
            </a:pPr>
          </a:p>
          <a:p>
            <a:pPr algn="just">
              <a:lnSpc>
                <a:spcPts val="3891"/>
              </a:lnSpc>
            </a:pPr>
            <a:r>
              <a:rPr lang="en-US" sz="2799">
                <a:solidFill>
                  <a:srgbClr val="545454"/>
                </a:solidFill>
                <a:latin typeface="Garet"/>
                <a:ea typeface="Garet"/>
                <a:cs typeface="Garet"/>
                <a:sym typeface="Garet"/>
              </a:rPr>
              <a:t>Sensor Operation: The ultra</a:t>
            </a:r>
            <a:r>
              <a:rPr lang="en-US" sz="2799">
                <a:solidFill>
                  <a:srgbClr val="545454"/>
                </a:solidFill>
                <a:latin typeface="Garet"/>
                <a:ea typeface="Garet"/>
                <a:cs typeface="Garet"/>
                <a:sym typeface="Garet"/>
              </a:rPr>
              <a:t>sonic sensor, embedded in the cap of the bottle, emits sound waves to measure the distance between the cap and the water surface. As the water level changes, these distance values are dynamically updated.</a:t>
            </a:r>
          </a:p>
          <a:p>
            <a:pPr algn="just">
              <a:lnSpc>
                <a:spcPts val="2379"/>
              </a:lnSpc>
            </a:pPr>
          </a:p>
          <a:p>
            <a:pPr algn="just">
              <a:lnSpc>
                <a:spcPts val="3891"/>
              </a:lnSpc>
            </a:pPr>
            <a:r>
              <a:rPr lang="en-US" sz="2799">
                <a:solidFill>
                  <a:srgbClr val="545454"/>
                </a:solidFill>
                <a:latin typeface="Garet"/>
                <a:ea typeface="Garet"/>
                <a:cs typeface="Garet"/>
                <a:sym typeface="Garet"/>
              </a:rPr>
              <a:t>Local Computation: The Arduino Uno reads the sensor input, performs initial processing, and forwards the data through a serial interface to the host system connected to the internet.</a:t>
            </a:r>
          </a:p>
          <a:p>
            <a:pPr algn="just">
              <a:lnSpc>
                <a:spcPts val="2379"/>
              </a:lnSpc>
            </a:pPr>
          </a:p>
          <a:p>
            <a:pPr algn="just">
              <a:lnSpc>
                <a:spcPts val="3891"/>
              </a:lnSpc>
            </a:pPr>
            <a:r>
              <a:rPr lang="en-US" sz="2799">
                <a:solidFill>
                  <a:srgbClr val="545454"/>
                </a:solidFill>
                <a:latin typeface="Garet"/>
                <a:ea typeface="Garet"/>
                <a:cs typeface="Garet"/>
                <a:sym typeface="Garet"/>
              </a:rPr>
              <a:t>Backend Infrastructure: A Python FastAPI server runs on an AWS EC2 instance, handling all data reception and storage. It provides endpoints for the frontend to access hydration metrics securely and in real-time.</a:t>
            </a:r>
          </a:p>
          <a:p>
            <a:pPr algn="just">
              <a:lnSpc>
                <a:spcPts val="2379"/>
              </a:lnSpc>
            </a:pPr>
          </a:p>
          <a:p>
            <a:pPr algn="just">
              <a:lnSpc>
                <a:spcPts val="3891"/>
              </a:lnSpc>
            </a:pPr>
            <a:r>
              <a:rPr lang="en-US" sz="2799">
                <a:solidFill>
                  <a:srgbClr val="545454"/>
                </a:solidFill>
                <a:latin typeface="Garet"/>
                <a:ea typeface="Garet"/>
                <a:cs typeface="Garet"/>
                <a:sym typeface="Garet"/>
              </a:rPr>
              <a:t>Web Interface: The frontend is developed using standard web technologies and runs independently without a hosting service like Amplify. It retrieves data from the backend, rendering real-time charts that reflect user water consumption and daily progress.</a:t>
            </a:r>
          </a:p>
          <a:p>
            <a:pPr algn="just">
              <a:lnSpc>
                <a:spcPts val="3891"/>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668325" y="-152400"/>
            <a:ext cx="12951349" cy="1401286"/>
          </a:xfrm>
          <a:prstGeom prst="rect">
            <a:avLst/>
          </a:prstGeom>
        </p:spPr>
        <p:txBody>
          <a:bodyPr anchor="t" rtlCol="false" tIns="0" lIns="0" bIns="0" rIns="0">
            <a:spAutoFit/>
          </a:bodyPr>
          <a:lstStyle/>
          <a:p>
            <a:pPr algn="ctr">
              <a:lnSpc>
                <a:spcPts val="11488"/>
              </a:lnSpc>
            </a:pPr>
            <a:r>
              <a:rPr lang="en-US" b="true" sz="8206">
                <a:solidFill>
                  <a:srgbClr val="3F3D3E"/>
                </a:solidFill>
                <a:latin typeface="Garet Bold"/>
                <a:ea typeface="Garet Bold"/>
                <a:cs typeface="Garet Bold"/>
                <a:sym typeface="Garet Bold"/>
              </a:rPr>
              <a:t>PRODUCT WORKING</a:t>
            </a:r>
          </a:p>
        </p:txBody>
      </p:sp>
      <p:sp>
        <p:nvSpPr>
          <p:cNvPr name="Freeform 4" id="4"/>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5" id="5"/>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6" id="6"/>
          <p:cNvSpPr txBox="true"/>
          <p:nvPr/>
        </p:nvSpPr>
        <p:spPr>
          <a:xfrm rot="0">
            <a:off x="17016426" y="9483570"/>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13</a:t>
            </a:r>
          </a:p>
        </p:txBody>
      </p:sp>
      <p:sp>
        <p:nvSpPr>
          <p:cNvPr name="TextBox 7" id="7"/>
          <p:cNvSpPr txBox="true"/>
          <p:nvPr/>
        </p:nvSpPr>
        <p:spPr>
          <a:xfrm rot="0">
            <a:off x="478875" y="1836208"/>
            <a:ext cx="16956776" cy="3866261"/>
          </a:xfrm>
          <a:prstGeom prst="rect">
            <a:avLst/>
          </a:prstGeom>
        </p:spPr>
        <p:txBody>
          <a:bodyPr anchor="t" rtlCol="false" tIns="0" lIns="0" bIns="0" rIns="0">
            <a:spAutoFit/>
          </a:bodyPr>
          <a:lstStyle/>
          <a:p>
            <a:pPr algn="just">
              <a:lnSpc>
                <a:spcPts val="3891"/>
              </a:lnSpc>
            </a:pPr>
            <a:r>
              <a:rPr lang="en-US" sz="2799">
                <a:solidFill>
                  <a:srgbClr val="545454"/>
                </a:solidFill>
                <a:latin typeface="Garet"/>
                <a:ea typeface="Garet"/>
                <a:cs typeface="Garet"/>
                <a:sym typeface="Garet"/>
              </a:rPr>
              <a:t>Frontend Visualization: A custom-built frontend (HTML, CSS, JavaScript) fetches data from the backend and displays it on a user dashboard with interactive charts and trend indicators.</a:t>
            </a:r>
          </a:p>
          <a:p>
            <a:pPr algn="just">
              <a:lnSpc>
                <a:spcPts val="3891"/>
              </a:lnSpc>
            </a:pPr>
          </a:p>
          <a:p>
            <a:pPr algn="just">
              <a:lnSpc>
                <a:spcPts val="3891"/>
              </a:lnSpc>
            </a:pPr>
            <a:r>
              <a:rPr lang="en-US" sz="2799">
                <a:solidFill>
                  <a:srgbClr val="545454"/>
                </a:solidFill>
                <a:latin typeface="Garet"/>
                <a:ea typeface="Garet"/>
                <a:cs typeface="Garet"/>
                <a:sym typeface="Garet"/>
              </a:rPr>
              <a:t>Real-Time Feedback:</a:t>
            </a:r>
            <a:r>
              <a:rPr lang="en-US" sz="2799">
                <a:solidFill>
                  <a:srgbClr val="545454"/>
                </a:solidFill>
                <a:latin typeface="Garet"/>
                <a:ea typeface="Garet"/>
                <a:cs typeface="Garet"/>
                <a:sym typeface="Garet"/>
              </a:rPr>
              <a:t> Users receive immediate feedback on their water intake status, enabling them to track progress toward hydration goals and improve their drinking habits.</a:t>
            </a:r>
          </a:p>
          <a:p>
            <a:pPr algn="just">
              <a:lnSpc>
                <a:spcPts val="3891"/>
              </a:lnSpc>
            </a:pPr>
            <a:r>
              <a:rPr lang="en-US" sz="2799">
                <a:solidFill>
                  <a:srgbClr val="545454"/>
                </a:solidFill>
                <a:latin typeface="Garet"/>
                <a:ea typeface="Garet"/>
                <a:cs typeface="Garet"/>
                <a:sym typeface="Garet"/>
              </a:rPr>
              <a:t>This modular yet tightly integrated design ensures reliability, accuracy, and user accessibility, making the product practical for everyday use.</a:t>
            </a:r>
          </a:p>
          <a:p>
            <a:pPr algn="l">
              <a:lnSpc>
                <a:spcPts val="3891"/>
              </a:lnSpc>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4" id="4"/>
          <p:cNvSpPr/>
          <p:nvPr/>
        </p:nvSpPr>
        <p:spPr>
          <a:xfrm>
            <a:off x="4541415" y="9464180"/>
            <a:ext cx="11672841" cy="0"/>
          </a:xfrm>
          <a:prstGeom prst="line">
            <a:avLst/>
          </a:prstGeom>
          <a:ln cap="flat" w="9525">
            <a:solidFill>
              <a:srgbClr val="545454"/>
            </a:solidFill>
            <a:prstDash val="solid"/>
            <a:headEnd type="none" len="sm" w="sm"/>
            <a:tailEnd type="none" len="sm" w="sm"/>
          </a:ln>
        </p:spPr>
      </p:sp>
      <p:grpSp>
        <p:nvGrpSpPr>
          <p:cNvPr name="Group 5" id="5"/>
          <p:cNvGrpSpPr/>
          <p:nvPr/>
        </p:nvGrpSpPr>
        <p:grpSpPr>
          <a:xfrm rot="0">
            <a:off x="6520815" y="2520315"/>
            <a:ext cx="5246370" cy="524637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000000">
                <a:alpha val="0"/>
              </a:srgbClr>
            </a:solidFill>
            <a:ln w="12700">
              <a:solidFill>
                <a:srgbClr val="000000"/>
              </a:solidFill>
            </a:ln>
          </p:spPr>
        </p:sp>
      </p:grpSp>
      <p:sp>
        <p:nvSpPr>
          <p:cNvPr name="Freeform 7" id="7"/>
          <p:cNvSpPr/>
          <p:nvPr/>
        </p:nvSpPr>
        <p:spPr>
          <a:xfrm flipH="false" flipV="false" rot="0">
            <a:off x="857586" y="1248886"/>
            <a:ext cx="16794627" cy="7893474"/>
          </a:xfrm>
          <a:custGeom>
            <a:avLst/>
            <a:gdLst/>
            <a:ahLst/>
            <a:cxnLst/>
            <a:rect r="r" b="b" t="t" l="l"/>
            <a:pathLst>
              <a:path h="7893474" w="16794627">
                <a:moveTo>
                  <a:pt x="0" y="0"/>
                </a:moveTo>
                <a:lnTo>
                  <a:pt x="16794627" y="0"/>
                </a:lnTo>
                <a:lnTo>
                  <a:pt x="16794627" y="7893474"/>
                </a:lnTo>
                <a:lnTo>
                  <a:pt x="0" y="7893474"/>
                </a:lnTo>
                <a:lnTo>
                  <a:pt x="0" y="0"/>
                </a:lnTo>
                <a:close/>
              </a:path>
            </a:pathLst>
          </a:custGeom>
          <a:blipFill>
            <a:blip r:embed="rId6"/>
            <a:stretch>
              <a:fillRect l="0" t="0" r="0" b="0"/>
            </a:stretch>
          </a:blipFill>
        </p:spPr>
      </p:sp>
      <p:sp>
        <p:nvSpPr>
          <p:cNvPr name="TextBox 8" id="8"/>
          <p:cNvSpPr txBox="true"/>
          <p:nvPr/>
        </p:nvSpPr>
        <p:spPr>
          <a:xfrm rot="0">
            <a:off x="2668325" y="-152400"/>
            <a:ext cx="12951349" cy="1401286"/>
          </a:xfrm>
          <a:prstGeom prst="rect">
            <a:avLst/>
          </a:prstGeom>
        </p:spPr>
        <p:txBody>
          <a:bodyPr anchor="t" rtlCol="false" tIns="0" lIns="0" bIns="0" rIns="0">
            <a:spAutoFit/>
          </a:bodyPr>
          <a:lstStyle/>
          <a:p>
            <a:pPr algn="ctr">
              <a:lnSpc>
                <a:spcPts val="11488"/>
              </a:lnSpc>
            </a:pPr>
            <a:r>
              <a:rPr lang="en-US" b="true" sz="8206">
                <a:solidFill>
                  <a:srgbClr val="3F3D3E"/>
                </a:solidFill>
                <a:latin typeface="Garet Bold"/>
                <a:ea typeface="Garet Bold"/>
                <a:cs typeface="Garet Bold"/>
                <a:sym typeface="Garet Bold"/>
              </a:rPr>
              <a:t>EC2 INSTANCE</a:t>
            </a:r>
          </a:p>
        </p:txBody>
      </p:sp>
      <p:sp>
        <p:nvSpPr>
          <p:cNvPr name="TextBox 9" id="9"/>
          <p:cNvSpPr txBox="true"/>
          <p:nvPr/>
        </p:nvSpPr>
        <p:spPr>
          <a:xfrm rot="0">
            <a:off x="17016426" y="9483570"/>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14</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4" id="4"/>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Freeform 5" id="5"/>
          <p:cNvSpPr/>
          <p:nvPr/>
        </p:nvSpPr>
        <p:spPr>
          <a:xfrm flipH="false" flipV="false" rot="0">
            <a:off x="6223039" y="1248886"/>
            <a:ext cx="6161471" cy="8215295"/>
          </a:xfrm>
          <a:custGeom>
            <a:avLst/>
            <a:gdLst/>
            <a:ahLst/>
            <a:cxnLst/>
            <a:rect r="r" b="b" t="t" l="l"/>
            <a:pathLst>
              <a:path h="8215295" w="6161471">
                <a:moveTo>
                  <a:pt x="0" y="0"/>
                </a:moveTo>
                <a:lnTo>
                  <a:pt x="6161471" y="0"/>
                </a:lnTo>
                <a:lnTo>
                  <a:pt x="6161471" y="8215294"/>
                </a:lnTo>
                <a:lnTo>
                  <a:pt x="0" y="8215294"/>
                </a:lnTo>
                <a:lnTo>
                  <a:pt x="0" y="0"/>
                </a:lnTo>
                <a:close/>
              </a:path>
            </a:pathLst>
          </a:custGeom>
          <a:blipFill>
            <a:blip r:embed="rId6"/>
            <a:stretch>
              <a:fillRect l="0" t="0" r="0" b="0"/>
            </a:stretch>
          </a:blipFill>
        </p:spPr>
      </p:sp>
      <p:sp>
        <p:nvSpPr>
          <p:cNvPr name="TextBox 6" id="6"/>
          <p:cNvSpPr txBox="true"/>
          <p:nvPr/>
        </p:nvSpPr>
        <p:spPr>
          <a:xfrm rot="0">
            <a:off x="2668325" y="-152400"/>
            <a:ext cx="12951349" cy="1401286"/>
          </a:xfrm>
          <a:prstGeom prst="rect">
            <a:avLst/>
          </a:prstGeom>
        </p:spPr>
        <p:txBody>
          <a:bodyPr anchor="t" rtlCol="false" tIns="0" lIns="0" bIns="0" rIns="0">
            <a:spAutoFit/>
          </a:bodyPr>
          <a:lstStyle/>
          <a:p>
            <a:pPr algn="ctr">
              <a:lnSpc>
                <a:spcPts val="11488"/>
              </a:lnSpc>
            </a:pPr>
            <a:r>
              <a:rPr lang="en-US" b="true" sz="8206">
                <a:solidFill>
                  <a:srgbClr val="3F3D3E"/>
                </a:solidFill>
                <a:latin typeface="Garet Bold"/>
                <a:ea typeface="Garet Bold"/>
                <a:cs typeface="Garet Bold"/>
                <a:sym typeface="Garet Bold"/>
              </a:rPr>
              <a:t>PRODUCT</a:t>
            </a:r>
          </a:p>
        </p:txBody>
      </p:sp>
      <p:sp>
        <p:nvSpPr>
          <p:cNvPr name="TextBox 7" id="7"/>
          <p:cNvSpPr txBox="true"/>
          <p:nvPr/>
        </p:nvSpPr>
        <p:spPr>
          <a:xfrm rot="0">
            <a:off x="17016426" y="9483570"/>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15</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4" id="4"/>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Freeform 5" id="5"/>
          <p:cNvSpPr/>
          <p:nvPr/>
        </p:nvSpPr>
        <p:spPr>
          <a:xfrm flipH="false" flipV="false" rot="0">
            <a:off x="558430" y="1948101"/>
            <a:ext cx="16457996" cy="6929932"/>
          </a:xfrm>
          <a:custGeom>
            <a:avLst/>
            <a:gdLst/>
            <a:ahLst/>
            <a:cxnLst/>
            <a:rect r="r" b="b" t="t" l="l"/>
            <a:pathLst>
              <a:path h="6929932" w="16457996">
                <a:moveTo>
                  <a:pt x="0" y="0"/>
                </a:moveTo>
                <a:lnTo>
                  <a:pt x="16457996" y="0"/>
                </a:lnTo>
                <a:lnTo>
                  <a:pt x="16457996" y="6929931"/>
                </a:lnTo>
                <a:lnTo>
                  <a:pt x="0" y="6929931"/>
                </a:lnTo>
                <a:lnTo>
                  <a:pt x="0" y="0"/>
                </a:lnTo>
                <a:close/>
              </a:path>
            </a:pathLst>
          </a:custGeom>
          <a:blipFill>
            <a:blip r:embed="rId6"/>
            <a:stretch>
              <a:fillRect l="-3428" t="0" r="-3509" b="0"/>
            </a:stretch>
          </a:blipFill>
        </p:spPr>
      </p:sp>
      <p:sp>
        <p:nvSpPr>
          <p:cNvPr name="TextBox 6" id="6"/>
          <p:cNvSpPr txBox="true"/>
          <p:nvPr/>
        </p:nvSpPr>
        <p:spPr>
          <a:xfrm rot="0">
            <a:off x="2668325" y="-152400"/>
            <a:ext cx="12951349" cy="1401286"/>
          </a:xfrm>
          <a:prstGeom prst="rect">
            <a:avLst/>
          </a:prstGeom>
        </p:spPr>
        <p:txBody>
          <a:bodyPr anchor="t" rtlCol="false" tIns="0" lIns="0" bIns="0" rIns="0">
            <a:spAutoFit/>
          </a:bodyPr>
          <a:lstStyle/>
          <a:p>
            <a:pPr algn="ctr">
              <a:lnSpc>
                <a:spcPts val="11488"/>
              </a:lnSpc>
            </a:pPr>
            <a:r>
              <a:rPr lang="en-US" b="true" sz="8206">
                <a:solidFill>
                  <a:srgbClr val="3F3D3E"/>
                </a:solidFill>
                <a:latin typeface="Garet Bold"/>
                <a:ea typeface="Garet Bold"/>
                <a:cs typeface="Garet Bold"/>
                <a:sym typeface="Garet Bold"/>
              </a:rPr>
              <a:t>RESULTS</a:t>
            </a:r>
          </a:p>
        </p:txBody>
      </p:sp>
      <p:sp>
        <p:nvSpPr>
          <p:cNvPr name="TextBox 7" id="7"/>
          <p:cNvSpPr txBox="true"/>
          <p:nvPr/>
        </p:nvSpPr>
        <p:spPr>
          <a:xfrm rot="0">
            <a:off x="17016426" y="9483570"/>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16</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4" id="4"/>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5" id="5"/>
          <p:cNvSpPr txBox="true"/>
          <p:nvPr/>
        </p:nvSpPr>
        <p:spPr>
          <a:xfrm rot="0">
            <a:off x="2668325" y="-152400"/>
            <a:ext cx="12951349" cy="1401286"/>
          </a:xfrm>
          <a:prstGeom prst="rect">
            <a:avLst/>
          </a:prstGeom>
        </p:spPr>
        <p:txBody>
          <a:bodyPr anchor="t" rtlCol="false" tIns="0" lIns="0" bIns="0" rIns="0">
            <a:spAutoFit/>
          </a:bodyPr>
          <a:lstStyle/>
          <a:p>
            <a:pPr algn="ctr">
              <a:lnSpc>
                <a:spcPts val="11488"/>
              </a:lnSpc>
            </a:pPr>
            <a:r>
              <a:rPr lang="en-US" b="true" sz="8206">
                <a:solidFill>
                  <a:srgbClr val="3F3D3E"/>
                </a:solidFill>
                <a:latin typeface="Garet Bold"/>
                <a:ea typeface="Garet Bold"/>
                <a:cs typeface="Garet Bold"/>
                <a:sym typeface="Garet Bold"/>
              </a:rPr>
              <a:t>CONCLUSION</a:t>
            </a:r>
          </a:p>
        </p:txBody>
      </p:sp>
      <p:sp>
        <p:nvSpPr>
          <p:cNvPr name="TextBox 6" id="6"/>
          <p:cNvSpPr txBox="true"/>
          <p:nvPr/>
        </p:nvSpPr>
        <p:spPr>
          <a:xfrm rot="0">
            <a:off x="17016426" y="9483570"/>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17</a:t>
            </a:r>
          </a:p>
        </p:txBody>
      </p:sp>
      <p:sp>
        <p:nvSpPr>
          <p:cNvPr name="TextBox 7" id="7"/>
          <p:cNvSpPr txBox="true"/>
          <p:nvPr/>
        </p:nvSpPr>
        <p:spPr>
          <a:xfrm rot="0">
            <a:off x="808269" y="1337767"/>
            <a:ext cx="16671462" cy="8016876"/>
          </a:xfrm>
          <a:prstGeom prst="rect">
            <a:avLst/>
          </a:prstGeom>
        </p:spPr>
        <p:txBody>
          <a:bodyPr anchor="t" rtlCol="false" tIns="0" lIns="0" bIns="0" rIns="0">
            <a:spAutoFit/>
          </a:bodyPr>
          <a:lstStyle/>
          <a:p>
            <a:pPr algn="l">
              <a:lnSpc>
                <a:spcPts val="4899"/>
              </a:lnSpc>
              <a:spcBef>
                <a:spcPct val="0"/>
              </a:spcBef>
            </a:pPr>
            <a:r>
              <a:rPr lang="en-US" sz="3499">
                <a:solidFill>
                  <a:srgbClr val="545454"/>
                </a:solidFill>
                <a:latin typeface="Garet"/>
                <a:ea typeface="Garet"/>
                <a:cs typeface="Garet"/>
                <a:sym typeface="Garet"/>
              </a:rPr>
              <a:t>The Smart Water Bottle project showcases an effective I</a:t>
            </a:r>
            <a:r>
              <a:rPr lang="en-US" sz="3499">
                <a:solidFill>
                  <a:srgbClr val="545454"/>
                </a:solidFill>
                <a:latin typeface="Garet"/>
                <a:ea typeface="Garet"/>
                <a:cs typeface="Garet"/>
                <a:sym typeface="Garet"/>
              </a:rPr>
              <a:t>oT-based solution for promoting healthy hydration habits. By integrating sensors, cloud processing, and a custom web dashboard, it offers real-time insights into water intake.</a:t>
            </a:r>
          </a:p>
          <a:p>
            <a:pPr algn="l">
              <a:lnSpc>
                <a:spcPts val="4899"/>
              </a:lnSpc>
              <a:spcBef>
                <a:spcPct val="0"/>
              </a:spcBef>
            </a:pPr>
          </a:p>
          <a:p>
            <a:pPr algn="l">
              <a:lnSpc>
                <a:spcPts val="4899"/>
              </a:lnSpc>
              <a:spcBef>
                <a:spcPct val="0"/>
              </a:spcBef>
            </a:pPr>
            <a:r>
              <a:rPr lang="en-US" sz="3499">
                <a:solidFill>
                  <a:srgbClr val="545454"/>
                </a:solidFill>
                <a:latin typeface="Garet"/>
                <a:ea typeface="Garet"/>
                <a:cs typeface="Garet"/>
                <a:sym typeface="Garet"/>
              </a:rPr>
              <a:t>Beyond health benefits, the product also supports sustainability by encouraging the use of reusable bottles. The system's modular design allows for future upgrades, including AI-based recommendations and mobile app integration.</a:t>
            </a:r>
          </a:p>
          <a:p>
            <a:pPr algn="l">
              <a:lnSpc>
                <a:spcPts val="4899"/>
              </a:lnSpc>
              <a:spcBef>
                <a:spcPct val="0"/>
              </a:spcBef>
            </a:pPr>
          </a:p>
          <a:p>
            <a:pPr algn="l">
              <a:lnSpc>
                <a:spcPts val="4899"/>
              </a:lnSpc>
              <a:spcBef>
                <a:spcPct val="0"/>
              </a:spcBef>
            </a:pPr>
            <a:r>
              <a:rPr lang="en-US" sz="3499">
                <a:solidFill>
                  <a:srgbClr val="545454"/>
                </a:solidFill>
                <a:latin typeface="Garet"/>
                <a:ea typeface="Garet"/>
                <a:cs typeface="Garet"/>
                <a:sym typeface="Garet"/>
              </a:rPr>
              <a:t>This prototype lays the groundwork for a scalable, user-friendly smart hydration device.</a:t>
            </a:r>
          </a:p>
          <a:p>
            <a:pPr algn="l">
              <a:lnSpc>
                <a:spcPts val="4899"/>
              </a:lnSpc>
              <a:spcBef>
                <a:spcPct val="0"/>
              </a:spcBef>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34511" y="685481"/>
            <a:ext cx="9205169" cy="1151823"/>
          </a:xfrm>
          <a:prstGeom prst="rect">
            <a:avLst/>
          </a:prstGeom>
        </p:spPr>
        <p:txBody>
          <a:bodyPr anchor="t" rtlCol="false" tIns="0" lIns="0" bIns="0" rIns="0">
            <a:spAutoFit/>
          </a:bodyPr>
          <a:lstStyle/>
          <a:p>
            <a:pPr algn="ctr">
              <a:lnSpc>
                <a:spcPts val="9488"/>
              </a:lnSpc>
            </a:pPr>
            <a:r>
              <a:rPr lang="en-US" b="true" sz="6777">
                <a:solidFill>
                  <a:srgbClr val="3F3D3E"/>
                </a:solidFill>
                <a:latin typeface="Alexandria Bold"/>
                <a:ea typeface="Alexandria Bold"/>
                <a:cs typeface="Alexandria Bold"/>
                <a:sym typeface="Alexandria Bold"/>
              </a:rPr>
              <a:t>TEAM DETAILS</a:t>
            </a:r>
          </a:p>
        </p:txBody>
      </p:sp>
      <p:sp>
        <p:nvSpPr>
          <p:cNvPr name="Freeform 4" id="4"/>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5" id="5"/>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6" id="6"/>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01</a:t>
            </a:r>
          </a:p>
        </p:txBody>
      </p:sp>
      <p:sp>
        <p:nvSpPr>
          <p:cNvPr name="TextBox 7" id="7"/>
          <p:cNvSpPr txBox="true"/>
          <p:nvPr/>
        </p:nvSpPr>
        <p:spPr>
          <a:xfrm rot="0">
            <a:off x="1626497" y="3114412"/>
            <a:ext cx="11470025" cy="3318030"/>
          </a:xfrm>
          <a:prstGeom prst="rect">
            <a:avLst/>
          </a:prstGeom>
        </p:spPr>
        <p:txBody>
          <a:bodyPr anchor="t" rtlCol="false" tIns="0" lIns="0" bIns="0" rIns="0">
            <a:spAutoFit/>
          </a:bodyPr>
          <a:lstStyle/>
          <a:p>
            <a:pPr algn="l">
              <a:lnSpc>
                <a:spcPts val="6641"/>
              </a:lnSpc>
            </a:pPr>
            <a:r>
              <a:rPr lang="en-US" sz="4743">
                <a:solidFill>
                  <a:srgbClr val="545454"/>
                </a:solidFill>
                <a:latin typeface="Garet"/>
                <a:ea typeface="Garet"/>
                <a:cs typeface="Garet"/>
                <a:sym typeface="Garet"/>
              </a:rPr>
              <a:t>Abhishek Singh - 22BIT0314 </a:t>
            </a:r>
          </a:p>
          <a:p>
            <a:pPr algn="l">
              <a:lnSpc>
                <a:spcPts val="6641"/>
              </a:lnSpc>
              <a:spcBef>
                <a:spcPct val="0"/>
              </a:spcBef>
            </a:pPr>
            <a:r>
              <a:rPr lang="en-US" sz="4743">
                <a:solidFill>
                  <a:srgbClr val="545454"/>
                </a:solidFill>
                <a:latin typeface="Garet"/>
                <a:ea typeface="Garet"/>
                <a:cs typeface="Garet"/>
                <a:sym typeface="Garet"/>
              </a:rPr>
              <a:t>Dh</a:t>
            </a:r>
            <a:r>
              <a:rPr lang="en-US" sz="4743">
                <a:solidFill>
                  <a:srgbClr val="545454"/>
                </a:solidFill>
                <a:latin typeface="Garet"/>
                <a:ea typeface="Garet"/>
                <a:cs typeface="Garet"/>
                <a:sym typeface="Garet"/>
              </a:rPr>
              <a:t>ruv Deepak Agarwal - 22BIT0562 </a:t>
            </a:r>
          </a:p>
          <a:p>
            <a:pPr algn="l">
              <a:lnSpc>
                <a:spcPts val="6641"/>
              </a:lnSpc>
              <a:spcBef>
                <a:spcPct val="0"/>
              </a:spcBef>
            </a:pPr>
            <a:r>
              <a:rPr lang="en-US" sz="4743">
                <a:solidFill>
                  <a:srgbClr val="545454"/>
                </a:solidFill>
                <a:latin typeface="Garet"/>
                <a:ea typeface="Garet"/>
                <a:cs typeface="Garet"/>
                <a:sym typeface="Garet"/>
              </a:rPr>
              <a:t>Medidala Aditya - 22BIT0503 </a:t>
            </a:r>
          </a:p>
          <a:p>
            <a:pPr algn="l">
              <a:lnSpc>
                <a:spcPts val="6641"/>
              </a:lnSpc>
              <a:spcBef>
                <a:spcPct val="0"/>
              </a:spcBef>
            </a:pPr>
            <a:r>
              <a:rPr lang="en-US" sz="4743">
                <a:solidFill>
                  <a:srgbClr val="545454"/>
                </a:solidFill>
                <a:latin typeface="Garet"/>
                <a:ea typeface="Garet"/>
                <a:cs typeface="Garet"/>
                <a:sym typeface="Garet"/>
              </a:rPr>
              <a:t>Moningi Rohit - 22BIT0088</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201497" y="3000494"/>
            <a:ext cx="13280907" cy="4631846"/>
          </a:xfrm>
          <a:prstGeom prst="rect">
            <a:avLst/>
          </a:prstGeom>
        </p:spPr>
        <p:txBody>
          <a:bodyPr anchor="t" rtlCol="false" tIns="0" lIns="0" bIns="0" rIns="0">
            <a:spAutoFit/>
          </a:bodyPr>
          <a:lstStyle/>
          <a:p>
            <a:pPr algn="l">
              <a:lnSpc>
                <a:spcPts val="4576"/>
              </a:lnSpc>
              <a:spcBef>
                <a:spcPct val="0"/>
              </a:spcBef>
            </a:pPr>
            <a:r>
              <a:rPr lang="en-US" sz="3268">
                <a:solidFill>
                  <a:srgbClr val="545454"/>
                </a:solidFill>
                <a:latin typeface="Garet"/>
                <a:ea typeface="Garet"/>
                <a:cs typeface="Garet"/>
                <a:sym typeface="Garet"/>
              </a:rPr>
              <a:t>Our project presents a smart water bottle system that leverages IoT technology to monitor hydration in real-time. By combining an ultrasonic sensor, Arduino Uno, Python FastAPI, and AWS cloud services, users gain continuous insights into their water intake. This encourages healthier habits and reduces dependency on single-use plastics. The integration of technology and sustainability highlights the smart bottle's role in enhancing both wellness and eco-consciousness.</a:t>
            </a:r>
          </a:p>
        </p:txBody>
      </p:sp>
      <p:sp>
        <p:nvSpPr>
          <p:cNvPr name="TextBox 4" id="4"/>
          <p:cNvSpPr txBox="true"/>
          <p:nvPr/>
        </p:nvSpPr>
        <p:spPr>
          <a:xfrm rot="0">
            <a:off x="4196062" y="505781"/>
            <a:ext cx="9205169" cy="1392492"/>
          </a:xfrm>
          <a:prstGeom prst="rect">
            <a:avLst/>
          </a:prstGeom>
        </p:spPr>
        <p:txBody>
          <a:bodyPr anchor="t" rtlCol="false" tIns="0" lIns="0" bIns="0" rIns="0">
            <a:spAutoFit/>
          </a:bodyPr>
          <a:lstStyle/>
          <a:p>
            <a:pPr algn="ctr">
              <a:lnSpc>
                <a:spcPts val="11448"/>
              </a:lnSpc>
            </a:pPr>
            <a:r>
              <a:rPr lang="en-US" b="true" sz="8177">
                <a:solidFill>
                  <a:srgbClr val="3F3D3E"/>
                </a:solidFill>
                <a:latin typeface="Alexandria Bold"/>
                <a:ea typeface="Alexandria Bold"/>
                <a:cs typeface="Alexandria Bold"/>
                <a:sym typeface="Alexandria Bold"/>
              </a:rPr>
              <a:t>ABSTRACT</a:t>
            </a:r>
          </a:p>
        </p:txBody>
      </p:sp>
      <p:sp>
        <p:nvSpPr>
          <p:cNvPr name="Freeform 5" id="5"/>
          <p:cNvSpPr/>
          <p:nvPr/>
        </p:nvSpPr>
        <p:spPr>
          <a:xfrm flipH="false" flipV="false" rot="-574333">
            <a:off x="-372509" y="5049841"/>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6" id="6"/>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7" id="7"/>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02</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054413" y="631049"/>
            <a:ext cx="12520454" cy="1293428"/>
          </a:xfrm>
          <a:prstGeom prst="rect">
            <a:avLst/>
          </a:prstGeom>
        </p:spPr>
        <p:txBody>
          <a:bodyPr anchor="t" rtlCol="false" tIns="0" lIns="0" bIns="0" rIns="0">
            <a:spAutoFit/>
          </a:bodyPr>
          <a:lstStyle/>
          <a:p>
            <a:pPr algn="ctr">
              <a:lnSpc>
                <a:spcPts val="10608"/>
              </a:lnSpc>
            </a:pPr>
            <a:r>
              <a:rPr lang="en-US" b="true" sz="7577">
                <a:solidFill>
                  <a:srgbClr val="3F3D3E"/>
                </a:solidFill>
                <a:latin typeface="Alexandria Bold"/>
                <a:ea typeface="Alexandria Bold"/>
                <a:cs typeface="Alexandria Bold"/>
                <a:sym typeface="Alexandria Bold"/>
              </a:rPr>
              <a:t>PROBLEM  STATEMENT</a:t>
            </a:r>
          </a:p>
        </p:txBody>
      </p:sp>
      <p:sp>
        <p:nvSpPr>
          <p:cNvPr name="TextBox 4" id="4"/>
          <p:cNvSpPr txBox="true"/>
          <p:nvPr/>
        </p:nvSpPr>
        <p:spPr>
          <a:xfrm rot="0">
            <a:off x="3812978" y="3655564"/>
            <a:ext cx="11003323" cy="3469796"/>
          </a:xfrm>
          <a:prstGeom prst="rect">
            <a:avLst/>
          </a:prstGeom>
        </p:spPr>
        <p:txBody>
          <a:bodyPr anchor="t" rtlCol="false" tIns="0" lIns="0" bIns="0" rIns="0">
            <a:spAutoFit/>
          </a:bodyPr>
          <a:lstStyle/>
          <a:p>
            <a:pPr algn="l">
              <a:lnSpc>
                <a:spcPts val="4576"/>
              </a:lnSpc>
              <a:spcBef>
                <a:spcPct val="0"/>
              </a:spcBef>
            </a:pPr>
            <a:r>
              <a:rPr lang="en-US" sz="3268">
                <a:solidFill>
                  <a:srgbClr val="545454"/>
                </a:solidFill>
                <a:latin typeface="Garet"/>
                <a:ea typeface="Garet"/>
                <a:cs typeface="Garet"/>
                <a:sym typeface="Garet"/>
              </a:rPr>
              <a:t>Dehydration remains a common health issue due to inconsistent water intake and lack of awareness. Current hydration tracking methods are manual, inaccurate, or ignored. Furthermore, excessive reliance on plastic water bottles worsens environmental pollution.</a:t>
            </a:r>
          </a:p>
        </p:txBody>
      </p:sp>
      <p:sp>
        <p:nvSpPr>
          <p:cNvPr name="Freeform 5" id="5"/>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6" id="6"/>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7" id="7"/>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03</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980742" y="256254"/>
            <a:ext cx="9205169" cy="1392492"/>
          </a:xfrm>
          <a:prstGeom prst="rect">
            <a:avLst/>
          </a:prstGeom>
        </p:spPr>
        <p:txBody>
          <a:bodyPr anchor="t" rtlCol="false" tIns="0" lIns="0" bIns="0" rIns="0">
            <a:spAutoFit/>
          </a:bodyPr>
          <a:lstStyle/>
          <a:p>
            <a:pPr algn="ctr">
              <a:lnSpc>
                <a:spcPts val="11448"/>
              </a:lnSpc>
            </a:pPr>
            <a:r>
              <a:rPr lang="en-US" b="true" sz="8177">
                <a:solidFill>
                  <a:srgbClr val="3F3D3E"/>
                </a:solidFill>
                <a:latin typeface="Alexandria Bold"/>
                <a:ea typeface="Alexandria Bold"/>
                <a:cs typeface="Alexandria Bold"/>
                <a:sym typeface="Alexandria Bold"/>
              </a:rPr>
              <a:t>OBJECTIVE</a:t>
            </a:r>
          </a:p>
        </p:txBody>
      </p:sp>
      <p:sp>
        <p:nvSpPr>
          <p:cNvPr name="TextBox 4" id="4"/>
          <p:cNvSpPr txBox="true"/>
          <p:nvPr/>
        </p:nvSpPr>
        <p:spPr>
          <a:xfrm rot="0">
            <a:off x="2090541" y="2910446"/>
            <a:ext cx="15948731" cy="1145696"/>
          </a:xfrm>
          <a:prstGeom prst="rect">
            <a:avLst/>
          </a:prstGeom>
        </p:spPr>
        <p:txBody>
          <a:bodyPr anchor="t" rtlCol="false" tIns="0" lIns="0" bIns="0" rIns="0">
            <a:spAutoFit/>
          </a:bodyPr>
          <a:lstStyle/>
          <a:p>
            <a:pPr algn="l" marL="705747" indent="-352873" lvl="1">
              <a:lnSpc>
                <a:spcPts val="4576"/>
              </a:lnSpc>
              <a:buFont typeface="Arial"/>
              <a:buChar char="•"/>
            </a:pPr>
            <a:r>
              <a:rPr lang="en-US" sz="3268">
                <a:solidFill>
                  <a:srgbClr val="545454"/>
                </a:solidFill>
                <a:latin typeface="Garet"/>
                <a:ea typeface="Garet"/>
                <a:cs typeface="Garet"/>
                <a:sym typeface="Garet"/>
              </a:rPr>
              <a:t>To develop a smart water bottle that provides real-time hydration monitoring.</a:t>
            </a:r>
          </a:p>
        </p:txBody>
      </p:sp>
      <p:sp>
        <p:nvSpPr>
          <p:cNvPr name="TextBox 5" id="5"/>
          <p:cNvSpPr txBox="true"/>
          <p:nvPr/>
        </p:nvSpPr>
        <p:spPr>
          <a:xfrm rot="0">
            <a:off x="2090541" y="4578829"/>
            <a:ext cx="16197459" cy="564671"/>
          </a:xfrm>
          <a:prstGeom prst="rect">
            <a:avLst/>
          </a:prstGeom>
        </p:spPr>
        <p:txBody>
          <a:bodyPr anchor="t" rtlCol="false" tIns="0" lIns="0" bIns="0" rIns="0">
            <a:spAutoFit/>
          </a:bodyPr>
          <a:lstStyle/>
          <a:p>
            <a:pPr algn="l" marL="705747" indent="-352873" lvl="1">
              <a:lnSpc>
                <a:spcPts val="4576"/>
              </a:lnSpc>
              <a:buFont typeface="Arial"/>
              <a:buChar char="•"/>
            </a:pPr>
            <a:r>
              <a:rPr lang="en-US" sz="3268">
                <a:solidFill>
                  <a:srgbClr val="545454"/>
                </a:solidFill>
                <a:latin typeface="Garet"/>
                <a:ea typeface="Garet"/>
                <a:cs typeface="Garet"/>
                <a:sym typeface="Garet"/>
              </a:rPr>
              <a:t>To enable cloud-based analytics for personalized water intake tracking.</a:t>
            </a:r>
          </a:p>
        </p:txBody>
      </p:sp>
      <p:sp>
        <p:nvSpPr>
          <p:cNvPr name="Freeform 6" id="6"/>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7" id="7"/>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8" id="8"/>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04</a:t>
            </a:r>
          </a:p>
        </p:txBody>
      </p:sp>
      <p:sp>
        <p:nvSpPr>
          <p:cNvPr name="TextBox 9" id="9"/>
          <p:cNvSpPr txBox="true"/>
          <p:nvPr/>
        </p:nvSpPr>
        <p:spPr>
          <a:xfrm rot="0">
            <a:off x="2090541" y="5667375"/>
            <a:ext cx="16197459" cy="564671"/>
          </a:xfrm>
          <a:prstGeom prst="rect">
            <a:avLst/>
          </a:prstGeom>
        </p:spPr>
        <p:txBody>
          <a:bodyPr anchor="t" rtlCol="false" tIns="0" lIns="0" bIns="0" rIns="0">
            <a:spAutoFit/>
          </a:bodyPr>
          <a:lstStyle/>
          <a:p>
            <a:pPr algn="l" marL="705747" indent="-352873" lvl="1">
              <a:lnSpc>
                <a:spcPts val="4576"/>
              </a:lnSpc>
              <a:buFont typeface="Arial"/>
              <a:buChar char="•"/>
            </a:pPr>
            <a:r>
              <a:rPr lang="en-US" sz="3268">
                <a:solidFill>
                  <a:srgbClr val="545454"/>
                </a:solidFill>
                <a:latin typeface="Garet"/>
                <a:ea typeface="Garet"/>
                <a:cs typeface="Garet"/>
                <a:sym typeface="Garet"/>
              </a:rPr>
              <a:t>To promote sustainable hydration habits using reusable bottles.</a:t>
            </a:r>
          </a:p>
        </p:txBody>
      </p:sp>
      <p:sp>
        <p:nvSpPr>
          <p:cNvPr name="TextBox 10" id="10"/>
          <p:cNvSpPr txBox="true"/>
          <p:nvPr/>
        </p:nvSpPr>
        <p:spPr>
          <a:xfrm rot="0">
            <a:off x="2090541" y="6755921"/>
            <a:ext cx="16197459" cy="1145696"/>
          </a:xfrm>
          <a:prstGeom prst="rect">
            <a:avLst/>
          </a:prstGeom>
        </p:spPr>
        <p:txBody>
          <a:bodyPr anchor="t" rtlCol="false" tIns="0" lIns="0" bIns="0" rIns="0">
            <a:spAutoFit/>
          </a:bodyPr>
          <a:lstStyle/>
          <a:p>
            <a:pPr algn="l" marL="705747" indent="-352873" lvl="1">
              <a:lnSpc>
                <a:spcPts val="4576"/>
              </a:lnSpc>
              <a:buFont typeface="Arial"/>
              <a:buChar char="•"/>
            </a:pPr>
            <a:r>
              <a:rPr lang="en-US" sz="3268">
                <a:solidFill>
                  <a:srgbClr val="545454"/>
                </a:solidFill>
                <a:latin typeface="Garet"/>
                <a:ea typeface="Garet"/>
                <a:cs typeface="Garet"/>
                <a:sym typeface="Garet"/>
              </a:rPr>
              <a:t>To visualize water intake patterns and encourage consistent drinking behavior.</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615086" y="418094"/>
            <a:ext cx="12154797" cy="1217863"/>
          </a:xfrm>
          <a:prstGeom prst="rect">
            <a:avLst/>
          </a:prstGeom>
        </p:spPr>
        <p:txBody>
          <a:bodyPr anchor="t" rtlCol="false" tIns="0" lIns="0" bIns="0" rIns="0">
            <a:spAutoFit/>
          </a:bodyPr>
          <a:lstStyle/>
          <a:p>
            <a:pPr algn="ctr">
              <a:lnSpc>
                <a:spcPts val="10048"/>
              </a:lnSpc>
            </a:pPr>
            <a:r>
              <a:rPr lang="en-US" b="true" sz="7177">
                <a:solidFill>
                  <a:srgbClr val="3F3D3E"/>
                </a:solidFill>
                <a:latin typeface="Alexandria Bold"/>
                <a:ea typeface="Alexandria Bold"/>
                <a:cs typeface="Alexandria Bold"/>
                <a:sym typeface="Alexandria Bold"/>
              </a:rPr>
              <a:t>GAP   IDENTIFICATION</a:t>
            </a:r>
          </a:p>
        </p:txBody>
      </p:sp>
      <p:sp>
        <p:nvSpPr>
          <p:cNvPr name="TextBox 4" id="4"/>
          <p:cNvSpPr txBox="true"/>
          <p:nvPr/>
        </p:nvSpPr>
        <p:spPr>
          <a:xfrm rot="0">
            <a:off x="1839464" y="3724706"/>
            <a:ext cx="7304536" cy="6030116"/>
          </a:xfrm>
          <a:prstGeom prst="rect">
            <a:avLst/>
          </a:prstGeom>
        </p:spPr>
        <p:txBody>
          <a:bodyPr anchor="t" rtlCol="false" tIns="0" lIns="0" bIns="0" rIns="0">
            <a:spAutoFit/>
          </a:bodyPr>
          <a:lstStyle/>
          <a:p>
            <a:pPr algn="l">
              <a:lnSpc>
                <a:spcPts val="4156"/>
              </a:lnSpc>
            </a:pPr>
            <a:r>
              <a:rPr lang="en-US" sz="2968">
                <a:solidFill>
                  <a:srgbClr val="545454"/>
                </a:solidFill>
                <a:latin typeface="Garet"/>
                <a:ea typeface="Garet"/>
                <a:cs typeface="Garet"/>
                <a:sym typeface="Garet"/>
              </a:rPr>
              <a:t> Lack of accurate, sensor-based hydration tracking.</a:t>
            </a:r>
          </a:p>
          <a:p>
            <a:pPr algn="l">
              <a:lnSpc>
                <a:spcPts val="2315"/>
              </a:lnSpc>
            </a:pPr>
          </a:p>
          <a:p>
            <a:pPr algn="l">
              <a:lnSpc>
                <a:spcPts val="4156"/>
              </a:lnSpc>
            </a:pPr>
            <a:r>
              <a:rPr lang="en-US" sz="2968">
                <a:solidFill>
                  <a:srgbClr val="545454"/>
                </a:solidFill>
                <a:latin typeface="Garet"/>
                <a:ea typeface="Garet"/>
                <a:cs typeface="Garet"/>
                <a:sym typeface="Garet"/>
              </a:rPr>
              <a:t>Minimal or no real-time cloud       integration for user data.</a:t>
            </a:r>
          </a:p>
          <a:p>
            <a:pPr algn="l">
              <a:lnSpc>
                <a:spcPts val="4156"/>
              </a:lnSpc>
            </a:pPr>
          </a:p>
          <a:p>
            <a:pPr algn="l">
              <a:lnSpc>
                <a:spcPts val="4156"/>
              </a:lnSpc>
            </a:pPr>
            <a:r>
              <a:rPr lang="en-US" sz="2968">
                <a:solidFill>
                  <a:srgbClr val="545454"/>
                </a:solidFill>
                <a:latin typeface="Garet"/>
                <a:ea typeface="Garet"/>
                <a:cs typeface="Garet"/>
                <a:sym typeface="Garet"/>
              </a:rPr>
              <a:t>Absence of personalized hydration insights and analytics.</a:t>
            </a:r>
          </a:p>
          <a:p>
            <a:pPr algn="l">
              <a:lnSpc>
                <a:spcPts val="4156"/>
              </a:lnSpc>
            </a:pPr>
          </a:p>
          <a:p>
            <a:pPr algn="l">
              <a:lnSpc>
                <a:spcPts val="4156"/>
              </a:lnSpc>
            </a:pPr>
            <a:r>
              <a:rPr lang="en-US" sz="2968">
                <a:solidFill>
                  <a:srgbClr val="545454"/>
                </a:solidFill>
                <a:latin typeface="Garet"/>
                <a:ea typeface="Garet"/>
                <a:cs typeface="Garet"/>
                <a:sym typeface="Garet"/>
              </a:rPr>
              <a:t>Limited focus on sustainability and eco-friendly usage.</a:t>
            </a:r>
          </a:p>
          <a:p>
            <a:pPr algn="l">
              <a:lnSpc>
                <a:spcPts val="4156"/>
              </a:lnSpc>
            </a:pPr>
          </a:p>
        </p:txBody>
      </p:sp>
      <p:sp>
        <p:nvSpPr>
          <p:cNvPr name="Freeform 5" id="5"/>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6" id="6"/>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7" id="7"/>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05</a:t>
            </a:r>
          </a:p>
        </p:txBody>
      </p:sp>
      <p:sp>
        <p:nvSpPr>
          <p:cNvPr name="TextBox 8" id="8"/>
          <p:cNvSpPr txBox="true"/>
          <p:nvPr/>
        </p:nvSpPr>
        <p:spPr>
          <a:xfrm rot="0">
            <a:off x="1821514" y="2146110"/>
            <a:ext cx="6598035" cy="1064246"/>
          </a:xfrm>
          <a:prstGeom prst="rect">
            <a:avLst/>
          </a:prstGeom>
        </p:spPr>
        <p:txBody>
          <a:bodyPr anchor="t" rtlCol="false" tIns="0" lIns="0" bIns="0" rIns="0">
            <a:spAutoFit/>
          </a:bodyPr>
          <a:lstStyle/>
          <a:p>
            <a:pPr algn="ctr">
              <a:lnSpc>
                <a:spcPts val="4340"/>
              </a:lnSpc>
            </a:pPr>
            <a:r>
              <a:rPr lang="en-US" sz="3100" b="true">
                <a:solidFill>
                  <a:srgbClr val="545454"/>
                </a:solidFill>
                <a:latin typeface="Garet Bold"/>
                <a:ea typeface="Garet Bold"/>
                <a:cs typeface="Garet Bold"/>
                <a:sym typeface="Garet Bold"/>
              </a:rPr>
              <a:t>Current Limitations in Existing Solutions</a:t>
            </a:r>
          </a:p>
        </p:txBody>
      </p:sp>
      <p:sp>
        <p:nvSpPr>
          <p:cNvPr name="TextBox 9" id="9"/>
          <p:cNvSpPr txBox="true"/>
          <p:nvPr/>
        </p:nvSpPr>
        <p:spPr>
          <a:xfrm rot="0">
            <a:off x="9692485" y="2146110"/>
            <a:ext cx="7793346" cy="521335"/>
          </a:xfrm>
          <a:prstGeom prst="rect">
            <a:avLst/>
          </a:prstGeom>
        </p:spPr>
        <p:txBody>
          <a:bodyPr anchor="t" rtlCol="false" tIns="0" lIns="0" bIns="0" rIns="0">
            <a:spAutoFit/>
          </a:bodyPr>
          <a:lstStyle/>
          <a:p>
            <a:pPr algn="ctr">
              <a:lnSpc>
                <a:spcPts val="4339"/>
              </a:lnSpc>
            </a:pPr>
            <a:r>
              <a:rPr lang="en-US" sz="3099" b="true">
                <a:solidFill>
                  <a:srgbClr val="545454"/>
                </a:solidFill>
                <a:latin typeface="Garet Bold"/>
                <a:ea typeface="Garet Bold"/>
                <a:cs typeface="Garet Bold"/>
                <a:sym typeface="Garet Bold"/>
              </a:rPr>
              <a:t>Our Innovation Bridges These Gaps</a:t>
            </a:r>
          </a:p>
        </p:txBody>
      </p:sp>
      <p:sp>
        <p:nvSpPr>
          <p:cNvPr name="TextBox 10" id="10"/>
          <p:cNvSpPr txBox="true"/>
          <p:nvPr/>
        </p:nvSpPr>
        <p:spPr>
          <a:xfrm rot="0">
            <a:off x="9936889" y="3576939"/>
            <a:ext cx="7304536" cy="5887241"/>
          </a:xfrm>
          <a:prstGeom prst="rect">
            <a:avLst/>
          </a:prstGeom>
        </p:spPr>
        <p:txBody>
          <a:bodyPr anchor="t" rtlCol="false" tIns="0" lIns="0" bIns="0" rIns="0">
            <a:spAutoFit/>
          </a:bodyPr>
          <a:lstStyle/>
          <a:p>
            <a:pPr algn="l">
              <a:lnSpc>
                <a:spcPts val="4156"/>
              </a:lnSpc>
            </a:pPr>
            <a:r>
              <a:rPr lang="en-US" sz="2968">
                <a:solidFill>
                  <a:srgbClr val="545454"/>
                </a:solidFill>
                <a:latin typeface="Garet"/>
                <a:ea typeface="Garet"/>
                <a:cs typeface="Garet"/>
                <a:sym typeface="Garet"/>
              </a:rPr>
              <a:t>Integrates precise ultrasonic sensing with cloud-based data processing.</a:t>
            </a:r>
          </a:p>
          <a:p>
            <a:pPr algn="l">
              <a:lnSpc>
                <a:spcPts val="4156"/>
              </a:lnSpc>
            </a:pPr>
          </a:p>
          <a:p>
            <a:pPr algn="l">
              <a:lnSpc>
                <a:spcPts val="4156"/>
              </a:lnSpc>
            </a:pPr>
            <a:r>
              <a:rPr lang="en-US" sz="2968">
                <a:solidFill>
                  <a:srgbClr val="545454"/>
                </a:solidFill>
                <a:latin typeface="Garet"/>
                <a:ea typeface="Garet"/>
                <a:cs typeface="Garet"/>
                <a:sym typeface="Garet"/>
              </a:rPr>
              <a:t>Offers real-time visualization via AWS-hosted dashboards.</a:t>
            </a:r>
          </a:p>
          <a:p>
            <a:pPr algn="l">
              <a:lnSpc>
                <a:spcPts val="4156"/>
              </a:lnSpc>
            </a:pPr>
          </a:p>
          <a:p>
            <a:pPr algn="l">
              <a:lnSpc>
                <a:spcPts val="4156"/>
              </a:lnSpc>
            </a:pPr>
            <a:r>
              <a:rPr lang="en-US" sz="2968">
                <a:solidFill>
                  <a:srgbClr val="545454"/>
                </a:solidFill>
                <a:latin typeface="Garet"/>
                <a:ea typeface="Garet"/>
                <a:cs typeface="Garet"/>
                <a:sym typeface="Garet"/>
              </a:rPr>
              <a:t>E</a:t>
            </a:r>
            <a:r>
              <a:rPr lang="en-US" sz="2968">
                <a:solidFill>
                  <a:srgbClr val="545454"/>
                </a:solidFill>
                <a:latin typeface="Garet"/>
                <a:ea typeface="Garet"/>
                <a:cs typeface="Garet"/>
                <a:sym typeface="Garet"/>
              </a:rPr>
              <a:t>ncourages personal wellness through actionable insights.</a:t>
            </a:r>
          </a:p>
          <a:p>
            <a:pPr algn="l">
              <a:lnSpc>
                <a:spcPts val="4156"/>
              </a:lnSpc>
            </a:pPr>
          </a:p>
          <a:p>
            <a:pPr algn="l">
              <a:lnSpc>
                <a:spcPts val="2642"/>
              </a:lnSpc>
            </a:pPr>
            <a:r>
              <a:rPr lang="en-US" sz="2968">
                <a:solidFill>
                  <a:srgbClr val="545454"/>
                </a:solidFill>
                <a:latin typeface="Garet"/>
                <a:ea typeface="Garet"/>
                <a:cs typeface="Garet"/>
                <a:sym typeface="Garet"/>
              </a:rPr>
              <a:t>Pro</a:t>
            </a:r>
            <a:r>
              <a:rPr lang="en-US" sz="2968">
                <a:solidFill>
                  <a:srgbClr val="545454"/>
                </a:solidFill>
                <a:latin typeface="Garet"/>
                <a:ea typeface="Garet"/>
                <a:cs typeface="Garet"/>
                <a:sym typeface="Garet"/>
              </a:rPr>
              <a:t>motes eco-conscious habits with a reusable, smart hydration system.</a:t>
            </a:r>
          </a:p>
          <a:p>
            <a:pPr algn="l">
              <a:lnSpc>
                <a:spcPts val="4156"/>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273267" y="-152400"/>
            <a:ext cx="9205169" cy="1392492"/>
          </a:xfrm>
          <a:prstGeom prst="rect">
            <a:avLst/>
          </a:prstGeom>
        </p:spPr>
        <p:txBody>
          <a:bodyPr anchor="t" rtlCol="false" tIns="0" lIns="0" bIns="0" rIns="0">
            <a:spAutoFit/>
          </a:bodyPr>
          <a:lstStyle/>
          <a:p>
            <a:pPr algn="ctr">
              <a:lnSpc>
                <a:spcPts val="11448"/>
              </a:lnSpc>
            </a:pPr>
            <a:r>
              <a:rPr lang="en-US" b="true" sz="8177">
                <a:solidFill>
                  <a:srgbClr val="3F3D3E"/>
                </a:solidFill>
                <a:latin typeface="Alexandria Bold"/>
                <a:ea typeface="Alexandria Bold"/>
                <a:cs typeface="Alexandria Bold"/>
                <a:sym typeface="Alexandria Bold"/>
              </a:rPr>
              <a:t>INNOVATION</a:t>
            </a:r>
          </a:p>
        </p:txBody>
      </p:sp>
      <p:sp>
        <p:nvSpPr>
          <p:cNvPr name="TextBox 4" id="4"/>
          <p:cNvSpPr txBox="true"/>
          <p:nvPr/>
        </p:nvSpPr>
        <p:spPr>
          <a:xfrm rot="0">
            <a:off x="2159248" y="1692119"/>
            <a:ext cx="14690795" cy="7061356"/>
          </a:xfrm>
          <a:prstGeom prst="rect">
            <a:avLst/>
          </a:prstGeom>
        </p:spPr>
        <p:txBody>
          <a:bodyPr anchor="t" rtlCol="false" tIns="0" lIns="0" bIns="0" rIns="0">
            <a:spAutoFit/>
          </a:bodyPr>
          <a:lstStyle/>
          <a:p>
            <a:pPr algn="l">
              <a:lnSpc>
                <a:spcPts val="4016"/>
              </a:lnSpc>
            </a:pPr>
            <a:r>
              <a:rPr lang="en-US" sz="2868">
                <a:solidFill>
                  <a:srgbClr val="545454"/>
                </a:solidFill>
                <a:latin typeface="Garet"/>
                <a:ea typeface="Garet"/>
                <a:cs typeface="Garet"/>
                <a:sym typeface="Garet"/>
              </a:rPr>
              <a:t>The Smart Water Bottle project introduces a comprehensive IoT-based hydration monitoring solution that distinguishes itself from conventional hydration aids. It combines ultrasonic sensing, Arduino microcontroller technology, cloud computing (via AWS EC2), and web-based real-time data visualization. This integrated system enables precise tracking of water consumption, something most existing solutions fail to achieve with the same level of automation and connectivity.</a:t>
            </a:r>
          </a:p>
          <a:p>
            <a:pPr algn="l">
              <a:lnSpc>
                <a:spcPts val="4016"/>
              </a:lnSpc>
            </a:pPr>
            <a:r>
              <a:rPr lang="en-US" sz="2868">
                <a:solidFill>
                  <a:srgbClr val="545454"/>
                </a:solidFill>
                <a:latin typeface="Garet"/>
                <a:ea typeface="Garet"/>
                <a:cs typeface="Garet"/>
                <a:sym typeface="Garet"/>
              </a:rPr>
              <a:t>Moreover, the use of Python FastAPI ensures efficient and lightweight communication between the hardware and the cloud server. This offers users an interactive experience that enhances engagement and promotes consistent healthy hydration habits. Additionally, the project aligns with sustainability goals by encouraging the use of reusable smart bottles instead of single-use plastics.</a:t>
            </a:r>
          </a:p>
          <a:p>
            <a:pPr algn="l">
              <a:lnSpc>
                <a:spcPts val="4016"/>
              </a:lnSpc>
            </a:pPr>
          </a:p>
        </p:txBody>
      </p:sp>
      <p:sp>
        <p:nvSpPr>
          <p:cNvPr name="Freeform 5" id="5"/>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6" id="6"/>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7" id="7"/>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06</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859396" y="-152400"/>
            <a:ext cx="12944415" cy="1392492"/>
          </a:xfrm>
          <a:prstGeom prst="rect">
            <a:avLst/>
          </a:prstGeom>
        </p:spPr>
        <p:txBody>
          <a:bodyPr anchor="t" rtlCol="false" tIns="0" lIns="0" bIns="0" rIns="0">
            <a:spAutoFit/>
          </a:bodyPr>
          <a:lstStyle/>
          <a:p>
            <a:pPr algn="ctr">
              <a:lnSpc>
                <a:spcPts val="11448"/>
              </a:lnSpc>
            </a:pPr>
            <a:r>
              <a:rPr lang="en-US" b="true" sz="8177">
                <a:solidFill>
                  <a:srgbClr val="3F3D3E"/>
                </a:solidFill>
                <a:latin typeface="Alexandria Bold"/>
                <a:ea typeface="Alexandria Bold"/>
                <a:cs typeface="Alexandria Bold"/>
                <a:sym typeface="Alexandria Bold"/>
              </a:rPr>
              <a:t>MARKET OPPORTUNITY</a:t>
            </a:r>
          </a:p>
        </p:txBody>
      </p:sp>
      <p:sp>
        <p:nvSpPr>
          <p:cNvPr name="TextBox 4" id="4"/>
          <p:cNvSpPr txBox="true"/>
          <p:nvPr/>
        </p:nvSpPr>
        <p:spPr>
          <a:xfrm rot="0">
            <a:off x="1028700" y="1833245"/>
            <a:ext cx="16696802" cy="6929755"/>
          </a:xfrm>
          <a:prstGeom prst="rect">
            <a:avLst/>
          </a:prstGeom>
        </p:spPr>
        <p:txBody>
          <a:bodyPr anchor="t" rtlCol="false" tIns="0" lIns="0" bIns="0" rIns="0">
            <a:spAutoFit/>
          </a:bodyPr>
          <a:lstStyle/>
          <a:p>
            <a:pPr algn="ctr">
              <a:lnSpc>
                <a:spcPts val="3920"/>
              </a:lnSpc>
            </a:pPr>
            <a:r>
              <a:rPr lang="en-US" sz="2800">
                <a:solidFill>
                  <a:srgbClr val="545454"/>
                </a:solidFill>
                <a:latin typeface="Garet"/>
                <a:ea typeface="Garet"/>
                <a:cs typeface="Garet"/>
                <a:sym typeface="Garet"/>
              </a:rPr>
              <a:t>The market for health-focused smart devices is experiencing significant growth, driven by increasing consumer awareness of wellness, fitness, and preventive healthcare. Within this domain, hydration remains a critical but often overlooked component. Our solution directly addresses this gap by offering a practical, intelligent, and eco-friendly way to monitor and manage daily water intake.</a:t>
            </a:r>
          </a:p>
          <a:p>
            <a:pPr algn="ctr">
              <a:lnSpc>
                <a:spcPts val="3920"/>
              </a:lnSpc>
            </a:pPr>
            <a:r>
              <a:rPr lang="en-US" sz="2800">
                <a:solidFill>
                  <a:srgbClr val="545454"/>
                </a:solidFill>
                <a:latin typeface="Garet"/>
                <a:ea typeface="Garet"/>
                <a:cs typeface="Garet"/>
                <a:sym typeface="Garet"/>
              </a:rPr>
              <a:t>There is a substantial opportunity to position this product within the broader wearable and smart health device market. Potential customer segments include athletes, fitness enthusiasts, working professionals, and individuals managing specific health conditions. Additionally, collaborations with health tech companies, gyms, wellness centers, and environmental sustainability campaigns can further expand reach and impact.</a:t>
            </a:r>
          </a:p>
          <a:p>
            <a:pPr algn="ctr">
              <a:lnSpc>
                <a:spcPts val="3920"/>
              </a:lnSpc>
              <a:spcBef>
                <a:spcPct val="0"/>
              </a:spcBef>
            </a:pPr>
            <a:r>
              <a:rPr lang="en-US" sz="2800">
                <a:solidFill>
                  <a:srgbClr val="545454"/>
                </a:solidFill>
                <a:latin typeface="Garet"/>
                <a:ea typeface="Garet"/>
                <a:cs typeface="Garet"/>
                <a:sym typeface="Garet"/>
              </a:rPr>
              <a:t>The convergence of health technology, cloud computing, and environmental consciousness presents a strong foundation for market entry, scalability, and long-term relevance.</a:t>
            </a:r>
          </a:p>
          <a:p>
            <a:pPr algn="ctr">
              <a:lnSpc>
                <a:spcPts val="3920"/>
              </a:lnSpc>
              <a:spcBef>
                <a:spcPct val="0"/>
              </a:spcBef>
            </a:pPr>
          </a:p>
        </p:txBody>
      </p:sp>
      <p:sp>
        <p:nvSpPr>
          <p:cNvPr name="Freeform 5" id="5"/>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6" id="6"/>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7" id="7"/>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07</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423022" y="171783"/>
            <a:ext cx="14836278" cy="1220403"/>
          </a:xfrm>
          <a:prstGeom prst="rect">
            <a:avLst/>
          </a:prstGeom>
        </p:spPr>
        <p:txBody>
          <a:bodyPr anchor="t" rtlCol="false" tIns="0" lIns="0" bIns="0" rIns="0">
            <a:spAutoFit/>
          </a:bodyPr>
          <a:lstStyle/>
          <a:p>
            <a:pPr algn="ctr">
              <a:lnSpc>
                <a:spcPts val="9908"/>
              </a:lnSpc>
            </a:pPr>
            <a:r>
              <a:rPr lang="en-US" b="true" sz="7077">
                <a:solidFill>
                  <a:srgbClr val="3F3D3E"/>
                </a:solidFill>
                <a:latin typeface="Alexandria Bold"/>
                <a:ea typeface="Alexandria Bold"/>
                <a:cs typeface="Alexandria Bold"/>
                <a:sym typeface="Alexandria Bold"/>
              </a:rPr>
              <a:t>PROTOTYPE DEMONSTRATION</a:t>
            </a:r>
          </a:p>
        </p:txBody>
      </p:sp>
      <p:sp>
        <p:nvSpPr>
          <p:cNvPr name="TextBox 4" id="4"/>
          <p:cNvSpPr txBox="true"/>
          <p:nvPr/>
        </p:nvSpPr>
        <p:spPr>
          <a:xfrm rot="0">
            <a:off x="424427" y="1699957"/>
            <a:ext cx="17595717" cy="8123076"/>
          </a:xfrm>
          <a:prstGeom prst="rect">
            <a:avLst/>
          </a:prstGeom>
        </p:spPr>
        <p:txBody>
          <a:bodyPr anchor="t" rtlCol="false" tIns="0" lIns="0" bIns="0" rIns="0">
            <a:spAutoFit/>
          </a:bodyPr>
          <a:lstStyle/>
          <a:p>
            <a:pPr algn="l">
              <a:lnSpc>
                <a:spcPts val="4296"/>
              </a:lnSpc>
            </a:pPr>
            <a:r>
              <a:rPr lang="en-US" sz="3068">
                <a:solidFill>
                  <a:srgbClr val="545454"/>
                </a:solidFill>
                <a:latin typeface="Garet"/>
                <a:ea typeface="Garet"/>
                <a:cs typeface="Garet"/>
                <a:sym typeface="Garet"/>
              </a:rPr>
              <a:t>The prototype of our Smart Water Bottle system showcases the practical implementation of an end-to-end IoT solution for real-time hydration tracking. It integrates hardware, software, and cloud components to provide seamless user interaction and data visibility.</a:t>
            </a:r>
          </a:p>
          <a:p>
            <a:pPr algn="l">
              <a:lnSpc>
                <a:spcPts val="4296"/>
              </a:lnSpc>
            </a:pPr>
            <a:r>
              <a:rPr lang="en-US" sz="3068">
                <a:solidFill>
                  <a:srgbClr val="545454"/>
                </a:solidFill>
                <a:latin typeface="Garet"/>
                <a:ea typeface="Garet"/>
                <a:cs typeface="Garet"/>
                <a:sym typeface="Garet"/>
              </a:rPr>
              <a:t>Hardware Components:</a:t>
            </a:r>
          </a:p>
          <a:p>
            <a:pPr algn="l" marL="662568" indent="-331284" lvl="1">
              <a:lnSpc>
                <a:spcPts val="4296"/>
              </a:lnSpc>
              <a:buFont typeface="Arial"/>
              <a:buChar char="•"/>
            </a:pPr>
            <a:r>
              <a:rPr lang="en-US" sz="3068">
                <a:solidFill>
                  <a:srgbClr val="545454"/>
                </a:solidFill>
                <a:latin typeface="Garet"/>
                <a:ea typeface="Garet"/>
                <a:cs typeface="Garet"/>
                <a:sym typeface="Garet"/>
              </a:rPr>
              <a:t>An ultrasonic sensor is installed inside the bottle cap to measure the water level based on the time delay of reflected sound waves.</a:t>
            </a:r>
          </a:p>
          <a:p>
            <a:pPr algn="l" marL="662568" indent="-331284" lvl="1">
              <a:lnSpc>
                <a:spcPts val="4296"/>
              </a:lnSpc>
              <a:buFont typeface="Arial"/>
              <a:buChar char="•"/>
            </a:pPr>
            <a:r>
              <a:rPr lang="en-US" sz="3068">
                <a:solidFill>
                  <a:srgbClr val="545454"/>
                </a:solidFill>
                <a:latin typeface="Garet"/>
                <a:ea typeface="Garet"/>
                <a:cs typeface="Garet"/>
                <a:sym typeface="Garet"/>
              </a:rPr>
              <a:t>An Arduino Uno microcontroller captures these readings and processes the sensor data locally.</a:t>
            </a:r>
          </a:p>
          <a:p>
            <a:pPr algn="l">
              <a:lnSpc>
                <a:spcPts val="4296"/>
              </a:lnSpc>
            </a:pPr>
            <a:r>
              <a:rPr lang="en-US" sz="3068">
                <a:solidFill>
                  <a:srgbClr val="545454"/>
                </a:solidFill>
                <a:latin typeface="Garet"/>
                <a:ea typeface="Garet"/>
                <a:cs typeface="Garet"/>
                <a:sym typeface="Garet"/>
              </a:rPr>
              <a:t>Data Communication &amp; Processing:</a:t>
            </a:r>
          </a:p>
          <a:p>
            <a:pPr algn="l" marL="662568" indent="-331284" lvl="1">
              <a:lnSpc>
                <a:spcPts val="4296"/>
              </a:lnSpc>
              <a:buFont typeface="Arial"/>
              <a:buChar char="•"/>
            </a:pPr>
            <a:r>
              <a:rPr lang="en-US" sz="3068">
                <a:solidFill>
                  <a:srgbClr val="545454"/>
                </a:solidFill>
                <a:latin typeface="Garet"/>
                <a:ea typeface="Garet"/>
                <a:cs typeface="Garet"/>
                <a:sym typeface="Garet"/>
              </a:rPr>
              <a:t>The Arduino transmits data to a Python FastAPI server, which acts as a lightweight and efficient interface for receiving and managing sensor data.</a:t>
            </a:r>
          </a:p>
          <a:p>
            <a:pPr algn="l" marL="662568" indent="-331284" lvl="1">
              <a:lnSpc>
                <a:spcPts val="4296"/>
              </a:lnSpc>
              <a:buFont typeface="Arial"/>
              <a:buChar char="•"/>
            </a:pPr>
            <a:r>
              <a:rPr lang="en-US" sz="3068">
                <a:solidFill>
                  <a:srgbClr val="545454"/>
                </a:solidFill>
                <a:latin typeface="Garet"/>
                <a:ea typeface="Garet"/>
                <a:cs typeface="Garet"/>
                <a:sym typeface="Garet"/>
              </a:rPr>
              <a:t>The server is hosted on an AWS EC2 instance, ensuring scalable and reliable data processing.</a:t>
            </a:r>
          </a:p>
          <a:p>
            <a:pPr algn="l">
              <a:lnSpc>
                <a:spcPts val="4296"/>
              </a:lnSpc>
            </a:pPr>
          </a:p>
        </p:txBody>
      </p:sp>
      <p:sp>
        <p:nvSpPr>
          <p:cNvPr name="Freeform 5" id="5"/>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6" id="6"/>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7" id="7"/>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08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DAGkEF5InlI</dc:identifier>
  <dcterms:modified xsi:type="dcterms:W3CDTF">2011-08-01T06:04:30Z</dcterms:modified>
  <cp:revision>1</cp:revision>
  <dc:title>Grey Minimalist Professional Project Presentation</dc:title>
</cp:coreProperties>
</file>