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5" r:id="rId15"/>
    <p:sldId id="270" r:id="rId16"/>
    <p:sldId id="269" r:id="rId17"/>
    <p:sldId id="271" r:id="rId18"/>
    <p:sldId id="272" r:id="rId19"/>
    <p:sldId id="273" r:id="rId20"/>
    <p:sldId id="27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08/12/2019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08/12/2019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08/12/2019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08/12/2019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08/12/2019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08/12/2019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08/12/2019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08/12/2019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08/12/2019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Présentation des outils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7448433" y="5110832"/>
            <a:ext cx="2494594" cy="276999"/>
          </a:xfrm>
          <a:prstGeom prst="rect">
            <a:avLst/>
          </a:prstGeom>
          <a:noFill/>
        </p:spPr>
        <p:txBody>
          <a:bodyPr wrap="none" rtlCol="0">
            <a:spAutoFit/>
          </a:bodyPr>
          <a:lstStyle/>
          <a:p>
            <a:r>
              <a:rPr lang="fr-MA" sz="1200" dirty="0" smtClean="0"/>
              <a:t>Source : Documentation officiel adobe</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1541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8194" name="Picture 2" descr="https://helpx.adobe.com/content/dam/help/images/hwa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Gomme d’arrière-plan</a:t>
            </a:r>
            <a:r>
              <a:rPr lang="fr-FR" i="1" dirty="0">
                <a:solidFill>
                  <a:srgbClr val="333333"/>
                </a:solidFill>
                <a:latin typeface="adobe-clean"/>
              </a:rPr>
              <a:t> permet de rendre une zone transparente par glissement de la souris.</a:t>
            </a:r>
            <a:endParaRPr lang="fr-MA" dirty="0"/>
          </a:p>
        </p:txBody>
      </p:sp>
      <p:pic>
        <p:nvPicPr>
          <p:cNvPr id="8196" name="Picture 4" descr="https://helpx.adobe.com/content/dam/help/images/hwa_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869587"/>
            <a:ext cx="6096000" cy="923330"/>
          </a:xfrm>
          <a:prstGeom prst="rect">
            <a:avLst/>
          </a:prstGeom>
        </p:spPr>
        <p:txBody>
          <a:bodyPr>
            <a:spAutoFit/>
          </a:bodyPr>
          <a:lstStyle/>
          <a:p>
            <a:r>
              <a:rPr lang="fr-FR" b="1" i="1" dirty="0">
                <a:solidFill>
                  <a:srgbClr val="333333"/>
                </a:solidFill>
                <a:latin typeface="inherit"/>
              </a:rPr>
              <a:t>L’outil Gomme magique</a:t>
            </a:r>
            <a:r>
              <a:rPr lang="fr-FR" i="1" dirty="0">
                <a:solidFill>
                  <a:srgbClr val="333333"/>
                </a:solidFill>
                <a:latin typeface="adobe-clean"/>
              </a:rPr>
              <a:t> permet d’effacer les zones de couleurs en aplat et de les rendre transparentes d’un seul clic.</a:t>
            </a:r>
            <a:endParaRPr lang="fr-MA" dirty="0"/>
          </a:p>
        </p:txBody>
      </p:sp>
    </p:spTree>
    <p:extLst>
      <p:ext uri="{BB962C8B-B14F-4D97-AF65-F5344CB8AC3E}">
        <p14:creationId xmlns:p14="http://schemas.microsoft.com/office/powerpoint/2010/main" val="170026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peinture</a:t>
            </a:r>
            <a:endParaRPr lang="fr-MA" dirty="0"/>
          </a:p>
        </p:txBody>
      </p:sp>
      <p:pic>
        <p:nvPicPr>
          <p:cNvPr id="10242" name="Picture 2" descr="https://helpx.adobe.com/content/dam/help/images/hwa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helpx.adobe.com/content/dam/help/images/hwa_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272984"/>
            <a:ext cx="6096000" cy="646331"/>
          </a:xfrm>
          <a:prstGeom prst="rect">
            <a:avLst/>
          </a:prstGeom>
        </p:spPr>
        <p:txBody>
          <a:bodyPr>
            <a:spAutoFit/>
          </a:bodyPr>
          <a:lstStyle/>
          <a:p>
            <a:r>
              <a:rPr lang="fr-FR" b="1" i="1" dirty="0">
                <a:solidFill>
                  <a:srgbClr val="333333"/>
                </a:solidFill>
                <a:latin typeface="inherit"/>
              </a:rPr>
              <a:t>L’outil Pot de peinture</a:t>
            </a:r>
            <a:r>
              <a:rPr lang="fr-FR" i="1" dirty="0">
                <a:solidFill>
                  <a:srgbClr val="333333"/>
                </a:solidFill>
                <a:latin typeface="adobe-clean"/>
              </a:rPr>
              <a:t> permet d’appliquer la couleur de premier plan à des zones de même couleur.</a:t>
            </a:r>
            <a:endParaRPr lang="fr-MA" dirty="0"/>
          </a:p>
        </p:txBody>
      </p:sp>
      <p:sp>
        <p:nvSpPr>
          <p:cNvPr id="7" name="Rectangle 6"/>
          <p:cNvSpPr/>
          <p:nvPr/>
        </p:nvSpPr>
        <p:spPr>
          <a:xfrm>
            <a:off x="3048000" y="4906300"/>
            <a:ext cx="6096000" cy="923330"/>
          </a:xfrm>
          <a:prstGeom prst="rect">
            <a:avLst/>
          </a:prstGeom>
        </p:spPr>
        <p:txBody>
          <a:bodyPr>
            <a:spAutoFit/>
          </a:bodyPr>
          <a:lstStyle/>
          <a:p>
            <a:r>
              <a:rPr lang="fr-FR" b="1" i="1" dirty="0">
                <a:solidFill>
                  <a:srgbClr val="333333"/>
                </a:solidFill>
                <a:latin typeface="inherit"/>
              </a:rPr>
              <a:t>Les outils de dégradé</a:t>
            </a:r>
            <a:r>
              <a:rPr lang="fr-FR" i="1" dirty="0">
                <a:solidFill>
                  <a:srgbClr val="333333"/>
                </a:solidFill>
                <a:latin typeface="adobe-clean"/>
              </a:rPr>
              <a:t> permettent de créer des dégradés ou des transitions linéaires, circulaires, inclinées, réfléchies et en forme de losange entre les couleurs.</a:t>
            </a:r>
            <a:endParaRPr lang="fr-MA" dirty="0"/>
          </a:p>
        </p:txBody>
      </p:sp>
    </p:spTree>
    <p:extLst>
      <p:ext uri="{BB962C8B-B14F-4D97-AF65-F5344CB8AC3E}">
        <p14:creationId xmlns:p14="http://schemas.microsoft.com/office/powerpoint/2010/main" val="210318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a:t>
            </a:r>
            <a:endParaRPr lang="fr-MA" dirty="0"/>
          </a:p>
        </p:txBody>
      </p:sp>
      <p:pic>
        <p:nvPicPr>
          <p:cNvPr id="11266" name="Picture 2" descr="https://helpx.adobe.com/content/dam/help/images/hwa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828836"/>
            <a:ext cx="6096000" cy="1200329"/>
          </a:xfrm>
          <a:prstGeom prst="rect">
            <a:avLst/>
          </a:prstGeom>
        </p:spPr>
        <p:txBody>
          <a:bodyPr>
            <a:spAutoFit/>
          </a:bodyPr>
          <a:lstStyle/>
          <a:p>
            <a:r>
              <a:rPr lang="fr-FR" b="1" i="1" dirty="0">
                <a:solidFill>
                  <a:srgbClr val="333333"/>
                </a:solidFill>
                <a:latin typeface="inherit"/>
              </a:rPr>
              <a:t>Les outils de sélection de tracé</a:t>
            </a:r>
            <a:r>
              <a:rPr lang="fr-FR" i="1" dirty="0">
                <a:solidFill>
                  <a:srgbClr val="333333"/>
                </a:solidFill>
                <a:latin typeface="adobe-clean"/>
              </a:rPr>
              <a:t> permettent de sélectionner des formes ou des segments et d’afficher leurs points d’ancrage, lignes directrices et points directeurs.</a:t>
            </a:r>
            <a:endParaRPr lang="fr-MA" dirty="0"/>
          </a:p>
        </p:txBody>
      </p:sp>
      <p:pic>
        <p:nvPicPr>
          <p:cNvPr id="11274" name="Picture 10" descr="https://helpx.adobe.com/content/dam/help/images/hwa_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993628"/>
            <a:ext cx="6096000" cy="646331"/>
          </a:xfrm>
          <a:prstGeom prst="rect">
            <a:avLst/>
          </a:prstGeom>
        </p:spPr>
        <p:txBody>
          <a:bodyPr>
            <a:spAutoFit/>
          </a:bodyPr>
          <a:lstStyle/>
          <a:p>
            <a:r>
              <a:rPr lang="fr-FR" b="1" i="1" dirty="0">
                <a:solidFill>
                  <a:srgbClr val="333333"/>
                </a:solidFill>
                <a:latin typeface="inherit"/>
              </a:rPr>
              <a:t>Les outils de plume</a:t>
            </a:r>
            <a:r>
              <a:rPr lang="fr-FR" i="1" dirty="0">
                <a:solidFill>
                  <a:srgbClr val="333333"/>
                </a:solidFill>
                <a:latin typeface="adobe-clean"/>
              </a:rPr>
              <a:t> permettent de réaliser des tracés aux contours lisses.</a:t>
            </a:r>
            <a:endParaRPr lang="fr-MA" dirty="0"/>
          </a:p>
        </p:txBody>
      </p:sp>
    </p:spTree>
    <p:extLst>
      <p:ext uri="{BB962C8B-B14F-4D97-AF65-F5344CB8AC3E}">
        <p14:creationId xmlns:p14="http://schemas.microsoft.com/office/powerpoint/2010/main" val="390237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Outils de dessin et de texte </a:t>
            </a:r>
            <a:r>
              <a:rPr lang="fr-MA" sz="2000" dirty="0"/>
              <a:t>(suite)</a:t>
            </a:r>
            <a:endParaRPr lang="fr-MA" sz="2200" dirty="0"/>
          </a:p>
        </p:txBody>
      </p:sp>
      <p:pic>
        <p:nvPicPr>
          <p:cNvPr id="1026" name="Picture 2" descr="https://helpx.adobe.com/content/dam/help/images/hwa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Les outils de texte</a:t>
            </a:r>
            <a:r>
              <a:rPr lang="fr-FR" i="1" dirty="0">
                <a:solidFill>
                  <a:srgbClr val="333333"/>
                </a:solidFill>
                <a:latin typeface="adobe-clean"/>
              </a:rPr>
              <a:t> permettent de saisir du texte dans une image.</a:t>
            </a:r>
            <a:endParaRPr lang="fr-MA" dirty="0"/>
          </a:p>
        </p:txBody>
      </p:sp>
      <p:pic>
        <p:nvPicPr>
          <p:cNvPr id="1028" name="Picture 4" descr="https://helpx.adobe.com/content/dam/help/images/hwa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260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5013293"/>
            <a:ext cx="6096000" cy="646331"/>
          </a:xfrm>
          <a:prstGeom prst="rect">
            <a:avLst/>
          </a:prstGeom>
        </p:spPr>
        <p:txBody>
          <a:bodyPr>
            <a:spAutoFit/>
          </a:bodyPr>
          <a:lstStyle/>
          <a:p>
            <a:r>
              <a:rPr lang="fr-FR" b="1" i="1" dirty="0">
                <a:solidFill>
                  <a:srgbClr val="333333"/>
                </a:solidFill>
                <a:latin typeface="inherit"/>
              </a:rPr>
              <a:t>Les outils de masque de texte</a:t>
            </a:r>
            <a:r>
              <a:rPr lang="fr-FR" i="1" dirty="0">
                <a:solidFill>
                  <a:srgbClr val="333333"/>
                </a:solidFill>
                <a:latin typeface="adobe-clean"/>
              </a:rPr>
              <a:t> permettent de créer une sélection épousant la forme du texte.</a:t>
            </a:r>
            <a:endParaRPr lang="fr-MA" dirty="0"/>
          </a:p>
        </p:txBody>
      </p:sp>
    </p:spTree>
    <p:extLst>
      <p:ext uri="{BB962C8B-B14F-4D97-AF65-F5344CB8AC3E}">
        <p14:creationId xmlns:p14="http://schemas.microsoft.com/office/powerpoint/2010/main" val="412585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 </a:t>
            </a:r>
            <a:r>
              <a:rPr lang="fr-MA" sz="2000" dirty="0"/>
              <a:t>(suite)</a:t>
            </a:r>
            <a:endParaRPr lang="fr-MA" dirty="0"/>
          </a:p>
        </p:txBody>
      </p:sp>
      <p:pic>
        <p:nvPicPr>
          <p:cNvPr id="13314" name="Picture 2" descr="https://helpx.adobe.com/content/dam/help/images/hwa_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8246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717501"/>
            <a:ext cx="6096000" cy="923330"/>
          </a:xfrm>
          <a:prstGeom prst="rect">
            <a:avLst/>
          </a:prstGeom>
        </p:spPr>
        <p:txBody>
          <a:bodyPr>
            <a:spAutoFit/>
          </a:bodyPr>
          <a:lstStyle/>
          <a:p>
            <a:r>
              <a:rPr lang="fr-FR" b="1" i="1" dirty="0">
                <a:solidFill>
                  <a:srgbClr val="333333"/>
                </a:solidFill>
                <a:latin typeface="inherit"/>
              </a:rPr>
              <a:t>Les outils de forme et l’outil Trait</a:t>
            </a:r>
            <a:r>
              <a:rPr lang="fr-FR" i="1" dirty="0">
                <a:solidFill>
                  <a:srgbClr val="333333"/>
                </a:solidFill>
                <a:latin typeface="adobe-clean"/>
              </a:rPr>
              <a:t> permettent de dessiner des formes et de tracer des lignes dans un calque simple comme dans un calque de forme.</a:t>
            </a:r>
            <a:endParaRPr lang="fr-MA" dirty="0"/>
          </a:p>
        </p:txBody>
      </p:sp>
      <p:pic>
        <p:nvPicPr>
          <p:cNvPr id="13316" name="Picture 4" descr="https://helpx.adobe.com/content/dam/help/images/hwa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4575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Forme personnalisée</a:t>
            </a:r>
            <a:r>
              <a:rPr lang="fr-FR" i="1" dirty="0">
                <a:solidFill>
                  <a:srgbClr val="333333"/>
                </a:solidFill>
                <a:latin typeface="adobe-clean"/>
              </a:rPr>
              <a:t> permet d’appliquer des formes personnalisées à partir d’une liste.</a:t>
            </a:r>
            <a:endParaRPr lang="fr-MA" dirty="0"/>
          </a:p>
        </p:txBody>
      </p:sp>
    </p:spTree>
    <p:extLst>
      <p:ext uri="{BB962C8B-B14F-4D97-AF65-F5344CB8AC3E}">
        <p14:creationId xmlns:p14="http://schemas.microsoft.com/office/powerpoint/2010/main" val="220213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a:t>
            </a:r>
            <a:r>
              <a:rPr lang="fr-MA" dirty="0" smtClean="0"/>
              <a:t>et outils </a:t>
            </a:r>
            <a:r>
              <a:rPr lang="fr-MA" dirty="0"/>
              <a:t>de mesure</a:t>
            </a:r>
          </a:p>
        </p:txBody>
      </p:sp>
      <p:pic>
        <p:nvPicPr>
          <p:cNvPr id="12296" name="Picture 8" descr="https://helpx.adobe.com/content/dam/help/images/hwa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Main</a:t>
            </a:r>
            <a:r>
              <a:rPr lang="fr-FR" i="1" dirty="0">
                <a:solidFill>
                  <a:srgbClr val="333333"/>
                </a:solidFill>
                <a:latin typeface="adobe-clean"/>
              </a:rPr>
              <a:t> permet de déplacer une image à l’intérieur de la fenêtre.</a:t>
            </a:r>
            <a:endParaRPr lang="fr-MA" dirty="0"/>
          </a:p>
        </p:txBody>
      </p:sp>
      <p:pic>
        <p:nvPicPr>
          <p:cNvPr id="12298" name="Picture 10" descr="https://helpx.adobe.com/content/dam/help/images/wa_rotation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0" y="4875641"/>
            <a:ext cx="6096000" cy="646331"/>
          </a:xfrm>
          <a:prstGeom prst="rect">
            <a:avLst/>
          </a:prstGeom>
        </p:spPr>
        <p:txBody>
          <a:bodyPr>
            <a:spAutoFit/>
          </a:bodyPr>
          <a:lstStyle/>
          <a:p>
            <a:r>
              <a:rPr lang="fr-FR" b="1" i="1" dirty="0">
                <a:solidFill>
                  <a:srgbClr val="333333"/>
                </a:solidFill>
                <a:latin typeface="inherit"/>
              </a:rPr>
              <a:t>L’outil Rotation de l’affichage</a:t>
            </a:r>
            <a:r>
              <a:rPr lang="fr-FR" i="1" dirty="0">
                <a:solidFill>
                  <a:srgbClr val="333333"/>
                </a:solidFill>
                <a:latin typeface="adobe-clean"/>
              </a:rPr>
              <a:t> fait pivoter la zone de travail de manière non destructrice.</a:t>
            </a:r>
            <a:endParaRPr lang="fr-MA" dirty="0"/>
          </a:p>
        </p:txBody>
      </p:sp>
    </p:spTree>
    <p:extLst>
      <p:ext uri="{BB962C8B-B14F-4D97-AF65-F5344CB8AC3E}">
        <p14:creationId xmlns:p14="http://schemas.microsoft.com/office/powerpoint/2010/main" val="24030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4338" name="Picture 2" descr="https://helpx.adobe.com/content/dam/help/images/hwa_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063213"/>
            <a:ext cx="6096000" cy="646331"/>
          </a:xfrm>
          <a:prstGeom prst="rect">
            <a:avLst/>
          </a:prstGeom>
        </p:spPr>
        <p:txBody>
          <a:bodyPr>
            <a:spAutoFit/>
          </a:bodyPr>
          <a:lstStyle/>
          <a:p>
            <a:r>
              <a:rPr lang="fr-FR" b="1" i="1" dirty="0">
                <a:solidFill>
                  <a:srgbClr val="333333"/>
                </a:solidFill>
                <a:latin typeface="inherit"/>
              </a:rPr>
              <a:t>L’outil Zoom</a:t>
            </a:r>
            <a:r>
              <a:rPr lang="fr-FR" i="1" dirty="0">
                <a:solidFill>
                  <a:srgbClr val="333333"/>
                </a:solidFill>
                <a:latin typeface="adobe-clean"/>
              </a:rPr>
              <a:t> permet d’agrandir et de réduire l’affichage d’une image.</a:t>
            </a:r>
            <a:endParaRPr lang="fr-MA" dirty="0"/>
          </a:p>
        </p:txBody>
      </p:sp>
      <p:pic>
        <p:nvPicPr>
          <p:cNvPr id="14340" name="Picture 4" descr="https://helpx.adobe.com/content/dam/help/images/wa_note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944468"/>
            <a:ext cx="6096000" cy="646331"/>
          </a:xfrm>
          <a:prstGeom prst="rect">
            <a:avLst/>
          </a:prstGeom>
        </p:spPr>
        <p:txBody>
          <a:bodyPr>
            <a:spAutoFit/>
          </a:bodyPr>
          <a:lstStyle/>
          <a:p>
            <a:r>
              <a:rPr lang="fr-FR" b="1" i="1" dirty="0">
                <a:solidFill>
                  <a:srgbClr val="333333"/>
                </a:solidFill>
                <a:latin typeface="inherit"/>
              </a:rPr>
              <a:t>L’outil Annotation</a:t>
            </a:r>
            <a:r>
              <a:rPr lang="fr-FR" i="1" dirty="0">
                <a:solidFill>
                  <a:srgbClr val="333333"/>
                </a:solidFill>
                <a:latin typeface="adobe-clean"/>
              </a:rPr>
              <a:t> crée des annotations qui peuvent être jointes à une image.</a:t>
            </a:r>
            <a:endParaRPr lang="fr-MA" dirty="0"/>
          </a:p>
        </p:txBody>
      </p:sp>
    </p:spTree>
    <p:extLst>
      <p:ext uri="{BB962C8B-B14F-4D97-AF65-F5344CB8AC3E}">
        <p14:creationId xmlns:p14="http://schemas.microsoft.com/office/powerpoint/2010/main" val="849194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5362" name="Picture 2" descr="https://helpx.adobe.com/content/dam/help/images/hwa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Pipette</a:t>
            </a:r>
            <a:r>
              <a:rPr lang="fr-FR" i="1" dirty="0">
                <a:solidFill>
                  <a:srgbClr val="333333"/>
                </a:solidFill>
                <a:latin typeface="adobe-clean"/>
              </a:rPr>
              <a:t> permet de prélever les couleurs d’une image.</a:t>
            </a:r>
            <a:endParaRPr lang="fr-MA" dirty="0"/>
          </a:p>
        </p:txBody>
      </p:sp>
      <p:pic>
        <p:nvPicPr>
          <p:cNvPr id="15364" name="Picture 4" descr="https://helpx.adobe.com/content/dam/help/images/hwa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797006"/>
            <a:ext cx="6096000" cy="646331"/>
          </a:xfrm>
          <a:prstGeom prst="rect">
            <a:avLst/>
          </a:prstGeom>
        </p:spPr>
        <p:txBody>
          <a:bodyPr>
            <a:spAutoFit/>
          </a:bodyPr>
          <a:lstStyle/>
          <a:p>
            <a:r>
              <a:rPr lang="fr-FR" b="1" i="1" dirty="0">
                <a:solidFill>
                  <a:srgbClr val="333333"/>
                </a:solidFill>
                <a:latin typeface="inherit"/>
              </a:rPr>
              <a:t>L’outil Echantillonnage de couleur</a:t>
            </a:r>
            <a:r>
              <a:rPr lang="fr-FR" i="1" dirty="0">
                <a:solidFill>
                  <a:srgbClr val="333333"/>
                </a:solidFill>
                <a:latin typeface="adobe-clean"/>
              </a:rPr>
              <a:t> affiche les valeurs de couleur pour quatre zones maximum.</a:t>
            </a:r>
            <a:endParaRPr lang="fr-MA" dirty="0"/>
          </a:p>
        </p:txBody>
      </p:sp>
    </p:spTree>
    <p:extLst>
      <p:ext uri="{BB962C8B-B14F-4D97-AF65-F5344CB8AC3E}">
        <p14:creationId xmlns:p14="http://schemas.microsoft.com/office/powerpoint/2010/main" val="428911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6386" name="Picture 2" descr="https://helpx.adobe.com/content/dam/help/images/hwa_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2346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Règle</a:t>
            </a:r>
            <a:r>
              <a:rPr lang="fr-FR" i="1" dirty="0">
                <a:solidFill>
                  <a:srgbClr val="333333"/>
                </a:solidFill>
                <a:latin typeface="adobe-clean"/>
              </a:rPr>
              <a:t> permet de mesurer les distances, les positions et les angles.</a:t>
            </a:r>
            <a:endParaRPr lang="fr-MA" dirty="0"/>
          </a:p>
        </p:txBody>
      </p:sp>
    </p:spTree>
    <p:extLst>
      <p:ext uri="{BB962C8B-B14F-4D97-AF65-F5344CB8AC3E}">
        <p14:creationId xmlns:p14="http://schemas.microsoft.com/office/powerpoint/2010/main" val="158426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Outils de sélection</a:t>
            </a:r>
          </a:p>
          <a:p>
            <a:pPr marL="457200" indent="-457200">
              <a:buFont typeface="+mj-lt"/>
              <a:buAutoNum type="arabicPeriod"/>
            </a:pPr>
            <a:r>
              <a:rPr lang="fr-MA" dirty="0" smtClean="0"/>
              <a:t>Outils de recadrage et de tranche</a:t>
            </a:r>
          </a:p>
          <a:p>
            <a:pPr marL="457200" indent="-457200">
              <a:buFont typeface="+mj-lt"/>
              <a:buAutoNum type="arabicPeriod"/>
            </a:pPr>
            <a:r>
              <a:rPr lang="fr-MA" dirty="0" smtClean="0"/>
              <a:t>Outils de retouche</a:t>
            </a:r>
          </a:p>
          <a:p>
            <a:pPr marL="457200" indent="-457200">
              <a:buFont typeface="+mj-lt"/>
              <a:buAutoNum type="arabicPeriod"/>
            </a:pPr>
            <a:r>
              <a:rPr lang="fr-MA" dirty="0" smtClean="0"/>
              <a:t>Outils de peinture</a:t>
            </a:r>
          </a:p>
          <a:p>
            <a:pPr marL="457200" indent="-457200">
              <a:buFont typeface="+mj-lt"/>
              <a:buAutoNum type="arabicPeriod"/>
            </a:pPr>
            <a:r>
              <a:rPr lang="fr-MA" dirty="0" smtClean="0"/>
              <a:t>Outils de dessin et de texte</a:t>
            </a:r>
          </a:p>
          <a:p>
            <a:pPr marL="457200" indent="-457200">
              <a:buFont typeface="+mj-lt"/>
              <a:buAutoNum type="arabicPeriod"/>
            </a:pPr>
            <a:r>
              <a:rPr lang="fr-MA" dirty="0" smtClean="0"/>
              <a:t>Navigation, notes et galerie d’outils de mesure</a:t>
            </a:r>
          </a:p>
          <a:p>
            <a:pPr marL="457200" indent="-457200">
              <a:buFont typeface="+mj-lt"/>
              <a:buAutoNum type="arabicPeriod"/>
            </a:pPr>
            <a:r>
              <a:rPr lang="fr-FR" dirty="0" smtClean="0"/>
              <a:t>Atelier</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Atelier</a:t>
            </a:r>
            <a:endParaRPr lang="fr-MA" dirty="0"/>
          </a:p>
        </p:txBody>
      </p:sp>
      <p:sp>
        <p:nvSpPr>
          <p:cNvPr id="4" name="Rectangle 3"/>
          <p:cNvSpPr/>
          <p:nvPr/>
        </p:nvSpPr>
        <p:spPr>
          <a:xfrm>
            <a:off x="7537535" y="5938373"/>
            <a:ext cx="4171719" cy="369332"/>
          </a:xfrm>
          <a:prstGeom prst="rect">
            <a:avLst/>
          </a:prstGeom>
        </p:spPr>
        <p:txBody>
          <a:bodyPr wrap="none">
            <a:spAutoFit/>
          </a:bodyPr>
          <a:lstStyle/>
          <a:p>
            <a:r>
              <a:rPr lang="fr-MA" dirty="0" smtClean="0"/>
              <a:t>Photos disponibles dans le dossier Exercice</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r>
              <a:rPr lang="fr-MA" sz="2000" dirty="0"/>
              <a:t>)</a:t>
            </a:r>
            <a:endParaRPr lang="fr-MA" dirty="0"/>
          </a:p>
        </p:txBody>
      </p:sp>
      <p:pic>
        <p:nvPicPr>
          <p:cNvPr id="2050" name="Picture 2" descr="https://helpx.adobe.com/content/dam/help/images/hwa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5"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elpx.adobe.com/content/dam/help/images/hwa_quick_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5" y="451111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854606"/>
            <a:ext cx="6096000" cy="923330"/>
          </a:xfrm>
          <a:prstGeom prst="rect">
            <a:avLst/>
          </a:prstGeom>
        </p:spPr>
        <p:txBody>
          <a:bodyPr>
            <a:spAutoFit/>
          </a:bodyPr>
          <a:lstStyle/>
          <a:p>
            <a:r>
              <a:rPr lang="fr-FR" b="1" i="1" dirty="0">
                <a:solidFill>
                  <a:srgbClr val="333333"/>
                </a:solidFill>
                <a:latin typeface="inherit"/>
              </a:rPr>
              <a:t>L’outil Sélection rapide</a:t>
            </a:r>
            <a:r>
              <a:rPr lang="fr-FR" i="1" dirty="0">
                <a:solidFill>
                  <a:srgbClr val="333333"/>
                </a:solidFill>
                <a:latin typeface="adobe-clean"/>
              </a:rPr>
              <a:t> permet de peindre rapidement une sélection en utilisant une pointe de pinceau ronde réglable.</a:t>
            </a:r>
            <a:endParaRPr lang="fr-MA" dirty="0"/>
          </a:p>
        </p:txBody>
      </p:sp>
      <p:sp>
        <p:nvSpPr>
          <p:cNvPr id="10" name="Rectangle 9"/>
          <p:cNvSpPr/>
          <p:nvPr/>
        </p:nvSpPr>
        <p:spPr>
          <a:xfrm>
            <a:off x="3048000" y="2967335"/>
            <a:ext cx="6096000" cy="923330"/>
          </a:xfrm>
          <a:prstGeom prst="rect">
            <a:avLst/>
          </a:prstGeom>
        </p:spPr>
        <p:txBody>
          <a:bodyPr>
            <a:spAutoFit/>
          </a:bodyPr>
          <a:lstStyle/>
          <a:p>
            <a:r>
              <a:rPr lang="fr-FR" b="1" i="1" dirty="0">
                <a:solidFill>
                  <a:srgbClr val="333333"/>
                </a:solidFill>
                <a:latin typeface="inherit"/>
              </a:rPr>
              <a:t>Les outils de lasso</a:t>
            </a:r>
            <a:r>
              <a:rPr lang="fr-FR" i="1" dirty="0">
                <a:solidFill>
                  <a:srgbClr val="333333"/>
                </a:solidFill>
                <a:latin typeface="adobe-clean"/>
              </a:rPr>
              <a:t> permettent d’effectuer des sélections de forme libre, polygonales (aux bords droits) et magnétiques.</a:t>
            </a:r>
            <a:endParaRPr lang="fr-MA" dirty="0"/>
          </a:p>
        </p:txBody>
      </p:sp>
    </p:spTree>
    <p:extLst>
      <p:ext uri="{BB962C8B-B14F-4D97-AF65-F5344CB8AC3E}">
        <p14:creationId xmlns:p14="http://schemas.microsoft.com/office/powerpoint/2010/main" val="81976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endParaRPr lang="fr-MA" dirty="0"/>
          </a:p>
        </p:txBody>
      </p:sp>
      <p:pic>
        <p:nvPicPr>
          <p:cNvPr id="3074" name="Picture 2" descr="https://helpx.adobe.com/content/dam/help/images/hwa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6826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324452"/>
            <a:ext cx="6096000" cy="646331"/>
          </a:xfrm>
          <a:prstGeom prst="rect">
            <a:avLst/>
          </a:prstGeom>
        </p:spPr>
        <p:txBody>
          <a:bodyPr>
            <a:spAutoFit/>
          </a:bodyPr>
          <a:lstStyle/>
          <a:p>
            <a:r>
              <a:rPr lang="fr-FR" b="1" i="1" dirty="0">
                <a:solidFill>
                  <a:srgbClr val="333333"/>
                </a:solidFill>
                <a:latin typeface="inherit"/>
              </a:rPr>
              <a:t>L’outil Baguette magique</a:t>
            </a:r>
            <a:r>
              <a:rPr lang="fr-FR" i="1" dirty="0">
                <a:solidFill>
                  <a:srgbClr val="333333"/>
                </a:solidFill>
                <a:latin typeface="adobe-clean"/>
              </a:rPr>
              <a:t> permet de sélectionner des zones de couleur identique.</a:t>
            </a:r>
            <a:endParaRPr lang="fr-MA" dirty="0"/>
          </a:p>
        </p:txBody>
      </p:sp>
    </p:spTree>
    <p:extLst>
      <p:ext uri="{BB962C8B-B14F-4D97-AF65-F5344CB8AC3E}">
        <p14:creationId xmlns:p14="http://schemas.microsoft.com/office/powerpoint/2010/main" val="241882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5122" name="Picture 2" descr="https://helpx.adobe.com/content/dam/help/images/hwa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79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7999" y="3675425"/>
            <a:ext cx="4959563" cy="369332"/>
          </a:xfrm>
          <a:prstGeom prst="rect">
            <a:avLst/>
          </a:prstGeom>
        </p:spPr>
        <p:txBody>
          <a:bodyPr wrap="none">
            <a:spAutoFit/>
          </a:bodyPr>
          <a:lstStyle/>
          <a:p>
            <a:r>
              <a:rPr lang="fr-FR" b="1" i="1" dirty="0">
                <a:solidFill>
                  <a:srgbClr val="333333"/>
                </a:solidFill>
                <a:latin typeface="inherit"/>
              </a:rPr>
              <a:t>L’outil Tranche</a:t>
            </a:r>
            <a:r>
              <a:rPr lang="fr-FR" i="1" dirty="0">
                <a:solidFill>
                  <a:srgbClr val="333333"/>
                </a:solidFill>
                <a:latin typeface="adobe-clean"/>
              </a:rPr>
              <a:t> permet de créer des </a:t>
            </a:r>
            <a:r>
              <a:rPr lang="fr-FR" i="1" dirty="0" smtClean="0">
                <a:solidFill>
                  <a:srgbClr val="333333"/>
                </a:solidFill>
                <a:latin typeface="adobe-clean"/>
              </a:rPr>
              <a:t>tranches.</a:t>
            </a:r>
            <a:endParaRPr lang="fr-MA" dirty="0"/>
          </a:p>
        </p:txBody>
      </p:sp>
      <p:pic>
        <p:nvPicPr>
          <p:cNvPr id="5126" name="Picture 6" descr="https://helpx.adobe.com/content/dam/help/images/hwa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366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7999" y="5157184"/>
            <a:ext cx="6096000" cy="646331"/>
          </a:xfrm>
          <a:prstGeom prst="rect">
            <a:avLst/>
          </a:prstGeom>
        </p:spPr>
        <p:txBody>
          <a:bodyPr>
            <a:spAutoFit/>
          </a:bodyPr>
          <a:lstStyle/>
          <a:p>
            <a:r>
              <a:rPr lang="fr-FR" b="1" i="1" dirty="0">
                <a:solidFill>
                  <a:srgbClr val="333333"/>
                </a:solidFill>
                <a:latin typeface="inherit"/>
              </a:rPr>
              <a:t>L’outil Sélection de tranche</a:t>
            </a:r>
            <a:r>
              <a:rPr lang="fr-FR" i="1" dirty="0">
                <a:solidFill>
                  <a:srgbClr val="333333"/>
                </a:solidFill>
                <a:latin typeface="adobe-clean"/>
              </a:rPr>
              <a:t> permet de sélectionner des tranches.</a:t>
            </a:r>
            <a:endParaRPr lang="fr-MA" dirty="0"/>
          </a:p>
        </p:txBody>
      </p:sp>
    </p:spTree>
    <p:extLst>
      <p:ext uri="{BB962C8B-B14F-4D97-AF65-F5344CB8AC3E}">
        <p14:creationId xmlns:p14="http://schemas.microsoft.com/office/powerpoint/2010/main" val="61543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4098" name="Picture 2" descr="https://helpx.adobe.com/content/dam/help/images/hwa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76890" y="3670126"/>
            <a:ext cx="5438220" cy="369332"/>
          </a:xfrm>
          <a:prstGeom prst="rect">
            <a:avLst/>
          </a:prstGeom>
        </p:spPr>
        <p:txBody>
          <a:bodyPr wrap="none">
            <a:spAutoFit/>
          </a:bodyPr>
          <a:lstStyle/>
          <a:p>
            <a:r>
              <a:rPr lang="fr-FR" b="1" i="1" dirty="0">
                <a:solidFill>
                  <a:srgbClr val="333333"/>
                </a:solidFill>
                <a:latin typeface="inherit"/>
              </a:rPr>
              <a:t>L’outil Recadrage</a:t>
            </a:r>
            <a:r>
              <a:rPr lang="fr-FR" i="1" dirty="0">
                <a:solidFill>
                  <a:srgbClr val="333333"/>
                </a:solidFill>
                <a:latin typeface="adobe-clean"/>
              </a:rPr>
              <a:t> permet de recadrer des images.</a:t>
            </a:r>
            <a:endParaRPr lang="fr-MA" dirty="0"/>
          </a:p>
        </p:txBody>
      </p:sp>
    </p:spTree>
    <p:extLst>
      <p:ext uri="{BB962C8B-B14F-4D97-AF65-F5344CB8AC3E}">
        <p14:creationId xmlns:p14="http://schemas.microsoft.com/office/powerpoint/2010/main" val="343429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a:t>
            </a:r>
            <a:endParaRPr lang="fr-MA" dirty="0"/>
          </a:p>
        </p:txBody>
      </p:sp>
      <p:pic>
        <p:nvPicPr>
          <p:cNvPr id="7170" name="Picture 2" descr="https://helpx.adobe.com/content/dam/help/images/hwa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Correcteur de tons directs</a:t>
            </a:r>
            <a:r>
              <a:rPr lang="fr-FR" i="1" dirty="0">
                <a:solidFill>
                  <a:srgbClr val="333333"/>
                </a:solidFill>
                <a:latin typeface="adobe-clean"/>
              </a:rPr>
              <a:t> supprime certaines imperfections et objets.</a:t>
            </a:r>
            <a:endParaRPr lang="fr-MA" dirty="0"/>
          </a:p>
        </p:txBody>
      </p:sp>
      <p:pic>
        <p:nvPicPr>
          <p:cNvPr id="7172" name="Picture 4" descr="https://helpx.adobe.com/content/dam/help/images/hwa_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796135"/>
            <a:ext cx="6096000" cy="923330"/>
          </a:xfrm>
          <a:prstGeom prst="rect">
            <a:avLst/>
          </a:prstGeom>
        </p:spPr>
        <p:txBody>
          <a:bodyPr>
            <a:spAutoFit/>
          </a:bodyPr>
          <a:lstStyle/>
          <a:p>
            <a:r>
              <a:rPr lang="fr-FR" b="1" i="1" dirty="0">
                <a:solidFill>
                  <a:srgbClr val="333333"/>
                </a:solidFill>
                <a:latin typeface="inherit"/>
              </a:rPr>
              <a:t>L’outil Correcteur localisé</a:t>
            </a:r>
            <a:r>
              <a:rPr lang="fr-FR" i="1" dirty="0">
                <a:solidFill>
                  <a:srgbClr val="333333"/>
                </a:solidFill>
                <a:latin typeface="adobe-clean"/>
              </a:rPr>
              <a:t> permet de corriger les imperfections d’une image par application d’un échantillon ou d’un motif.</a:t>
            </a:r>
            <a:endParaRPr lang="fr-MA" dirty="0"/>
          </a:p>
        </p:txBody>
      </p:sp>
    </p:spTree>
    <p:extLst>
      <p:ext uri="{BB962C8B-B14F-4D97-AF65-F5344CB8AC3E}">
        <p14:creationId xmlns:p14="http://schemas.microsoft.com/office/powerpoint/2010/main" val="1913408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381592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1120</TotalTime>
  <Words>370</Words>
  <Application>Microsoft Office PowerPoint</Application>
  <PresentationFormat>Grand écran</PresentationFormat>
  <Paragraphs>67</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adobe-clean</vt:lpstr>
      <vt:lpstr>Arial</vt:lpstr>
      <vt:lpstr>Garamond</vt:lpstr>
      <vt:lpstr>inherit</vt:lpstr>
      <vt:lpstr>Organique</vt:lpstr>
      <vt:lpstr>Photoshop Présentation des outils</vt:lpstr>
      <vt:lpstr>Sommaire</vt:lpstr>
      <vt:lpstr>Outils de sélection</vt:lpstr>
      <vt:lpstr>Outils de sélection (suite)</vt:lpstr>
      <vt:lpstr>Outils de sélection (suite)</vt:lpstr>
      <vt:lpstr>Outils de recadrage et de tranche (suite)</vt:lpstr>
      <vt:lpstr>Outils de recadrage et de tranche (suite)</vt:lpstr>
      <vt:lpstr>Outils de retouche</vt:lpstr>
      <vt:lpstr>Outils de retouche (suite)</vt:lpstr>
      <vt:lpstr>Outils de retouche (suite)</vt:lpstr>
      <vt:lpstr>Outils de retouche (suite)</vt:lpstr>
      <vt:lpstr>Outils de peinture</vt:lpstr>
      <vt:lpstr>Outils de dessin et de texte</vt:lpstr>
      <vt:lpstr>Outils de dessin et de texte (suite)</vt:lpstr>
      <vt:lpstr>Outils de dessin et de texte (suite)</vt:lpstr>
      <vt:lpstr>Navigation, notes et outils de mesure</vt:lpstr>
      <vt:lpstr>Navigation, notes et outils de mesure (suite)</vt:lpstr>
      <vt:lpstr>Navigation, notes et outils de mesure (suite)</vt:lpstr>
      <vt:lpstr>Navigation, notes et outils de mesure (suite)</vt:lpstr>
      <vt:lpstr>Atelier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20</cp:revision>
  <dcterms:created xsi:type="dcterms:W3CDTF">2019-12-05T10:13:22Z</dcterms:created>
  <dcterms:modified xsi:type="dcterms:W3CDTF">2019-12-08T21:35:52Z</dcterms:modified>
</cp:coreProperties>
</file>