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2" r:id="rId7"/>
    <p:sldId id="261" r:id="rId8"/>
    <p:sldId id="263" r:id="rId9"/>
    <p:sldId id="264" r:id="rId10"/>
    <p:sldId id="265" r:id="rId11"/>
    <p:sldId id="266" r:id="rId12"/>
    <p:sldId id="267" r:id="rId13"/>
    <p:sldId id="268" r:id="rId14"/>
    <p:sldId id="275" r:id="rId15"/>
    <p:sldId id="270" r:id="rId16"/>
    <p:sldId id="269" r:id="rId17"/>
    <p:sldId id="271" r:id="rId18"/>
    <p:sldId id="272" r:id="rId19"/>
    <p:sldId id="273" r:id="rId20"/>
    <p:sldId id="274"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EFAC04-27CA-498E-8382-096C1C3F4B09}" type="datetimeFigureOut">
              <a:rPr lang="fr-MA" smtClean="0"/>
              <a:t>10/12/2019</a:t>
            </a:fld>
            <a:endParaRPr lang="fr-MA"/>
          </a:p>
        </p:txBody>
      </p:sp>
      <p:sp>
        <p:nvSpPr>
          <p:cNvPr id="5" name="Footer Placeholder 4"/>
          <p:cNvSpPr>
            <a:spLocks noGrp="1"/>
          </p:cNvSpPr>
          <p:nvPr>
            <p:ph type="ftr" sz="quarter" idx="11"/>
          </p:nvPr>
        </p:nvSpPr>
        <p:spPr>
          <a:xfrm>
            <a:off x="2692397" y="5037663"/>
            <a:ext cx="5214635" cy="279400"/>
          </a:xfrm>
        </p:spPr>
        <p:txBody>
          <a:bodyPr/>
          <a:lstStyle/>
          <a:p>
            <a:endParaRPr lang="fr-MA"/>
          </a:p>
        </p:txBody>
      </p:sp>
      <p:sp>
        <p:nvSpPr>
          <p:cNvPr id="6" name="Slide Number Placeholder 5"/>
          <p:cNvSpPr>
            <a:spLocks noGrp="1"/>
          </p:cNvSpPr>
          <p:nvPr>
            <p:ph type="sldNum" sz="quarter" idx="12"/>
          </p:nvPr>
        </p:nvSpPr>
        <p:spPr>
          <a:xfrm>
            <a:off x="8956900" y="5037663"/>
            <a:ext cx="551167" cy="279400"/>
          </a:xfrm>
        </p:spPr>
        <p:txBody>
          <a:bodyPr/>
          <a:lstStyle/>
          <a:p>
            <a:fld id="{41833A40-E4BD-4742-A494-ADA1E7D22E78}" type="slidenum">
              <a:rPr lang="fr-MA" smtClean="0"/>
              <a:t>‹N°›</a:t>
            </a:fld>
            <a:endParaRPr lang="fr-M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892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10/12/2019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386586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10/12/2019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855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10/12/2019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534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10/12/2019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925560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10/12/2019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80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10/12/2019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5908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10/12/2019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6449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10/12/2019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71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10/12/2019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264131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10/12/2019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765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EFAC04-27CA-498E-8382-096C1C3F4B09}" type="datetimeFigureOut">
              <a:rPr lang="fr-MA" smtClean="0"/>
              <a:t>10/12/2019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54955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EFAC04-27CA-498E-8382-096C1C3F4B09}" type="datetimeFigureOut">
              <a:rPr lang="fr-MA" smtClean="0"/>
              <a:t>10/12/2019</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41833A40-E4BD-4742-A494-ADA1E7D22E78}" type="slidenum">
              <a:rPr lang="fr-MA" smtClean="0"/>
              <a:t>‹N°›</a:t>
            </a:fld>
            <a:endParaRPr lang="fr-M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974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EFAC04-27CA-498E-8382-096C1C3F4B09}" type="datetimeFigureOut">
              <a:rPr lang="fr-MA" smtClean="0"/>
              <a:t>10/12/2019</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914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FAC04-27CA-498E-8382-096C1C3F4B09}" type="datetimeFigureOut">
              <a:rPr lang="fr-MA" smtClean="0"/>
              <a:t>10/12/2019</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92263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10/12/2019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215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10/12/2019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07393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EFAC04-27CA-498E-8382-096C1C3F4B09}" type="datetimeFigureOut">
              <a:rPr lang="fr-MA" smtClean="0"/>
              <a:t>10/12/2019</a:t>
            </a:fld>
            <a:endParaRPr lang="fr-M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M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833A40-E4BD-4742-A494-ADA1E7D22E78}" type="slidenum">
              <a:rPr lang="fr-MA" smtClean="0"/>
              <a:t>‹N°›</a:t>
            </a:fld>
            <a:endParaRPr lang="fr-MA"/>
          </a:p>
        </p:txBody>
      </p:sp>
    </p:spTree>
    <p:extLst>
      <p:ext uri="{BB962C8B-B14F-4D97-AF65-F5344CB8AC3E}">
        <p14:creationId xmlns:p14="http://schemas.microsoft.com/office/powerpoint/2010/main" val="1851045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MA" dirty="0" smtClean="0"/>
              <a:t>Photoshop</a:t>
            </a:r>
            <a:br>
              <a:rPr lang="fr-MA" dirty="0" smtClean="0"/>
            </a:br>
            <a:r>
              <a:rPr lang="fr-MA" sz="3200" dirty="0" smtClean="0"/>
              <a:t>Présentation des outils</a:t>
            </a:r>
            <a:endParaRPr lang="fr-MA" dirty="0"/>
          </a:p>
        </p:txBody>
      </p:sp>
      <p:sp>
        <p:nvSpPr>
          <p:cNvPr id="3" name="Sous-titre 2"/>
          <p:cNvSpPr>
            <a:spLocks noGrp="1"/>
          </p:cNvSpPr>
          <p:nvPr>
            <p:ph type="subTitle" idx="1"/>
          </p:nvPr>
        </p:nvSpPr>
        <p:spPr/>
        <p:txBody>
          <a:bodyPr/>
          <a:lstStyle/>
          <a:p>
            <a:r>
              <a:rPr lang="fr-MA" dirty="0" smtClean="0"/>
              <a:t>Pour Webdesigner</a:t>
            </a:r>
          </a:p>
          <a:p>
            <a:r>
              <a:rPr lang="fr-MA" sz="1600" dirty="0" smtClean="0"/>
              <a:t>Classe #1  - Youcode</a:t>
            </a:r>
            <a:endParaRPr lang="fr-MA" sz="1600" dirty="0"/>
          </a:p>
        </p:txBody>
      </p:sp>
      <p:sp>
        <p:nvSpPr>
          <p:cNvPr id="4" name="ZoneTexte 3"/>
          <p:cNvSpPr txBox="1"/>
          <p:nvPr/>
        </p:nvSpPr>
        <p:spPr>
          <a:xfrm>
            <a:off x="7448433" y="5110832"/>
            <a:ext cx="2494594" cy="276999"/>
          </a:xfrm>
          <a:prstGeom prst="rect">
            <a:avLst/>
          </a:prstGeom>
          <a:noFill/>
        </p:spPr>
        <p:txBody>
          <a:bodyPr wrap="none" rtlCol="0">
            <a:spAutoFit/>
          </a:bodyPr>
          <a:lstStyle/>
          <a:p>
            <a:r>
              <a:rPr lang="fr-MA" sz="1200" dirty="0" smtClean="0"/>
              <a:t>Source : Documentation officiel adobe</a:t>
            </a:r>
            <a:endParaRPr lang="fr-MA" sz="1200" dirty="0"/>
          </a:p>
        </p:txBody>
      </p:sp>
    </p:spTree>
    <p:extLst>
      <p:ext uri="{BB962C8B-B14F-4D97-AF65-F5344CB8AC3E}">
        <p14:creationId xmlns:p14="http://schemas.microsoft.com/office/powerpoint/2010/main" val="3709712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 </a:t>
            </a:r>
            <a:r>
              <a:rPr lang="fr-MA" sz="2000" dirty="0" smtClean="0"/>
              <a:t>(suite)</a:t>
            </a:r>
            <a:endParaRPr lang="fr-MA" dirty="0"/>
          </a:p>
        </p:txBody>
      </p:sp>
      <p:pic>
        <p:nvPicPr>
          <p:cNvPr id="6146" name="Picture 2" descr="https://helpx.adobe.com/content/dam/help/images/hwa_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116128"/>
            <a:ext cx="6096000" cy="923330"/>
          </a:xfrm>
          <a:prstGeom prst="rect">
            <a:avLst/>
          </a:prstGeom>
        </p:spPr>
        <p:txBody>
          <a:bodyPr>
            <a:spAutoFit/>
          </a:bodyPr>
          <a:lstStyle/>
          <a:p>
            <a:r>
              <a:rPr lang="fr-FR" b="1" i="1" dirty="0">
                <a:solidFill>
                  <a:srgbClr val="333333"/>
                </a:solidFill>
                <a:latin typeface="inherit"/>
              </a:rPr>
              <a:t>L’outil Pièce</a:t>
            </a:r>
            <a:r>
              <a:rPr lang="fr-FR" i="1" dirty="0">
                <a:solidFill>
                  <a:srgbClr val="333333"/>
                </a:solidFill>
                <a:latin typeface="adobe-clean"/>
              </a:rPr>
              <a:t> permet de corriger les imperfections d’une portion d’image sélectionnée par application d’un échantillon ou d’un motif.</a:t>
            </a:r>
            <a:endParaRPr lang="fr-MA" dirty="0"/>
          </a:p>
        </p:txBody>
      </p:sp>
      <p:pic>
        <p:nvPicPr>
          <p:cNvPr id="6148" name="Picture 4" descr="https://helpx.adobe.com/content/dam/help/images/hwa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5048263"/>
            <a:ext cx="6096000" cy="646331"/>
          </a:xfrm>
          <a:prstGeom prst="rect">
            <a:avLst/>
          </a:prstGeom>
        </p:spPr>
        <p:txBody>
          <a:bodyPr>
            <a:spAutoFit/>
          </a:bodyPr>
          <a:lstStyle/>
          <a:p>
            <a:r>
              <a:rPr lang="fr-FR" b="1" i="1" dirty="0">
                <a:solidFill>
                  <a:srgbClr val="333333"/>
                </a:solidFill>
                <a:latin typeface="inherit"/>
              </a:rPr>
              <a:t>L’outil Tampon de duplication</a:t>
            </a:r>
            <a:r>
              <a:rPr lang="fr-FR" i="1" dirty="0">
                <a:solidFill>
                  <a:srgbClr val="333333"/>
                </a:solidFill>
                <a:latin typeface="adobe-clean"/>
              </a:rPr>
              <a:t> permet de peindre en utilisant l’échantillon prélevé sur une image.</a:t>
            </a:r>
            <a:endParaRPr lang="fr-MA" dirty="0"/>
          </a:p>
        </p:txBody>
      </p:sp>
    </p:spTree>
    <p:extLst>
      <p:ext uri="{BB962C8B-B14F-4D97-AF65-F5344CB8AC3E}">
        <p14:creationId xmlns:p14="http://schemas.microsoft.com/office/powerpoint/2010/main" val="3154150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 </a:t>
            </a:r>
            <a:r>
              <a:rPr lang="fr-MA" sz="2000" dirty="0" smtClean="0"/>
              <a:t>(suite)</a:t>
            </a:r>
            <a:endParaRPr lang="fr-MA" dirty="0"/>
          </a:p>
        </p:txBody>
      </p:sp>
      <p:pic>
        <p:nvPicPr>
          <p:cNvPr id="8194" name="Picture 2" descr="https://helpx.adobe.com/content/dam/help/images/hwa_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393127"/>
            <a:ext cx="6096000" cy="646331"/>
          </a:xfrm>
          <a:prstGeom prst="rect">
            <a:avLst/>
          </a:prstGeom>
        </p:spPr>
        <p:txBody>
          <a:bodyPr>
            <a:spAutoFit/>
          </a:bodyPr>
          <a:lstStyle/>
          <a:p>
            <a:r>
              <a:rPr lang="fr-FR" b="1" i="1" dirty="0">
                <a:solidFill>
                  <a:srgbClr val="333333"/>
                </a:solidFill>
                <a:latin typeface="inherit"/>
              </a:rPr>
              <a:t>L’outil Gomme d’arrière-plan</a:t>
            </a:r>
            <a:r>
              <a:rPr lang="fr-FR" i="1" dirty="0">
                <a:solidFill>
                  <a:srgbClr val="333333"/>
                </a:solidFill>
                <a:latin typeface="adobe-clean"/>
              </a:rPr>
              <a:t> permet de rendre une zone transparente par glissement de la souris.</a:t>
            </a:r>
            <a:endParaRPr lang="fr-MA" dirty="0"/>
          </a:p>
        </p:txBody>
      </p:sp>
      <p:pic>
        <p:nvPicPr>
          <p:cNvPr id="8196" name="Picture 4" descr="https://helpx.adobe.com/content/dam/help/images/hwa_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4869587"/>
            <a:ext cx="6096000" cy="923330"/>
          </a:xfrm>
          <a:prstGeom prst="rect">
            <a:avLst/>
          </a:prstGeom>
        </p:spPr>
        <p:txBody>
          <a:bodyPr>
            <a:spAutoFit/>
          </a:bodyPr>
          <a:lstStyle/>
          <a:p>
            <a:r>
              <a:rPr lang="fr-FR" b="1" i="1" dirty="0">
                <a:solidFill>
                  <a:srgbClr val="333333"/>
                </a:solidFill>
                <a:latin typeface="inherit"/>
              </a:rPr>
              <a:t>L’outil Gomme magique</a:t>
            </a:r>
            <a:r>
              <a:rPr lang="fr-FR" i="1" dirty="0">
                <a:solidFill>
                  <a:srgbClr val="333333"/>
                </a:solidFill>
                <a:latin typeface="adobe-clean"/>
              </a:rPr>
              <a:t> permet d’effacer les zones de couleurs en aplat et de les rendre transparentes d’un seul clic.</a:t>
            </a:r>
            <a:endParaRPr lang="fr-MA" dirty="0"/>
          </a:p>
        </p:txBody>
      </p:sp>
    </p:spTree>
    <p:extLst>
      <p:ext uri="{BB962C8B-B14F-4D97-AF65-F5344CB8AC3E}">
        <p14:creationId xmlns:p14="http://schemas.microsoft.com/office/powerpoint/2010/main" val="1700263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peinture</a:t>
            </a:r>
            <a:endParaRPr lang="fr-MA" dirty="0"/>
          </a:p>
        </p:txBody>
      </p:sp>
      <p:pic>
        <p:nvPicPr>
          <p:cNvPr id="10242" name="Picture 2" descr="https://helpx.adobe.com/content/dam/help/images/hwa_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4565419"/>
            <a:ext cx="1266825" cy="126682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helpx.adobe.com/content/dam/help/images/hwa_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279229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272984"/>
            <a:ext cx="6096000" cy="646331"/>
          </a:xfrm>
          <a:prstGeom prst="rect">
            <a:avLst/>
          </a:prstGeom>
        </p:spPr>
        <p:txBody>
          <a:bodyPr>
            <a:spAutoFit/>
          </a:bodyPr>
          <a:lstStyle/>
          <a:p>
            <a:r>
              <a:rPr lang="fr-FR" b="1" i="1" dirty="0">
                <a:solidFill>
                  <a:srgbClr val="333333"/>
                </a:solidFill>
                <a:latin typeface="inherit"/>
              </a:rPr>
              <a:t>L’outil Pot de peinture</a:t>
            </a:r>
            <a:r>
              <a:rPr lang="fr-FR" i="1" dirty="0">
                <a:solidFill>
                  <a:srgbClr val="333333"/>
                </a:solidFill>
                <a:latin typeface="adobe-clean"/>
              </a:rPr>
              <a:t> permet d’appliquer la couleur de premier plan à des zones de même couleur.</a:t>
            </a:r>
            <a:endParaRPr lang="fr-MA" dirty="0"/>
          </a:p>
        </p:txBody>
      </p:sp>
      <p:sp>
        <p:nvSpPr>
          <p:cNvPr id="7" name="Rectangle 6"/>
          <p:cNvSpPr/>
          <p:nvPr/>
        </p:nvSpPr>
        <p:spPr>
          <a:xfrm>
            <a:off x="3048000" y="4906300"/>
            <a:ext cx="6096000" cy="923330"/>
          </a:xfrm>
          <a:prstGeom prst="rect">
            <a:avLst/>
          </a:prstGeom>
        </p:spPr>
        <p:txBody>
          <a:bodyPr>
            <a:spAutoFit/>
          </a:bodyPr>
          <a:lstStyle/>
          <a:p>
            <a:r>
              <a:rPr lang="fr-FR" b="1" i="1" dirty="0">
                <a:solidFill>
                  <a:srgbClr val="333333"/>
                </a:solidFill>
                <a:latin typeface="inherit"/>
              </a:rPr>
              <a:t>Les outils de dégradé</a:t>
            </a:r>
            <a:r>
              <a:rPr lang="fr-FR" i="1" dirty="0">
                <a:solidFill>
                  <a:srgbClr val="333333"/>
                </a:solidFill>
                <a:latin typeface="adobe-clean"/>
              </a:rPr>
              <a:t> permettent de créer des dégradés ou des transitions linéaires, circulaires, inclinées, réfléchies et en forme de losange entre les couleurs.</a:t>
            </a:r>
            <a:endParaRPr lang="fr-MA" dirty="0"/>
          </a:p>
        </p:txBody>
      </p:sp>
    </p:spTree>
    <p:extLst>
      <p:ext uri="{BB962C8B-B14F-4D97-AF65-F5344CB8AC3E}">
        <p14:creationId xmlns:p14="http://schemas.microsoft.com/office/powerpoint/2010/main" val="2103180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dessin et de texte</a:t>
            </a:r>
            <a:endParaRPr lang="fr-MA" dirty="0"/>
          </a:p>
        </p:txBody>
      </p:sp>
      <p:pic>
        <p:nvPicPr>
          <p:cNvPr id="11266" name="Picture 2" descr="https://helpx.adobe.com/content/dam/help/images/hwa_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9229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2828836"/>
            <a:ext cx="6096000" cy="1200329"/>
          </a:xfrm>
          <a:prstGeom prst="rect">
            <a:avLst/>
          </a:prstGeom>
        </p:spPr>
        <p:txBody>
          <a:bodyPr>
            <a:spAutoFit/>
          </a:bodyPr>
          <a:lstStyle/>
          <a:p>
            <a:r>
              <a:rPr lang="fr-FR" b="1" i="1" dirty="0">
                <a:solidFill>
                  <a:srgbClr val="333333"/>
                </a:solidFill>
                <a:latin typeface="inherit"/>
              </a:rPr>
              <a:t>Les outils de sélection de tracé</a:t>
            </a:r>
            <a:r>
              <a:rPr lang="fr-FR" i="1" dirty="0">
                <a:solidFill>
                  <a:srgbClr val="333333"/>
                </a:solidFill>
                <a:latin typeface="adobe-clean"/>
              </a:rPr>
              <a:t> permettent de sélectionner des formes ou des segments et d’afficher leurs points d’ancrage, lignes directrices et points directeurs.</a:t>
            </a:r>
            <a:endParaRPr lang="fr-MA" dirty="0"/>
          </a:p>
        </p:txBody>
      </p:sp>
      <p:pic>
        <p:nvPicPr>
          <p:cNvPr id="11274" name="Picture 10" descr="https://helpx.adobe.com/content/dam/help/images/hwa_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6541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4993628"/>
            <a:ext cx="6096000" cy="646331"/>
          </a:xfrm>
          <a:prstGeom prst="rect">
            <a:avLst/>
          </a:prstGeom>
        </p:spPr>
        <p:txBody>
          <a:bodyPr>
            <a:spAutoFit/>
          </a:bodyPr>
          <a:lstStyle/>
          <a:p>
            <a:r>
              <a:rPr lang="fr-FR" b="1" i="1" dirty="0">
                <a:solidFill>
                  <a:srgbClr val="333333"/>
                </a:solidFill>
                <a:latin typeface="inherit"/>
              </a:rPr>
              <a:t>Les outils de plume</a:t>
            </a:r>
            <a:r>
              <a:rPr lang="fr-FR" i="1" dirty="0">
                <a:solidFill>
                  <a:srgbClr val="333333"/>
                </a:solidFill>
                <a:latin typeface="adobe-clean"/>
              </a:rPr>
              <a:t> permettent de réaliser des tracés aux contours lisses.</a:t>
            </a:r>
            <a:endParaRPr lang="fr-MA" dirty="0"/>
          </a:p>
        </p:txBody>
      </p:sp>
    </p:spTree>
    <p:extLst>
      <p:ext uri="{BB962C8B-B14F-4D97-AF65-F5344CB8AC3E}">
        <p14:creationId xmlns:p14="http://schemas.microsoft.com/office/powerpoint/2010/main" val="3902371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Outils de dessin et de texte </a:t>
            </a:r>
            <a:r>
              <a:rPr lang="fr-MA" sz="2000" dirty="0"/>
              <a:t>(suite)</a:t>
            </a:r>
            <a:endParaRPr lang="fr-MA" sz="2200" dirty="0"/>
          </a:p>
        </p:txBody>
      </p:sp>
      <p:pic>
        <p:nvPicPr>
          <p:cNvPr id="1026" name="Picture 2" descr="https://helpx.adobe.com/content/dam/help/images/hwa_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Les outils de texte</a:t>
            </a:r>
            <a:r>
              <a:rPr lang="fr-FR" i="1" dirty="0">
                <a:solidFill>
                  <a:srgbClr val="333333"/>
                </a:solidFill>
                <a:latin typeface="adobe-clean"/>
              </a:rPr>
              <a:t> permettent de saisir du texte dans une image.</a:t>
            </a:r>
            <a:endParaRPr lang="fr-MA" dirty="0"/>
          </a:p>
        </p:txBody>
      </p:sp>
      <p:pic>
        <p:nvPicPr>
          <p:cNvPr id="1028" name="Picture 4" descr="https://helpx.adobe.com/content/dam/help/images/hwa_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52608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5013293"/>
            <a:ext cx="6096000" cy="646331"/>
          </a:xfrm>
          <a:prstGeom prst="rect">
            <a:avLst/>
          </a:prstGeom>
        </p:spPr>
        <p:txBody>
          <a:bodyPr>
            <a:spAutoFit/>
          </a:bodyPr>
          <a:lstStyle/>
          <a:p>
            <a:r>
              <a:rPr lang="fr-FR" b="1" i="1" dirty="0">
                <a:solidFill>
                  <a:srgbClr val="333333"/>
                </a:solidFill>
                <a:latin typeface="inherit"/>
              </a:rPr>
              <a:t>Les outils de masque de texte</a:t>
            </a:r>
            <a:r>
              <a:rPr lang="fr-FR" i="1" dirty="0">
                <a:solidFill>
                  <a:srgbClr val="333333"/>
                </a:solidFill>
                <a:latin typeface="adobe-clean"/>
              </a:rPr>
              <a:t> permettent de créer une sélection épousant la forme du texte.</a:t>
            </a:r>
            <a:endParaRPr lang="fr-MA" dirty="0"/>
          </a:p>
        </p:txBody>
      </p:sp>
    </p:spTree>
    <p:extLst>
      <p:ext uri="{BB962C8B-B14F-4D97-AF65-F5344CB8AC3E}">
        <p14:creationId xmlns:p14="http://schemas.microsoft.com/office/powerpoint/2010/main" val="4125858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dessin et de texte </a:t>
            </a:r>
            <a:r>
              <a:rPr lang="fr-MA" sz="2000" dirty="0"/>
              <a:t>(suite)</a:t>
            </a:r>
            <a:endParaRPr lang="fr-MA" dirty="0"/>
          </a:p>
        </p:txBody>
      </p:sp>
      <p:pic>
        <p:nvPicPr>
          <p:cNvPr id="13314" name="Picture 2" descr="https://helpx.adobe.com/content/dam/help/images/hwa_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82463"/>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4717501"/>
            <a:ext cx="6096000" cy="923330"/>
          </a:xfrm>
          <a:prstGeom prst="rect">
            <a:avLst/>
          </a:prstGeom>
        </p:spPr>
        <p:txBody>
          <a:bodyPr>
            <a:spAutoFit/>
          </a:bodyPr>
          <a:lstStyle/>
          <a:p>
            <a:r>
              <a:rPr lang="fr-FR" b="1" i="1" dirty="0">
                <a:solidFill>
                  <a:srgbClr val="333333"/>
                </a:solidFill>
                <a:latin typeface="inherit"/>
              </a:rPr>
              <a:t>Les outils de forme et l’outil Trait</a:t>
            </a:r>
            <a:r>
              <a:rPr lang="fr-FR" i="1" dirty="0">
                <a:solidFill>
                  <a:srgbClr val="333333"/>
                </a:solidFill>
                <a:latin typeface="adobe-clean"/>
              </a:rPr>
              <a:t> permettent de dessiner des formes et de tracer des lignes dans un calque simple comme dans un calque de forme.</a:t>
            </a:r>
            <a:endParaRPr lang="fr-MA" dirty="0"/>
          </a:p>
        </p:txBody>
      </p:sp>
      <p:pic>
        <p:nvPicPr>
          <p:cNvPr id="13316" name="Picture 4" descr="https://helpx.adobe.com/content/dam/help/images/hwa_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545753"/>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Forme personnalisée</a:t>
            </a:r>
            <a:r>
              <a:rPr lang="fr-FR" i="1" dirty="0">
                <a:solidFill>
                  <a:srgbClr val="333333"/>
                </a:solidFill>
                <a:latin typeface="adobe-clean"/>
              </a:rPr>
              <a:t> permet d’appliquer des formes personnalisées à partir d’une liste.</a:t>
            </a:r>
            <a:endParaRPr lang="fr-MA" dirty="0"/>
          </a:p>
        </p:txBody>
      </p:sp>
    </p:spTree>
    <p:extLst>
      <p:ext uri="{BB962C8B-B14F-4D97-AF65-F5344CB8AC3E}">
        <p14:creationId xmlns:p14="http://schemas.microsoft.com/office/powerpoint/2010/main" val="2202131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a:t>
            </a:r>
            <a:r>
              <a:rPr lang="fr-MA" dirty="0" smtClean="0"/>
              <a:t>et outils </a:t>
            </a:r>
            <a:r>
              <a:rPr lang="fr-MA" dirty="0"/>
              <a:t>de mesure</a:t>
            </a:r>
          </a:p>
        </p:txBody>
      </p:sp>
      <p:pic>
        <p:nvPicPr>
          <p:cNvPr id="12296" name="Picture 8" descr="https://helpx.adobe.com/content/dam/help/images/hwa_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5296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Main</a:t>
            </a:r>
            <a:r>
              <a:rPr lang="fr-FR" i="1" dirty="0">
                <a:solidFill>
                  <a:srgbClr val="333333"/>
                </a:solidFill>
                <a:latin typeface="adobe-clean"/>
              </a:rPr>
              <a:t> permet de déplacer une image à l’intérieur de la fenêtre.</a:t>
            </a:r>
            <a:endParaRPr lang="fr-MA" dirty="0"/>
          </a:p>
        </p:txBody>
      </p:sp>
      <p:pic>
        <p:nvPicPr>
          <p:cNvPr id="12298" name="Picture 10" descr="https://helpx.adobe.com/content/dam/help/images/wa_rotation_to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48675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0" y="4875641"/>
            <a:ext cx="6096000" cy="646331"/>
          </a:xfrm>
          <a:prstGeom prst="rect">
            <a:avLst/>
          </a:prstGeom>
        </p:spPr>
        <p:txBody>
          <a:bodyPr>
            <a:spAutoFit/>
          </a:bodyPr>
          <a:lstStyle/>
          <a:p>
            <a:r>
              <a:rPr lang="fr-FR" b="1" i="1" dirty="0">
                <a:solidFill>
                  <a:srgbClr val="333333"/>
                </a:solidFill>
                <a:latin typeface="inherit"/>
              </a:rPr>
              <a:t>L’outil Rotation de l’affichage</a:t>
            </a:r>
            <a:r>
              <a:rPr lang="fr-FR" i="1" dirty="0">
                <a:solidFill>
                  <a:srgbClr val="333333"/>
                </a:solidFill>
                <a:latin typeface="adobe-clean"/>
              </a:rPr>
              <a:t> fait pivoter la zone de travail de manière non destructrice.</a:t>
            </a:r>
            <a:endParaRPr lang="fr-MA" dirty="0"/>
          </a:p>
        </p:txBody>
      </p:sp>
    </p:spTree>
    <p:extLst>
      <p:ext uri="{BB962C8B-B14F-4D97-AF65-F5344CB8AC3E}">
        <p14:creationId xmlns:p14="http://schemas.microsoft.com/office/powerpoint/2010/main" val="240305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et </a:t>
            </a:r>
            <a:r>
              <a:rPr lang="fr-MA" dirty="0" smtClean="0"/>
              <a:t>outils </a:t>
            </a:r>
            <a:r>
              <a:rPr lang="fr-MA" dirty="0"/>
              <a:t>de </a:t>
            </a:r>
            <a:r>
              <a:rPr lang="fr-MA" dirty="0" smtClean="0"/>
              <a:t>mesure </a:t>
            </a:r>
            <a:r>
              <a:rPr lang="fr-MA" sz="2200" dirty="0" smtClean="0"/>
              <a:t>(suite)</a:t>
            </a:r>
            <a:endParaRPr lang="fr-MA" sz="2200" dirty="0"/>
          </a:p>
        </p:txBody>
      </p:sp>
      <p:pic>
        <p:nvPicPr>
          <p:cNvPr id="14338" name="Picture 2" descr="https://helpx.adobe.com/content/dam/help/images/hwa_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5296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063213"/>
            <a:ext cx="6096000" cy="646331"/>
          </a:xfrm>
          <a:prstGeom prst="rect">
            <a:avLst/>
          </a:prstGeom>
        </p:spPr>
        <p:txBody>
          <a:bodyPr>
            <a:spAutoFit/>
          </a:bodyPr>
          <a:lstStyle/>
          <a:p>
            <a:r>
              <a:rPr lang="fr-FR" b="1" i="1" dirty="0">
                <a:solidFill>
                  <a:srgbClr val="333333"/>
                </a:solidFill>
                <a:latin typeface="inherit"/>
              </a:rPr>
              <a:t>L’outil Zoom</a:t>
            </a:r>
            <a:r>
              <a:rPr lang="fr-FR" i="1" dirty="0">
                <a:solidFill>
                  <a:srgbClr val="333333"/>
                </a:solidFill>
                <a:latin typeface="adobe-clean"/>
              </a:rPr>
              <a:t> permet d’agrandir et de réduire l’affichage d’une image.</a:t>
            </a:r>
            <a:endParaRPr lang="fr-MA" dirty="0"/>
          </a:p>
        </p:txBody>
      </p:sp>
      <p:pic>
        <p:nvPicPr>
          <p:cNvPr id="14340" name="Picture 4" descr="https://helpx.adobe.com/content/dam/help/images/wa_note_to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48675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4944468"/>
            <a:ext cx="6096000" cy="646331"/>
          </a:xfrm>
          <a:prstGeom prst="rect">
            <a:avLst/>
          </a:prstGeom>
        </p:spPr>
        <p:txBody>
          <a:bodyPr>
            <a:spAutoFit/>
          </a:bodyPr>
          <a:lstStyle/>
          <a:p>
            <a:r>
              <a:rPr lang="fr-FR" b="1" i="1" dirty="0">
                <a:solidFill>
                  <a:srgbClr val="333333"/>
                </a:solidFill>
                <a:latin typeface="inherit"/>
              </a:rPr>
              <a:t>L’outil Annotation</a:t>
            </a:r>
            <a:r>
              <a:rPr lang="fr-FR" i="1" dirty="0">
                <a:solidFill>
                  <a:srgbClr val="333333"/>
                </a:solidFill>
                <a:latin typeface="adobe-clean"/>
              </a:rPr>
              <a:t> crée des annotations qui peuvent être jointes à une image.</a:t>
            </a:r>
            <a:endParaRPr lang="fr-MA" dirty="0"/>
          </a:p>
        </p:txBody>
      </p:sp>
    </p:spTree>
    <p:extLst>
      <p:ext uri="{BB962C8B-B14F-4D97-AF65-F5344CB8AC3E}">
        <p14:creationId xmlns:p14="http://schemas.microsoft.com/office/powerpoint/2010/main" val="849194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et </a:t>
            </a:r>
            <a:r>
              <a:rPr lang="fr-MA" dirty="0" smtClean="0"/>
              <a:t>outils </a:t>
            </a:r>
            <a:r>
              <a:rPr lang="fr-MA" dirty="0"/>
              <a:t>de </a:t>
            </a:r>
            <a:r>
              <a:rPr lang="fr-MA" dirty="0" smtClean="0"/>
              <a:t>mesure </a:t>
            </a:r>
            <a:r>
              <a:rPr lang="fr-MA" sz="2200" dirty="0" smtClean="0"/>
              <a:t>(suite)</a:t>
            </a:r>
            <a:endParaRPr lang="fr-MA" sz="2200" dirty="0"/>
          </a:p>
        </p:txBody>
      </p:sp>
      <p:pic>
        <p:nvPicPr>
          <p:cNvPr id="15362" name="Picture 2" descr="https://helpx.adobe.com/content/dam/help/images/hwa_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5296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Pipette</a:t>
            </a:r>
            <a:r>
              <a:rPr lang="fr-FR" i="1" dirty="0">
                <a:solidFill>
                  <a:srgbClr val="333333"/>
                </a:solidFill>
                <a:latin typeface="adobe-clean"/>
              </a:rPr>
              <a:t> permet de prélever les couleurs d’une image.</a:t>
            </a:r>
            <a:endParaRPr lang="fr-MA" dirty="0"/>
          </a:p>
        </p:txBody>
      </p:sp>
      <p:pic>
        <p:nvPicPr>
          <p:cNvPr id="15364" name="Picture 4" descr="https://helpx.adobe.com/content/dam/help/images/hwa_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48675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4797006"/>
            <a:ext cx="6096000" cy="646331"/>
          </a:xfrm>
          <a:prstGeom prst="rect">
            <a:avLst/>
          </a:prstGeom>
        </p:spPr>
        <p:txBody>
          <a:bodyPr>
            <a:spAutoFit/>
          </a:bodyPr>
          <a:lstStyle/>
          <a:p>
            <a:r>
              <a:rPr lang="fr-FR" b="1" i="1" dirty="0">
                <a:solidFill>
                  <a:srgbClr val="333333"/>
                </a:solidFill>
                <a:latin typeface="inherit"/>
              </a:rPr>
              <a:t>L’outil Echantillonnage de couleur</a:t>
            </a:r>
            <a:r>
              <a:rPr lang="fr-FR" i="1" dirty="0">
                <a:solidFill>
                  <a:srgbClr val="333333"/>
                </a:solidFill>
                <a:latin typeface="adobe-clean"/>
              </a:rPr>
              <a:t> affiche les valeurs de couleur pour quatre zones maximum.</a:t>
            </a:r>
            <a:endParaRPr lang="fr-MA" dirty="0"/>
          </a:p>
        </p:txBody>
      </p:sp>
    </p:spTree>
    <p:extLst>
      <p:ext uri="{BB962C8B-B14F-4D97-AF65-F5344CB8AC3E}">
        <p14:creationId xmlns:p14="http://schemas.microsoft.com/office/powerpoint/2010/main" val="4289117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et </a:t>
            </a:r>
            <a:r>
              <a:rPr lang="fr-MA" dirty="0" smtClean="0"/>
              <a:t>outils </a:t>
            </a:r>
            <a:r>
              <a:rPr lang="fr-MA" dirty="0"/>
              <a:t>de </a:t>
            </a:r>
            <a:r>
              <a:rPr lang="fr-MA" dirty="0" smtClean="0"/>
              <a:t>mesure </a:t>
            </a:r>
            <a:r>
              <a:rPr lang="fr-MA" sz="2200" dirty="0" smtClean="0"/>
              <a:t>(suite)</a:t>
            </a:r>
            <a:endParaRPr lang="fr-MA" sz="2200" dirty="0"/>
          </a:p>
        </p:txBody>
      </p:sp>
      <p:pic>
        <p:nvPicPr>
          <p:cNvPr id="16386" name="Picture 2" descr="https://helpx.adobe.com/content/dam/help/images/hwa_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2346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Règle</a:t>
            </a:r>
            <a:r>
              <a:rPr lang="fr-FR" i="1" dirty="0">
                <a:solidFill>
                  <a:srgbClr val="333333"/>
                </a:solidFill>
                <a:latin typeface="adobe-clean"/>
              </a:rPr>
              <a:t> permet de mesurer les distances, les positions et les angles.</a:t>
            </a:r>
            <a:endParaRPr lang="fr-MA" dirty="0"/>
          </a:p>
        </p:txBody>
      </p:sp>
    </p:spTree>
    <p:extLst>
      <p:ext uri="{BB962C8B-B14F-4D97-AF65-F5344CB8AC3E}">
        <p14:creationId xmlns:p14="http://schemas.microsoft.com/office/powerpoint/2010/main" val="1584264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Sommaire</a:t>
            </a:r>
            <a:endParaRPr lang="fr-MA" dirty="0"/>
          </a:p>
        </p:txBody>
      </p:sp>
      <p:sp>
        <p:nvSpPr>
          <p:cNvPr id="3" name="Espace réservé du contenu 2"/>
          <p:cNvSpPr>
            <a:spLocks noGrp="1"/>
          </p:cNvSpPr>
          <p:nvPr>
            <p:ph idx="1"/>
          </p:nvPr>
        </p:nvSpPr>
        <p:spPr/>
        <p:txBody>
          <a:bodyPr>
            <a:normAutofit lnSpcReduction="10000"/>
          </a:bodyPr>
          <a:lstStyle/>
          <a:p>
            <a:pPr marL="457200" indent="-457200">
              <a:buFont typeface="+mj-lt"/>
              <a:buAutoNum type="arabicPeriod"/>
            </a:pPr>
            <a:r>
              <a:rPr lang="fr-MA" dirty="0" smtClean="0"/>
              <a:t>Outils de sélection</a:t>
            </a:r>
          </a:p>
          <a:p>
            <a:pPr marL="457200" indent="-457200">
              <a:buFont typeface="+mj-lt"/>
              <a:buAutoNum type="arabicPeriod"/>
            </a:pPr>
            <a:r>
              <a:rPr lang="fr-MA" dirty="0" smtClean="0"/>
              <a:t>Outils de recadrage et de tranche</a:t>
            </a:r>
          </a:p>
          <a:p>
            <a:pPr marL="457200" indent="-457200">
              <a:buFont typeface="+mj-lt"/>
              <a:buAutoNum type="arabicPeriod"/>
            </a:pPr>
            <a:r>
              <a:rPr lang="fr-MA" dirty="0" smtClean="0"/>
              <a:t>Outils de retouche</a:t>
            </a:r>
          </a:p>
          <a:p>
            <a:pPr marL="457200" indent="-457200">
              <a:buFont typeface="+mj-lt"/>
              <a:buAutoNum type="arabicPeriod"/>
            </a:pPr>
            <a:r>
              <a:rPr lang="fr-MA" dirty="0" smtClean="0"/>
              <a:t>Outils de peinture</a:t>
            </a:r>
          </a:p>
          <a:p>
            <a:pPr marL="457200" indent="-457200">
              <a:buFont typeface="+mj-lt"/>
              <a:buAutoNum type="arabicPeriod"/>
            </a:pPr>
            <a:r>
              <a:rPr lang="fr-MA" dirty="0" smtClean="0"/>
              <a:t>Outils de dessin et de texte</a:t>
            </a:r>
          </a:p>
          <a:p>
            <a:pPr marL="457200" indent="-457200">
              <a:buFont typeface="+mj-lt"/>
              <a:buAutoNum type="arabicPeriod"/>
            </a:pPr>
            <a:r>
              <a:rPr lang="fr-MA" dirty="0" smtClean="0"/>
              <a:t>Navigation, notes et galerie d’outils de mesure</a:t>
            </a:r>
          </a:p>
          <a:p>
            <a:pPr marL="457200" indent="-457200">
              <a:buFont typeface="+mj-lt"/>
              <a:buAutoNum type="arabicPeriod"/>
            </a:pPr>
            <a:r>
              <a:rPr lang="fr-FR" dirty="0" smtClean="0"/>
              <a:t>Simulation</a:t>
            </a:r>
            <a:endParaRPr lang="fr-MA" dirty="0" smtClean="0"/>
          </a:p>
        </p:txBody>
      </p:sp>
    </p:spTree>
    <p:extLst>
      <p:ext uri="{BB962C8B-B14F-4D97-AF65-F5344CB8AC3E}">
        <p14:creationId xmlns:p14="http://schemas.microsoft.com/office/powerpoint/2010/main" val="2603909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Simulation</a:t>
            </a:r>
            <a:endParaRPr lang="fr-MA" dirty="0"/>
          </a:p>
        </p:txBody>
      </p:sp>
      <p:sp>
        <p:nvSpPr>
          <p:cNvPr id="4" name="Rectangle 3"/>
          <p:cNvSpPr/>
          <p:nvPr/>
        </p:nvSpPr>
        <p:spPr>
          <a:xfrm>
            <a:off x="7399883" y="5948206"/>
            <a:ext cx="4258089" cy="369332"/>
          </a:xfrm>
          <a:prstGeom prst="rect">
            <a:avLst/>
          </a:prstGeom>
        </p:spPr>
        <p:txBody>
          <a:bodyPr wrap="none">
            <a:spAutoFit/>
          </a:bodyPr>
          <a:lstStyle/>
          <a:p>
            <a:r>
              <a:rPr lang="fr-MA" dirty="0" smtClean="0"/>
              <a:t>Photos disponibles dans le dossier </a:t>
            </a:r>
            <a:r>
              <a:rPr lang="fr-MA" dirty="0" smtClean="0"/>
              <a:t>Simulation</a:t>
            </a:r>
            <a:endParaRPr lang="fr-MA" dirty="0"/>
          </a:p>
        </p:txBody>
      </p:sp>
      <p:sp>
        <p:nvSpPr>
          <p:cNvPr id="3" name="ZoneTexte 2"/>
          <p:cNvSpPr txBox="1"/>
          <p:nvPr/>
        </p:nvSpPr>
        <p:spPr>
          <a:xfrm>
            <a:off x="1956619" y="2772697"/>
            <a:ext cx="8278762" cy="2585323"/>
          </a:xfrm>
          <a:prstGeom prst="rect">
            <a:avLst/>
          </a:prstGeom>
          <a:noFill/>
        </p:spPr>
        <p:txBody>
          <a:bodyPr wrap="square" rtlCol="0">
            <a:spAutoFit/>
          </a:bodyPr>
          <a:lstStyle/>
          <a:p>
            <a:r>
              <a:rPr lang="fr-FR" dirty="0" smtClean="0"/>
              <a:t>Un couple du  nom de Jonathan et Mélanie viennent de passer leurs vacances aux Maldives, mais souhaitent cacher cela au père de Jonathan car il serait très mécontent de voir son fils dépenser excessivement l’argent qu’il lui a légué.</a:t>
            </a:r>
          </a:p>
          <a:p>
            <a:endParaRPr lang="fr-FR" dirty="0"/>
          </a:p>
          <a:p>
            <a:r>
              <a:rPr lang="fr-FR" dirty="0" smtClean="0"/>
              <a:t>Aidez Jonathan a pouvoir envoyer une de ses photos de vacances à son père, sans que ce dernier s’aperçoit qu’il est aux îles Maldives.</a:t>
            </a:r>
          </a:p>
          <a:p>
            <a:endParaRPr lang="fr-FR" dirty="0"/>
          </a:p>
          <a:p>
            <a:r>
              <a:rPr lang="fr-FR" dirty="0" smtClean="0"/>
              <a:t>N.B: Il semblerait que Jonathan nous a envoyé deux photos, une pour le découpage et l’autre ou il veut qu’on l’incruste avec sa conjointe Mélanie.</a:t>
            </a:r>
            <a:endParaRPr lang="fr-MA" dirty="0"/>
          </a:p>
        </p:txBody>
      </p:sp>
    </p:spTree>
    <p:extLst>
      <p:ext uri="{BB962C8B-B14F-4D97-AF65-F5344CB8AC3E}">
        <p14:creationId xmlns:p14="http://schemas.microsoft.com/office/powerpoint/2010/main" val="605908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sélection</a:t>
            </a:r>
            <a:endParaRPr lang="fr-MA" dirty="0"/>
          </a:p>
        </p:txBody>
      </p:sp>
      <p:pic>
        <p:nvPicPr>
          <p:cNvPr id="1026" name="Picture 2" descr="https://helpx.adobe.com/content/dam/help/images/hwa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07" y="2692144"/>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035640"/>
            <a:ext cx="6096000" cy="923330"/>
          </a:xfrm>
          <a:prstGeom prst="rect">
            <a:avLst/>
          </a:prstGeom>
        </p:spPr>
        <p:txBody>
          <a:bodyPr>
            <a:spAutoFit/>
          </a:bodyPr>
          <a:lstStyle/>
          <a:p>
            <a:r>
              <a:rPr lang="fr-FR" b="1" i="1" dirty="0">
                <a:solidFill>
                  <a:srgbClr val="333333"/>
                </a:solidFill>
                <a:latin typeface="inherit"/>
              </a:rPr>
              <a:t>Les outils de sélection</a:t>
            </a:r>
            <a:r>
              <a:rPr lang="fr-FR" i="1" dirty="0">
                <a:solidFill>
                  <a:srgbClr val="333333"/>
                </a:solidFill>
                <a:latin typeface="adobe-clean"/>
              </a:rPr>
              <a:t> permettent de tracer des rectangles et des ellipses de sélection, ainsi que de sélectionner une seule rangée ou une seule colonne.</a:t>
            </a:r>
            <a:endParaRPr lang="fr-MA" dirty="0"/>
          </a:p>
        </p:txBody>
      </p:sp>
      <p:pic>
        <p:nvPicPr>
          <p:cNvPr id="1028" name="Picture 4" descr="https://helpx.adobe.com/content/dam/help/images/hwa_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06" y="451111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4821358"/>
            <a:ext cx="6096000" cy="646331"/>
          </a:xfrm>
          <a:prstGeom prst="rect">
            <a:avLst/>
          </a:prstGeom>
        </p:spPr>
        <p:txBody>
          <a:bodyPr>
            <a:spAutoFit/>
          </a:bodyPr>
          <a:lstStyle/>
          <a:p>
            <a:r>
              <a:rPr lang="fr-FR" b="1" i="1" dirty="0">
                <a:solidFill>
                  <a:srgbClr val="333333"/>
                </a:solidFill>
                <a:latin typeface="inherit"/>
              </a:rPr>
              <a:t>L’outil Déplacement </a:t>
            </a:r>
            <a:r>
              <a:rPr lang="fr-FR" i="1" dirty="0">
                <a:solidFill>
                  <a:srgbClr val="333333"/>
                </a:solidFill>
                <a:latin typeface="adobe-clean"/>
              </a:rPr>
              <a:t>permet de déplacer des sélections, des calques et des repères.</a:t>
            </a:r>
            <a:endParaRPr lang="fr-MA" dirty="0"/>
          </a:p>
        </p:txBody>
      </p:sp>
    </p:spTree>
    <p:extLst>
      <p:ext uri="{BB962C8B-B14F-4D97-AF65-F5344CB8AC3E}">
        <p14:creationId xmlns:p14="http://schemas.microsoft.com/office/powerpoint/2010/main" val="3033964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sélection </a:t>
            </a:r>
            <a:r>
              <a:rPr lang="fr-MA" sz="2000" dirty="0" smtClean="0"/>
              <a:t>(suite</a:t>
            </a:r>
            <a:r>
              <a:rPr lang="fr-MA" sz="2000" dirty="0"/>
              <a:t>)</a:t>
            </a:r>
            <a:endParaRPr lang="fr-MA" dirty="0"/>
          </a:p>
        </p:txBody>
      </p:sp>
      <p:pic>
        <p:nvPicPr>
          <p:cNvPr id="2050" name="Picture 2" descr="https://helpx.adobe.com/content/dam/help/images/hwa_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05" y="2692144"/>
            <a:ext cx="1266825" cy="12668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helpx.adobe.com/content/dam/help/images/hwa_quick_sel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05" y="4511110"/>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4854606"/>
            <a:ext cx="6096000" cy="923330"/>
          </a:xfrm>
          <a:prstGeom prst="rect">
            <a:avLst/>
          </a:prstGeom>
        </p:spPr>
        <p:txBody>
          <a:bodyPr>
            <a:spAutoFit/>
          </a:bodyPr>
          <a:lstStyle/>
          <a:p>
            <a:r>
              <a:rPr lang="fr-FR" b="1" i="1" dirty="0">
                <a:solidFill>
                  <a:srgbClr val="333333"/>
                </a:solidFill>
                <a:latin typeface="inherit"/>
              </a:rPr>
              <a:t>L’outil Sélection rapide</a:t>
            </a:r>
            <a:r>
              <a:rPr lang="fr-FR" i="1" dirty="0">
                <a:solidFill>
                  <a:srgbClr val="333333"/>
                </a:solidFill>
                <a:latin typeface="adobe-clean"/>
              </a:rPr>
              <a:t> permet de peindre rapidement une sélection en utilisant une pointe de pinceau ronde réglable.</a:t>
            </a:r>
            <a:endParaRPr lang="fr-MA" dirty="0"/>
          </a:p>
        </p:txBody>
      </p:sp>
      <p:sp>
        <p:nvSpPr>
          <p:cNvPr id="10" name="Rectangle 9"/>
          <p:cNvSpPr/>
          <p:nvPr/>
        </p:nvSpPr>
        <p:spPr>
          <a:xfrm>
            <a:off x="3048000" y="2967335"/>
            <a:ext cx="6096000" cy="923330"/>
          </a:xfrm>
          <a:prstGeom prst="rect">
            <a:avLst/>
          </a:prstGeom>
        </p:spPr>
        <p:txBody>
          <a:bodyPr>
            <a:spAutoFit/>
          </a:bodyPr>
          <a:lstStyle/>
          <a:p>
            <a:r>
              <a:rPr lang="fr-FR" b="1" i="1" dirty="0">
                <a:solidFill>
                  <a:srgbClr val="333333"/>
                </a:solidFill>
                <a:latin typeface="inherit"/>
              </a:rPr>
              <a:t>Les outils de lasso</a:t>
            </a:r>
            <a:r>
              <a:rPr lang="fr-FR" i="1" dirty="0">
                <a:solidFill>
                  <a:srgbClr val="333333"/>
                </a:solidFill>
                <a:latin typeface="adobe-clean"/>
              </a:rPr>
              <a:t> permettent d’effectuer des sélections de forme libre, polygonales (aux bords droits) et magnétiques.</a:t>
            </a:r>
            <a:endParaRPr lang="fr-MA" dirty="0"/>
          </a:p>
        </p:txBody>
      </p:sp>
    </p:spTree>
    <p:extLst>
      <p:ext uri="{BB962C8B-B14F-4D97-AF65-F5344CB8AC3E}">
        <p14:creationId xmlns:p14="http://schemas.microsoft.com/office/powerpoint/2010/main" val="819766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sélection </a:t>
            </a:r>
            <a:r>
              <a:rPr lang="fr-MA" sz="2000" dirty="0" smtClean="0"/>
              <a:t>(suite)</a:t>
            </a:r>
            <a:endParaRPr lang="fr-MA" dirty="0"/>
          </a:p>
        </p:txBody>
      </p:sp>
      <p:pic>
        <p:nvPicPr>
          <p:cNvPr id="3074" name="Picture 2" descr="https://helpx.adobe.com/content/dam/help/images/hwa_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68260"/>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324452"/>
            <a:ext cx="6096000" cy="646331"/>
          </a:xfrm>
          <a:prstGeom prst="rect">
            <a:avLst/>
          </a:prstGeom>
        </p:spPr>
        <p:txBody>
          <a:bodyPr>
            <a:spAutoFit/>
          </a:bodyPr>
          <a:lstStyle/>
          <a:p>
            <a:r>
              <a:rPr lang="fr-FR" b="1" i="1" dirty="0">
                <a:solidFill>
                  <a:srgbClr val="333333"/>
                </a:solidFill>
                <a:latin typeface="inherit"/>
              </a:rPr>
              <a:t>L’outil Baguette magique</a:t>
            </a:r>
            <a:r>
              <a:rPr lang="fr-FR" i="1" dirty="0">
                <a:solidFill>
                  <a:srgbClr val="333333"/>
                </a:solidFill>
                <a:latin typeface="adobe-clean"/>
              </a:rPr>
              <a:t> permet de sélectionner des zones de couleur identique.</a:t>
            </a:r>
            <a:endParaRPr lang="fr-MA" dirty="0"/>
          </a:p>
        </p:txBody>
      </p:sp>
    </p:spTree>
    <p:extLst>
      <p:ext uri="{BB962C8B-B14F-4D97-AF65-F5344CB8AC3E}">
        <p14:creationId xmlns:p14="http://schemas.microsoft.com/office/powerpoint/2010/main" val="2418825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recadrage et de </a:t>
            </a:r>
            <a:r>
              <a:rPr lang="fr-MA" dirty="0" smtClean="0"/>
              <a:t>tranche </a:t>
            </a:r>
            <a:r>
              <a:rPr lang="fr-MA" sz="2000" dirty="0" smtClean="0"/>
              <a:t>(suite)</a:t>
            </a:r>
            <a:endParaRPr lang="fr-MA" dirty="0"/>
          </a:p>
        </p:txBody>
      </p:sp>
      <p:pic>
        <p:nvPicPr>
          <p:cNvPr id="5122" name="Picture 2" descr="https://helpx.adobe.com/content/dam/help/images/hwa_0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793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7999" y="3675425"/>
            <a:ext cx="4959563" cy="369332"/>
          </a:xfrm>
          <a:prstGeom prst="rect">
            <a:avLst/>
          </a:prstGeom>
        </p:spPr>
        <p:txBody>
          <a:bodyPr wrap="none">
            <a:spAutoFit/>
          </a:bodyPr>
          <a:lstStyle/>
          <a:p>
            <a:r>
              <a:rPr lang="fr-FR" b="1" i="1" dirty="0">
                <a:solidFill>
                  <a:srgbClr val="333333"/>
                </a:solidFill>
                <a:latin typeface="inherit"/>
              </a:rPr>
              <a:t>L’outil Tranche</a:t>
            </a:r>
            <a:r>
              <a:rPr lang="fr-FR" i="1" dirty="0">
                <a:solidFill>
                  <a:srgbClr val="333333"/>
                </a:solidFill>
                <a:latin typeface="adobe-clean"/>
              </a:rPr>
              <a:t> permet de créer des </a:t>
            </a:r>
            <a:r>
              <a:rPr lang="fr-FR" i="1" dirty="0" smtClean="0">
                <a:solidFill>
                  <a:srgbClr val="333333"/>
                </a:solidFill>
                <a:latin typeface="adobe-clean"/>
              </a:rPr>
              <a:t>tranches.</a:t>
            </a:r>
            <a:endParaRPr lang="fr-MA" dirty="0"/>
          </a:p>
        </p:txBody>
      </p:sp>
      <p:pic>
        <p:nvPicPr>
          <p:cNvPr id="5126" name="Picture 6" descr="https://helpx.adobe.com/content/dam/help/images/hwa_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53668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7999" y="5157184"/>
            <a:ext cx="6096000" cy="646331"/>
          </a:xfrm>
          <a:prstGeom prst="rect">
            <a:avLst/>
          </a:prstGeom>
        </p:spPr>
        <p:txBody>
          <a:bodyPr>
            <a:spAutoFit/>
          </a:bodyPr>
          <a:lstStyle/>
          <a:p>
            <a:r>
              <a:rPr lang="fr-FR" b="1" i="1" dirty="0">
                <a:solidFill>
                  <a:srgbClr val="333333"/>
                </a:solidFill>
                <a:latin typeface="inherit"/>
              </a:rPr>
              <a:t>L’outil Sélection de tranche</a:t>
            </a:r>
            <a:r>
              <a:rPr lang="fr-FR" i="1" dirty="0">
                <a:solidFill>
                  <a:srgbClr val="333333"/>
                </a:solidFill>
                <a:latin typeface="adobe-clean"/>
              </a:rPr>
              <a:t> permet de sélectionner des tranches.</a:t>
            </a:r>
            <a:endParaRPr lang="fr-MA" dirty="0"/>
          </a:p>
        </p:txBody>
      </p:sp>
    </p:spTree>
    <p:extLst>
      <p:ext uri="{BB962C8B-B14F-4D97-AF65-F5344CB8AC3E}">
        <p14:creationId xmlns:p14="http://schemas.microsoft.com/office/powerpoint/2010/main" val="615439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recadrage et de </a:t>
            </a:r>
            <a:r>
              <a:rPr lang="fr-MA" dirty="0" smtClean="0"/>
              <a:t>tranche </a:t>
            </a:r>
            <a:r>
              <a:rPr lang="fr-MA" sz="2000" dirty="0" smtClean="0"/>
              <a:t>(suite)</a:t>
            </a:r>
            <a:endParaRPr lang="fr-MA" dirty="0"/>
          </a:p>
        </p:txBody>
      </p:sp>
      <p:pic>
        <p:nvPicPr>
          <p:cNvPr id="4098" name="Picture 2" descr="https://helpx.adobe.com/content/dam/help/images/hwa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376890" y="3670126"/>
            <a:ext cx="5438220" cy="369332"/>
          </a:xfrm>
          <a:prstGeom prst="rect">
            <a:avLst/>
          </a:prstGeom>
        </p:spPr>
        <p:txBody>
          <a:bodyPr wrap="none">
            <a:spAutoFit/>
          </a:bodyPr>
          <a:lstStyle/>
          <a:p>
            <a:r>
              <a:rPr lang="fr-FR" b="1" i="1" dirty="0">
                <a:solidFill>
                  <a:srgbClr val="333333"/>
                </a:solidFill>
                <a:latin typeface="inherit"/>
              </a:rPr>
              <a:t>L’outil Recadrage</a:t>
            </a:r>
            <a:r>
              <a:rPr lang="fr-FR" i="1" dirty="0">
                <a:solidFill>
                  <a:srgbClr val="333333"/>
                </a:solidFill>
                <a:latin typeface="adobe-clean"/>
              </a:rPr>
              <a:t> permet de recadrer des images.</a:t>
            </a:r>
            <a:endParaRPr lang="fr-MA" dirty="0"/>
          </a:p>
        </p:txBody>
      </p:sp>
    </p:spTree>
    <p:extLst>
      <p:ext uri="{BB962C8B-B14F-4D97-AF65-F5344CB8AC3E}">
        <p14:creationId xmlns:p14="http://schemas.microsoft.com/office/powerpoint/2010/main" val="3434295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a:t>
            </a:r>
            <a:endParaRPr lang="fr-MA" dirty="0"/>
          </a:p>
        </p:txBody>
      </p:sp>
      <p:pic>
        <p:nvPicPr>
          <p:cNvPr id="7170" name="Picture 2" descr="https://helpx.adobe.com/content/dam/help/images/hwa_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393127"/>
            <a:ext cx="6096000" cy="646331"/>
          </a:xfrm>
          <a:prstGeom prst="rect">
            <a:avLst/>
          </a:prstGeom>
        </p:spPr>
        <p:txBody>
          <a:bodyPr>
            <a:spAutoFit/>
          </a:bodyPr>
          <a:lstStyle/>
          <a:p>
            <a:r>
              <a:rPr lang="fr-FR" b="1" i="1" dirty="0">
                <a:solidFill>
                  <a:srgbClr val="333333"/>
                </a:solidFill>
                <a:latin typeface="inherit"/>
              </a:rPr>
              <a:t>L’outil Correcteur de tons directs</a:t>
            </a:r>
            <a:r>
              <a:rPr lang="fr-FR" i="1" dirty="0">
                <a:solidFill>
                  <a:srgbClr val="333333"/>
                </a:solidFill>
                <a:latin typeface="adobe-clean"/>
              </a:rPr>
              <a:t> supprime certaines imperfections et objets.</a:t>
            </a:r>
            <a:endParaRPr lang="fr-MA" dirty="0"/>
          </a:p>
        </p:txBody>
      </p:sp>
      <p:pic>
        <p:nvPicPr>
          <p:cNvPr id="7172" name="Picture 4" descr="https://helpx.adobe.com/content/dam/help/images/hwa_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4796135"/>
            <a:ext cx="6096000" cy="923330"/>
          </a:xfrm>
          <a:prstGeom prst="rect">
            <a:avLst/>
          </a:prstGeom>
        </p:spPr>
        <p:txBody>
          <a:bodyPr>
            <a:spAutoFit/>
          </a:bodyPr>
          <a:lstStyle/>
          <a:p>
            <a:r>
              <a:rPr lang="fr-FR" b="1" i="1" dirty="0">
                <a:solidFill>
                  <a:srgbClr val="333333"/>
                </a:solidFill>
                <a:latin typeface="inherit"/>
              </a:rPr>
              <a:t>L’outil Correcteur localisé</a:t>
            </a:r>
            <a:r>
              <a:rPr lang="fr-FR" i="1" dirty="0">
                <a:solidFill>
                  <a:srgbClr val="333333"/>
                </a:solidFill>
                <a:latin typeface="adobe-clean"/>
              </a:rPr>
              <a:t> permet de corriger les imperfections d’une image par application d’un échantillon ou d’un motif.</a:t>
            </a:r>
            <a:endParaRPr lang="fr-MA" dirty="0"/>
          </a:p>
        </p:txBody>
      </p:sp>
    </p:spTree>
    <p:extLst>
      <p:ext uri="{BB962C8B-B14F-4D97-AF65-F5344CB8AC3E}">
        <p14:creationId xmlns:p14="http://schemas.microsoft.com/office/powerpoint/2010/main" val="1913408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 </a:t>
            </a:r>
            <a:r>
              <a:rPr lang="fr-MA" sz="2000" dirty="0" smtClean="0"/>
              <a:t>(suite)</a:t>
            </a:r>
            <a:endParaRPr lang="fr-MA" dirty="0"/>
          </a:p>
        </p:txBody>
      </p:sp>
      <p:pic>
        <p:nvPicPr>
          <p:cNvPr id="6146" name="Picture 2" descr="https://helpx.adobe.com/content/dam/help/images/hwa_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116128"/>
            <a:ext cx="6096000" cy="923330"/>
          </a:xfrm>
          <a:prstGeom prst="rect">
            <a:avLst/>
          </a:prstGeom>
        </p:spPr>
        <p:txBody>
          <a:bodyPr>
            <a:spAutoFit/>
          </a:bodyPr>
          <a:lstStyle/>
          <a:p>
            <a:r>
              <a:rPr lang="fr-FR" b="1" i="1" dirty="0">
                <a:solidFill>
                  <a:srgbClr val="333333"/>
                </a:solidFill>
                <a:latin typeface="inherit"/>
              </a:rPr>
              <a:t>L’outil Pièce</a:t>
            </a:r>
            <a:r>
              <a:rPr lang="fr-FR" i="1" dirty="0">
                <a:solidFill>
                  <a:srgbClr val="333333"/>
                </a:solidFill>
                <a:latin typeface="adobe-clean"/>
              </a:rPr>
              <a:t> permet de corriger les imperfections d’une portion d’image sélectionnée par application d’un échantillon ou d’un motif.</a:t>
            </a:r>
            <a:endParaRPr lang="fr-MA" dirty="0"/>
          </a:p>
        </p:txBody>
      </p:sp>
      <p:pic>
        <p:nvPicPr>
          <p:cNvPr id="6148" name="Picture 4" descr="https://helpx.adobe.com/content/dam/help/images/hwa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5048263"/>
            <a:ext cx="6096000" cy="646331"/>
          </a:xfrm>
          <a:prstGeom prst="rect">
            <a:avLst/>
          </a:prstGeom>
        </p:spPr>
        <p:txBody>
          <a:bodyPr>
            <a:spAutoFit/>
          </a:bodyPr>
          <a:lstStyle/>
          <a:p>
            <a:r>
              <a:rPr lang="fr-FR" b="1" i="1" dirty="0">
                <a:solidFill>
                  <a:srgbClr val="333333"/>
                </a:solidFill>
                <a:latin typeface="inherit"/>
              </a:rPr>
              <a:t>L’outil Tampon de duplication</a:t>
            </a:r>
            <a:r>
              <a:rPr lang="fr-FR" i="1" dirty="0">
                <a:solidFill>
                  <a:srgbClr val="333333"/>
                </a:solidFill>
                <a:latin typeface="adobe-clean"/>
              </a:rPr>
              <a:t> permet de peindre en utilisant l’échantillon prélevé sur une image.</a:t>
            </a:r>
            <a:endParaRPr lang="fr-MA" dirty="0"/>
          </a:p>
        </p:txBody>
      </p:sp>
    </p:spTree>
    <p:extLst>
      <p:ext uri="{BB962C8B-B14F-4D97-AF65-F5344CB8AC3E}">
        <p14:creationId xmlns:p14="http://schemas.microsoft.com/office/powerpoint/2010/main" val="33815924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2006</TotalTime>
  <Words>370</Words>
  <Application>Microsoft Office PowerPoint</Application>
  <PresentationFormat>Grand écran</PresentationFormat>
  <Paragraphs>67</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adobe-clean</vt:lpstr>
      <vt:lpstr>Arial</vt:lpstr>
      <vt:lpstr>Garamond</vt:lpstr>
      <vt:lpstr>inherit</vt:lpstr>
      <vt:lpstr>Organique</vt:lpstr>
      <vt:lpstr>Photoshop Présentation des outils</vt:lpstr>
      <vt:lpstr>Sommaire</vt:lpstr>
      <vt:lpstr>Outils de sélection</vt:lpstr>
      <vt:lpstr>Outils de sélection (suite)</vt:lpstr>
      <vt:lpstr>Outils de sélection (suite)</vt:lpstr>
      <vt:lpstr>Outils de recadrage et de tranche (suite)</vt:lpstr>
      <vt:lpstr>Outils de recadrage et de tranche (suite)</vt:lpstr>
      <vt:lpstr>Outils de retouche</vt:lpstr>
      <vt:lpstr>Outils de retouche (suite)</vt:lpstr>
      <vt:lpstr>Outils de retouche (suite)</vt:lpstr>
      <vt:lpstr>Outils de retouche (suite)</vt:lpstr>
      <vt:lpstr>Outils de peinture</vt:lpstr>
      <vt:lpstr>Outils de dessin et de texte</vt:lpstr>
      <vt:lpstr>Outils de dessin et de texte (suite)</vt:lpstr>
      <vt:lpstr>Outils de dessin et de texte (suite)</vt:lpstr>
      <vt:lpstr>Navigation, notes et outils de mesure</vt:lpstr>
      <vt:lpstr>Navigation, notes et outils de mesure (suite)</vt:lpstr>
      <vt:lpstr>Navigation, notes et outils de mesure (suite)</vt:lpstr>
      <vt:lpstr>Navigation, notes et outils de mesure (suite)</vt:lpstr>
      <vt:lpstr>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Photoshop</dc:title>
  <dc:creator>Iliass RAIHANI</dc:creator>
  <cp:lastModifiedBy>Iliass RAIHANI</cp:lastModifiedBy>
  <cp:revision>22</cp:revision>
  <dcterms:created xsi:type="dcterms:W3CDTF">2019-12-05T10:13:22Z</dcterms:created>
  <dcterms:modified xsi:type="dcterms:W3CDTF">2019-12-11T08:14:14Z</dcterms:modified>
</cp:coreProperties>
</file>