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0"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87B12B3-C271-43F1-B170-0F585DBD87E5}">
          <p14:sldIdLst>
            <p14:sldId id="256"/>
            <p14:sldId id="257"/>
            <p14:sldId id="259"/>
            <p14:sldId id="261"/>
            <p14:sldId id="260"/>
            <p14:sldId id="262"/>
            <p14:sldId id="263"/>
            <p14:sldId id="265"/>
            <p14:sldId id="266"/>
            <p14:sldId id="267"/>
            <p14:sldId id="268"/>
            <p14:sldId id="269"/>
            <p14:sldId id="270"/>
          </p14:sldIdLst>
        </p14:section>
        <p14:section name="Section sans titre" id="{D36C445E-F583-4F67-9A7E-6D414B1DB993}">
          <p14:sldIdLst/>
        </p14:section>
        <p14:section name="Section sans titre" id="{2F20A87B-99D6-4A19-AA11-50B8FDDDC2A9}">
          <p14:sldIdLst>
            <p14:sldId id="271"/>
            <p14:sldId id="272"/>
            <p14:sldId id="273"/>
            <p14:sldId id="274"/>
            <p14:sldId id="275"/>
            <p14:sldId id="276"/>
            <p14:sldId id="25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DE7"/>
    <a:srgbClr val="F8025A"/>
    <a:srgbClr val="234600"/>
    <a:srgbClr val="336600"/>
    <a:srgbClr val="EE006C"/>
    <a:srgbClr val="FFE4B3"/>
    <a:srgbClr val="FFAD19"/>
    <a:srgbClr val="CC8300"/>
    <a:srgbClr val="663300"/>
    <a:srgbClr val="FFB3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5597" autoAdjust="0"/>
  </p:normalViewPr>
  <p:slideViewPr>
    <p:cSldViewPr>
      <p:cViewPr>
        <p:scale>
          <a:sx n="87" d="100"/>
          <a:sy n="87" d="100"/>
        </p:scale>
        <p:origin x="1368" y="202"/>
      </p:cViewPr>
      <p:guideLst>
        <p:guide orient="horz" pos="216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555" y="4603123"/>
            <a:ext cx="7329840" cy="763526"/>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43555" y="5566870"/>
            <a:ext cx="7320297" cy="610820"/>
          </a:xfrm>
        </p:spPr>
        <p:txBody>
          <a:bodyPr>
            <a:normAutofit/>
          </a:bodyPr>
          <a:lstStyle>
            <a:lvl1pPr marL="0" indent="0" algn="r">
              <a:buNone/>
              <a:defRPr sz="280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1670" y="1138425"/>
            <a:ext cx="8093212"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1671" y="2054655"/>
            <a:ext cx="8085130" cy="427574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28720" y="374901"/>
            <a:ext cx="6566315" cy="916230"/>
          </a:xfrm>
          <a:noFill/>
        </p:spPr>
        <p:txBody>
          <a:bodyPr>
            <a:normAutofit/>
          </a:bodyPr>
          <a:lstStyle>
            <a:lvl1pPr algn="l">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Content Placeholder 2"/>
          <p:cNvSpPr>
            <a:spLocks noGrp="1"/>
          </p:cNvSpPr>
          <p:nvPr>
            <p:ph idx="1"/>
          </p:nvPr>
        </p:nvSpPr>
        <p:spPr>
          <a:xfrm>
            <a:off x="2128720" y="1443835"/>
            <a:ext cx="6566314" cy="488655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1138425"/>
            <a:ext cx="8246070" cy="763525"/>
          </a:xfrm>
        </p:spPr>
        <p:txBody>
          <a:bodyPr>
            <a:normAutofit/>
          </a:bodyPr>
          <a:lstStyle>
            <a:lvl1pPr algn="r">
              <a:defRPr sz="3600">
                <a:solidFill>
                  <a:schemeClr val="bg1"/>
                </a:solidFill>
                <a:effectLst>
                  <a:outerShdw blurRad="50800" dist="38100" dir="2700000" algn="tl" rotWithShape="0">
                    <a:prstClr val="black">
                      <a:alpha val="60000"/>
                    </a:prstClr>
                  </a:outerShdw>
                </a:effectLst>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2035613"/>
            <a:ext cx="4040188" cy="63976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665475"/>
            <a:ext cx="4040188" cy="3311079"/>
          </a:xfrm>
        </p:spPr>
        <p:txBody>
          <a:bodyPr/>
          <a:lstStyle>
            <a:lvl1pPr algn="ctr">
              <a:defRPr sz="2400">
                <a:solidFill>
                  <a:srgbClr val="EBDDE7"/>
                </a:solidFill>
              </a:defRPr>
            </a:lvl1pPr>
            <a:lvl2pPr algn="ctr">
              <a:defRPr sz="2000">
                <a:solidFill>
                  <a:srgbClr val="EBDDE7"/>
                </a:solidFill>
              </a:defRPr>
            </a:lvl2pPr>
            <a:lvl3pPr algn="ctr">
              <a:defRPr sz="1800">
                <a:solidFill>
                  <a:srgbClr val="EBDDE7"/>
                </a:solidFill>
              </a:defRPr>
            </a:lvl3pPr>
            <a:lvl4pPr algn="ctr">
              <a:defRPr sz="1600">
                <a:solidFill>
                  <a:srgbClr val="EBDDE7"/>
                </a:solidFill>
              </a:defRPr>
            </a:lvl4pPr>
            <a:lvl5pPr algn="ctr">
              <a:defRPr sz="1600">
                <a:solidFill>
                  <a:srgbClr val="EBDDE7"/>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2035613"/>
            <a:ext cx="4041775" cy="63976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665475"/>
            <a:ext cx="4041775" cy="3311079"/>
          </a:xfrm>
        </p:spPr>
        <p:txBody>
          <a:bodyPr/>
          <a:lstStyle>
            <a:lvl1pPr algn="ctr">
              <a:defRPr sz="2400">
                <a:solidFill>
                  <a:srgbClr val="EBDDE7"/>
                </a:solidFill>
              </a:defRPr>
            </a:lvl1pPr>
            <a:lvl2pPr algn="ctr">
              <a:defRPr sz="2000">
                <a:solidFill>
                  <a:srgbClr val="EBDDE7"/>
                </a:solidFill>
              </a:defRPr>
            </a:lvl2pPr>
            <a:lvl3pPr algn="ctr">
              <a:defRPr sz="1800">
                <a:solidFill>
                  <a:srgbClr val="EBDDE7"/>
                </a:solidFill>
              </a:defRPr>
            </a:lvl3pPr>
            <a:lvl4pPr algn="ctr">
              <a:defRPr sz="1600">
                <a:solidFill>
                  <a:srgbClr val="EBDDE7"/>
                </a:solidFill>
              </a:defRPr>
            </a:lvl4pPr>
            <a:lvl5pPr algn="ctr">
              <a:defRPr sz="1600">
                <a:solidFill>
                  <a:srgbClr val="EBDDE7"/>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gridcalculator.dk/"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rello.com/b/Re8ZegoB/project" TargetMode="External"/><Relationship Id="rId2" Type="http://schemas.openxmlformats.org/officeDocument/2006/relationships/hyperlink" Target="https://github.com/AYB-cmd/project-N1-"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55" y="4803345"/>
            <a:ext cx="7329839" cy="916231"/>
          </a:xfrm>
        </p:spPr>
        <p:txBody>
          <a:bodyPr>
            <a:normAutofit/>
          </a:bodyPr>
          <a:lstStyle/>
          <a:p>
            <a:r>
              <a:rPr lang="fr-FR" dirty="0" smtClean="0"/>
              <a:t>Web </a:t>
            </a:r>
            <a:r>
              <a:rPr lang="fr-FR" dirty="0"/>
              <a:t>Design </a:t>
            </a:r>
            <a:r>
              <a:rPr lang="fr-FR" dirty="0" smtClean="0"/>
              <a:t>Report</a:t>
            </a:r>
            <a:endParaRPr lang="en-US" dirty="0"/>
          </a:p>
        </p:txBody>
      </p:sp>
      <p:sp>
        <p:nvSpPr>
          <p:cNvPr id="3" name="Subtitle 2"/>
          <p:cNvSpPr>
            <a:spLocks noGrp="1"/>
          </p:cNvSpPr>
          <p:nvPr>
            <p:ph type="subTitle" idx="1"/>
          </p:nvPr>
        </p:nvSpPr>
        <p:spPr>
          <a:xfrm>
            <a:off x="3503065" y="5719575"/>
            <a:ext cx="4044217" cy="610820"/>
          </a:xfrm>
        </p:spPr>
        <p:txBody>
          <a:bodyPr>
            <a:normAutofit/>
          </a:bodyPr>
          <a:lstStyle/>
          <a:p>
            <a:r>
              <a:rPr lang="fr-FR" dirty="0" smtClean="0"/>
              <a:t>By Ayoub EL </a:t>
            </a:r>
            <a:r>
              <a:rPr lang="fr-FR" dirty="0" err="1" smtClean="0"/>
              <a:t>Jelladi</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886560" cy="916230"/>
          </a:xfrm>
        </p:spPr>
        <p:txBody>
          <a:bodyPr>
            <a:noAutofit/>
          </a:bodyPr>
          <a:lstStyle/>
          <a:p>
            <a:r>
              <a:rPr lang="en-US" dirty="0" smtClean="0"/>
              <a:t>Wireframe High-Fidelity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Tablet </a:t>
            </a:r>
            <a:r>
              <a:rPr lang="fr-FR" dirty="0" err="1" smtClean="0"/>
              <a:t>wireframe</a:t>
            </a:r>
            <a:endParaRPr lang="en-US" dirty="0" smtClean="0"/>
          </a:p>
        </p:txBody>
      </p:sp>
      <p:sp>
        <p:nvSpPr>
          <p:cNvPr id="7" name="Rectangle 6"/>
          <p:cNvSpPr/>
          <p:nvPr/>
        </p:nvSpPr>
        <p:spPr>
          <a:xfrm>
            <a:off x="1976014" y="2961804"/>
            <a:ext cx="3512215" cy="1200329"/>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a:t>
            </a:r>
            <a:r>
              <a:rPr lang="en-US" sz="2400" b="1" dirty="0" smtClean="0">
                <a:solidFill>
                  <a:schemeClr val="bg1"/>
                </a:solidFill>
                <a:latin typeface="arial" panose="020B0604020202020204" pitchFamily="34" charset="0"/>
              </a:rPr>
              <a:t>Medium</a:t>
            </a:r>
            <a:r>
              <a:rPr lang="en-US" sz="2400" dirty="0" smtClean="0">
                <a:solidFill>
                  <a:schemeClr val="bg1"/>
                </a:solidFill>
                <a:latin typeface="arial" panose="020B0604020202020204" pitchFamily="34" charset="0"/>
              </a:rPr>
              <a:t> </a:t>
            </a:r>
            <a:r>
              <a:rPr lang="en-US" sz="2400" dirty="0">
                <a:solidFill>
                  <a:schemeClr val="bg1"/>
                </a:solidFill>
                <a:latin typeface="arial" panose="020B0604020202020204" pitchFamily="34" charset="0"/>
              </a:rPr>
              <a:t>screens on </a:t>
            </a:r>
            <a:r>
              <a:rPr lang="en-US" sz="2400" b="1" dirty="0" smtClean="0">
                <a:solidFill>
                  <a:schemeClr val="bg1"/>
                </a:solidFill>
                <a:latin typeface="arial" panose="020B0604020202020204" pitchFamily="34" charset="0"/>
              </a:rPr>
              <a:t>Tablets.</a:t>
            </a:r>
            <a:endParaRPr lang="en-US" sz="2400" dirty="0">
              <a:solidFill>
                <a:schemeClr val="bg1"/>
              </a:solidFill>
            </a:endParaRPr>
          </a:p>
        </p:txBody>
      </p:sp>
      <p:pic>
        <p:nvPicPr>
          <p:cNvPr id="8" name="Imag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860" y="985720"/>
            <a:ext cx="1729890" cy="5408335"/>
          </a:xfrm>
          <a:prstGeom prst="rect">
            <a:avLst/>
          </a:prstGeom>
        </p:spPr>
      </p:pic>
    </p:spTree>
    <p:extLst>
      <p:ext uri="{BB962C8B-B14F-4D97-AF65-F5344CB8AC3E}">
        <p14:creationId xmlns:p14="http://schemas.microsoft.com/office/powerpoint/2010/main" val="2798659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fontScale="90000"/>
          </a:bodyPr>
          <a:lstStyle/>
          <a:p>
            <a:r>
              <a:rPr lang="en-US" dirty="0" smtClean="0"/>
              <a:t>Wireframe High-Fidelity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Mobile </a:t>
            </a:r>
            <a:r>
              <a:rPr lang="fr-FR" dirty="0" err="1" smtClean="0"/>
              <a:t>wireframe</a:t>
            </a:r>
            <a:endParaRPr lang="en-US" dirty="0" smtClean="0"/>
          </a:p>
        </p:txBody>
      </p:sp>
      <p:sp>
        <p:nvSpPr>
          <p:cNvPr id="7" name="Rectangle 6"/>
          <p:cNvSpPr/>
          <p:nvPr/>
        </p:nvSpPr>
        <p:spPr>
          <a:xfrm>
            <a:off x="1976014" y="2961804"/>
            <a:ext cx="3512215" cy="1200329"/>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a:t>
            </a:r>
            <a:r>
              <a:rPr lang="en-US" sz="2400" b="1" dirty="0" smtClean="0">
                <a:solidFill>
                  <a:schemeClr val="bg1"/>
                </a:solidFill>
                <a:latin typeface="arial" panose="020B0604020202020204" pitchFamily="34" charset="0"/>
              </a:rPr>
              <a:t>Small</a:t>
            </a:r>
            <a:r>
              <a:rPr lang="en-US" sz="2400" dirty="0" smtClean="0">
                <a:solidFill>
                  <a:schemeClr val="bg1"/>
                </a:solidFill>
                <a:latin typeface="arial" panose="020B0604020202020204" pitchFamily="34" charset="0"/>
              </a:rPr>
              <a:t> </a:t>
            </a:r>
            <a:r>
              <a:rPr lang="en-US" sz="2400" dirty="0">
                <a:solidFill>
                  <a:schemeClr val="bg1"/>
                </a:solidFill>
                <a:latin typeface="arial" panose="020B0604020202020204" pitchFamily="34" charset="0"/>
              </a:rPr>
              <a:t>screens on </a:t>
            </a:r>
            <a:r>
              <a:rPr lang="en-US" sz="2400" b="1" dirty="0" smtClean="0">
                <a:solidFill>
                  <a:schemeClr val="bg1"/>
                </a:solidFill>
                <a:latin typeface="arial" panose="020B0604020202020204" pitchFamily="34" charset="0"/>
              </a:rPr>
              <a:t>Mobile.</a:t>
            </a:r>
            <a:endParaRPr lang="en-US" sz="2400" dirty="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395" y="985720"/>
            <a:ext cx="952583" cy="5497380"/>
          </a:xfrm>
          <a:prstGeom prst="rect">
            <a:avLst/>
          </a:prstGeom>
        </p:spPr>
      </p:pic>
    </p:spTree>
    <p:extLst>
      <p:ext uri="{BB962C8B-B14F-4D97-AF65-F5344CB8AC3E}">
        <p14:creationId xmlns:p14="http://schemas.microsoft.com/office/powerpoint/2010/main" val="27982358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95646" y="200359"/>
            <a:ext cx="1985165" cy="916230"/>
          </a:xfrm>
        </p:spPr>
        <p:txBody>
          <a:bodyPr>
            <a:normAutofit/>
          </a:bodyPr>
          <a:lstStyle/>
          <a:p>
            <a:r>
              <a:rPr lang="fr-FR" b="1" dirty="0" err="1" smtClean="0"/>
              <a:t>Protoype</a:t>
            </a:r>
            <a:endParaRPr lang="en-US" b="1" dirty="0"/>
          </a:p>
        </p:txBody>
      </p:sp>
      <p:sp>
        <p:nvSpPr>
          <p:cNvPr id="8" name="Title 3"/>
          <p:cNvSpPr txBox="1">
            <a:spLocks/>
          </p:cNvSpPr>
          <p:nvPr/>
        </p:nvSpPr>
        <p:spPr>
          <a:xfrm>
            <a:off x="2892245" y="2054654"/>
            <a:ext cx="5191970" cy="351221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dirty="0">
                <a:effectLst/>
              </a:rPr>
              <a:t>A </a:t>
            </a:r>
            <a:r>
              <a:rPr lang="en-US" sz="2400" b="1" dirty="0">
                <a:effectLst/>
              </a:rPr>
              <a:t>prototype</a:t>
            </a:r>
            <a:r>
              <a:rPr lang="en-US" sz="2400" dirty="0">
                <a:effectLst/>
              </a:rPr>
              <a:t> is an early sample, model, or release of a product built to test a concept or process. It is a term used in a variety of contexts, including semantics, design, electronics, and software programming</a:t>
            </a:r>
            <a:r>
              <a:rPr lang="en-US" sz="2400" dirty="0" smtClean="0">
                <a:effectLst/>
              </a:rPr>
              <a:t>.</a:t>
            </a:r>
          </a:p>
          <a:p>
            <a:r>
              <a:rPr lang="fr-FR" sz="2400" dirty="0" smtClean="0">
                <a:effectLst/>
              </a:rPr>
              <a:t>I </a:t>
            </a:r>
            <a:r>
              <a:rPr lang="fr-FR" sz="2400" dirty="0" err="1" smtClean="0">
                <a:effectLst/>
              </a:rPr>
              <a:t>used</a:t>
            </a:r>
            <a:r>
              <a:rPr lang="fr-FR" sz="2400" dirty="0" smtClean="0">
                <a:effectLst/>
              </a:rPr>
              <a:t> in </a:t>
            </a:r>
            <a:r>
              <a:rPr lang="fr-FR" sz="2400" dirty="0" err="1" smtClean="0">
                <a:effectLst/>
              </a:rPr>
              <a:t>this</a:t>
            </a:r>
            <a:r>
              <a:rPr lang="fr-FR" sz="2400" dirty="0" smtClean="0">
                <a:effectLst/>
              </a:rPr>
              <a:t> Prototype Adobe XD</a:t>
            </a:r>
            <a:endParaRPr lang="en-US" sz="1200" dirty="0"/>
          </a:p>
        </p:txBody>
      </p:sp>
    </p:spTree>
    <p:extLst>
      <p:ext uri="{BB962C8B-B14F-4D97-AF65-F5344CB8AC3E}">
        <p14:creationId xmlns:p14="http://schemas.microsoft.com/office/powerpoint/2010/main" val="23060813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011" y="222195"/>
            <a:ext cx="1985165" cy="588984"/>
          </a:xfrm>
        </p:spPr>
        <p:txBody>
          <a:bodyPr>
            <a:normAutofit fontScale="90000"/>
          </a:bodyPr>
          <a:lstStyle/>
          <a:p>
            <a:r>
              <a:rPr lang="fr-FR" dirty="0" smtClean="0"/>
              <a:t>Prototype</a:t>
            </a: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245" y="1138425"/>
            <a:ext cx="5280699" cy="5388081"/>
          </a:xfrm>
          <a:prstGeom prst="rect">
            <a:avLst/>
          </a:prstGeom>
        </p:spPr>
      </p:pic>
    </p:spTree>
    <p:extLst>
      <p:ext uri="{BB962C8B-B14F-4D97-AF65-F5344CB8AC3E}">
        <p14:creationId xmlns:p14="http://schemas.microsoft.com/office/powerpoint/2010/main" val="423628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374900"/>
            <a:ext cx="6719020" cy="916230"/>
          </a:xfrm>
        </p:spPr>
        <p:txBody>
          <a:bodyPr>
            <a:normAutofit/>
          </a:bodyPr>
          <a:lstStyle/>
          <a:p>
            <a:r>
              <a:rPr lang="en-US" b="1" dirty="0" smtClean="0"/>
              <a:t>Documentation</a:t>
            </a:r>
            <a:r>
              <a:rPr lang="en-US" dirty="0" smtClean="0"/>
              <a:t> </a:t>
            </a:r>
            <a:endParaRPr lang="en-US" dirty="0"/>
          </a:p>
        </p:txBody>
      </p:sp>
      <p:sp>
        <p:nvSpPr>
          <p:cNvPr id="5" name="Content Placeholder 4"/>
          <p:cNvSpPr>
            <a:spLocks noGrp="1"/>
          </p:cNvSpPr>
          <p:nvPr>
            <p:ph idx="1"/>
          </p:nvPr>
        </p:nvSpPr>
        <p:spPr>
          <a:xfrm>
            <a:off x="1976014" y="1291130"/>
            <a:ext cx="6719020" cy="5292232"/>
          </a:xfrm>
        </p:spPr>
        <p:txBody>
          <a:bodyPr/>
          <a:lstStyle/>
          <a:p>
            <a:r>
              <a:rPr lang="en-US" dirty="0"/>
              <a:t>8-points Grid system, Vertical Rhythm, Modular Grid, Vertical </a:t>
            </a:r>
            <a:r>
              <a:rPr lang="en-US" dirty="0" smtClean="0"/>
              <a:t>Scale.</a:t>
            </a:r>
          </a:p>
          <a:p>
            <a:r>
              <a:rPr lang="en-US" dirty="0"/>
              <a:t>Calculation of your grid and your guides using online tools</a:t>
            </a:r>
            <a:r>
              <a:rPr lang="fr-FR" dirty="0"/>
              <a:t>. </a:t>
            </a:r>
            <a:endParaRPr lang="fr-FR" dirty="0" smtClean="0"/>
          </a:p>
          <a:p>
            <a:r>
              <a:rPr lang="en-US" dirty="0"/>
              <a:t>Planning your grid for the </a:t>
            </a:r>
            <a:r>
              <a:rPr lang="en-US" dirty="0" smtClean="0"/>
              <a:t>desktop view. </a:t>
            </a:r>
          </a:p>
          <a:p>
            <a:r>
              <a:rPr lang="en-US" dirty="0" smtClean="0"/>
              <a:t>Atomic Design, Responsive web design.</a:t>
            </a:r>
            <a:endParaRPr lang="en-US" dirty="0" smtClean="0"/>
          </a:p>
        </p:txBody>
      </p:sp>
    </p:spTree>
    <p:extLst>
      <p:ext uri="{BB962C8B-B14F-4D97-AF65-F5344CB8AC3E}">
        <p14:creationId xmlns:p14="http://schemas.microsoft.com/office/powerpoint/2010/main" val="2574326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374900"/>
            <a:ext cx="6871725" cy="916230"/>
          </a:xfrm>
        </p:spPr>
        <p:txBody>
          <a:bodyPr>
            <a:normAutofit fontScale="90000"/>
          </a:bodyPr>
          <a:lstStyle/>
          <a:p>
            <a:r>
              <a:rPr lang="en-US" b="1" dirty="0"/>
              <a:t>8-points Grid system, Vertical Rhythm, Modular Grid, Vertical Scale.</a:t>
            </a:r>
            <a:r>
              <a:rPr lang="en-US" dirty="0"/>
              <a:t/>
            </a:r>
            <a:br>
              <a:rPr lang="en-US" dirty="0"/>
            </a:br>
            <a:endParaRPr lang="en-US" dirty="0"/>
          </a:p>
        </p:txBody>
      </p:sp>
      <p:sp>
        <p:nvSpPr>
          <p:cNvPr id="8" name="Title 3"/>
          <p:cNvSpPr txBox="1">
            <a:spLocks/>
          </p:cNvSpPr>
          <p:nvPr/>
        </p:nvSpPr>
        <p:spPr>
          <a:xfrm>
            <a:off x="2434130" y="1291130"/>
            <a:ext cx="5650085" cy="534467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dirty="0">
                <a:effectLst/>
              </a:rPr>
              <a:t> </a:t>
            </a:r>
            <a:r>
              <a:rPr lang="en-US" sz="2400" dirty="0" smtClean="0">
                <a:effectLst/>
              </a:rPr>
              <a:t>  </a:t>
            </a:r>
            <a:r>
              <a:rPr lang="en-US" sz="2000" dirty="0" smtClean="0">
                <a:effectLst/>
              </a:rPr>
              <a:t>The</a:t>
            </a:r>
            <a:r>
              <a:rPr lang="en-US" sz="2000" dirty="0">
                <a:effectLst/>
              </a:rPr>
              <a:t> </a:t>
            </a:r>
            <a:r>
              <a:rPr lang="en-US" sz="2000" b="1" dirty="0">
                <a:effectLst/>
              </a:rPr>
              <a:t>8</a:t>
            </a:r>
            <a:r>
              <a:rPr lang="en-US" sz="2000" dirty="0">
                <a:effectLst/>
              </a:rPr>
              <a:t>-</a:t>
            </a:r>
            <a:r>
              <a:rPr lang="en-US" sz="2000" b="1" dirty="0">
                <a:effectLst/>
              </a:rPr>
              <a:t>point grid</a:t>
            </a:r>
            <a:r>
              <a:rPr lang="en-US" sz="2000" dirty="0">
                <a:effectLst/>
              </a:rPr>
              <a:t> is a powerful </a:t>
            </a:r>
            <a:r>
              <a:rPr lang="en-US" sz="2000" b="1" dirty="0">
                <a:effectLst/>
              </a:rPr>
              <a:t>system</a:t>
            </a:r>
            <a:r>
              <a:rPr lang="en-US" sz="2000" dirty="0">
                <a:effectLst/>
              </a:rPr>
              <a:t> for creating consistent and visually appealing user </a:t>
            </a:r>
            <a:r>
              <a:rPr lang="en-US" sz="2000" dirty="0" smtClean="0">
                <a:effectLst/>
              </a:rPr>
              <a:t>interfaces.</a:t>
            </a:r>
          </a:p>
          <a:p>
            <a:r>
              <a:rPr lang="en-US" sz="2000" b="1" dirty="0" smtClean="0">
                <a:effectLst/>
              </a:rPr>
              <a:t>   Vertical Rhythm </a:t>
            </a:r>
            <a:r>
              <a:rPr lang="en-US" sz="2000" dirty="0">
                <a:effectLst/>
              </a:rPr>
              <a:t>is achieved when the elements of your design are organized into repeatable patterns. This allows your final design to look deliberate, professional, and consistent</a:t>
            </a:r>
            <a:r>
              <a:rPr lang="en-US" sz="2000" dirty="0" smtClean="0">
                <a:effectLst/>
              </a:rPr>
              <a:t>.</a:t>
            </a:r>
          </a:p>
          <a:p>
            <a:r>
              <a:rPr lang="en-US" sz="2000" b="1" dirty="0" smtClean="0">
                <a:effectLst/>
              </a:rPr>
              <a:t>   </a:t>
            </a:r>
            <a:r>
              <a:rPr lang="en-US" sz="2000" b="1" dirty="0" err="1" smtClean="0">
                <a:effectLst/>
              </a:rPr>
              <a:t>ModularGrid</a:t>
            </a:r>
            <a:r>
              <a:rPr lang="en-US" sz="2000" dirty="0">
                <a:effectLst/>
              </a:rPr>
              <a:t> is a database for modular synthesizers with an intuitive drag and drop rack planner</a:t>
            </a:r>
            <a:r>
              <a:rPr lang="en-US" sz="2000" dirty="0" smtClean="0">
                <a:effectLst/>
              </a:rPr>
              <a:t>.</a:t>
            </a:r>
          </a:p>
          <a:p>
            <a:r>
              <a:rPr lang="en-US" sz="2000" b="1" dirty="0" smtClean="0">
                <a:effectLst/>
              </a:rPr>
              <a:t>   Vertical </a:t>
            </a:r>
            <a:r>
              <a:rPr lang="en-US" sz="2000" b="1" dirty="0">
                <a:effectLst/>
              </a:rPr>
              <a:t>scale</a:t>
            </a:r>
            <a:r>
              <a:rPr lang="en-US" sz="2000" dirty="0">
                <a:effectLst/>
              </a:rPr>
              <a:t> is the ability to move a single instance to a more powerful machine. Horizontal </a:t>
            </a:r>
            <a:r>
              <a:rPr lang="en-US" sz="2000" b="1" dirty="0">
                <a:effectLst/>
              </a:rPr>
              <a:t>scale</a:t>
            </a:r>
            <a:r>
              <a:rPr lang="en-US" sz="2000" dirty="0">
                <a:effectLst/>
              </a:rPr>
              <a:t> is the ability to add more machines to a service, system or application.</a:t>
            </a:r>
            <a:endParaRPr lang="en-US" sz="2000" dirty="0" smtClean="0">
              <a:effectLst/>
            </a:endParaRPr>
          </a:p>
          <a:p>
            <a:endParaRPr lang="en-US" sz="2400" dirty="0" smtClean="0">
              <a:effectLst/>
            </a:endParaRPr>
          </a:p>
          <a:p>
            <a:endParaRPr lang="en-US" sz="1000" dirty="0"/>
          </a:p>
        </p:txBody>
      </p:sp>
    </p:spTree>
    <p:extLst>
      <p:ext uri="{BB962C8B-B14F-4D97-AF65-F5344CB8AC3E}">
        <p14:creationId xmlns:p14="http://schemas.microsoft.com/office/powerpoint/2010/main" val="747737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527605"/>
            <a:ext cx="6871725" cy="916230"/>
          </a:xfrm>
        </p:spPr>
        <p:txBody>
          <a:bodyPr>
            <a:normAutofit fontScale="90000"/>
          </a:bodyPr>
          <a:lstStyle/>
          <a:p>
            <a:r>
              <a:rPr lang="en-US" b="1" dirty="0"/>
              <a:t>Calculation of your grid and your guides using online </a:t>
            </a:r>
            <a:r>
              <a:rPr lang="en-US" b="1" dirty="0" smtClean="0"/>
              <a:t>tools</a:t>
            </a:r>
            <a:r>
              <a:rPr lang="fr-FR" b="1" dirty="0" smtClean="0"/>
              <a:t>.</a:t>
            </a:r>
            <a:r>
              <a:rPr lang="fr-FR" dirty="0"/>
              <a:t/>
            </a:r>
            <a:br>
              <a:rPr lang="fr-FR" dirty="0"/>
            </a:br>
            <a:r>
              <a:rPr lang="en-US" dirty="0"/>
              <a:t/>
            </a:r>
            <a:br>
              <a:rPr lang="en-US" dirty="0"/>
            </a:br>
            <a:endParaRPr lang="en-US" dirty="0"/>
          </a:p>
        </p:txBody>
      </p:sp>
      <p:sp>
        <p:nvSpPr>
          <p:cNvPr id="8" name="Title 3"/>
          <p:cNvSpPr txBox="1">
            <a:spLocks/>
          </p:cNvSpPr>
          <p:nvPr/>
        </p:nvSpPr>
        <p:spPr>
          <a:xfrm>
            <a:off x="3350360" y="1257367"/>
            <a:ext cx="3359510" cy="305410"/>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b="1" dirty="0">
                <a:effectLst/>
              </a:rPr>
              <a:t> </a:t>
            </a:r>
            <a:r>
              <a:rPr lang="en-US" sz="2400" b="1" dirty="0">
                <a:hlinkClick r:id="rId2"/>
              </a:rPr>
              <a:t>http://gridcalculator.dk/</a:t>
            </a:r>
            <a:endParaRPr lang="en-US" sz="2400" b="1" dirty="0" smtClean="0">
              <a:effectLst/>
            </a:endParaRPr>
          </a:p>
          <a:p>
            <a:endParaRPr lang="en-US" sz="1000" b="1" dirty="0"/>
          </a:p>
        </p:txBody>
      </p:sp>
      <p:sp>
        <p:nvSpPr>
          <p:cNvPr id="5" name="Title 3"/>
          <p:cNvSpPr txBox="1">
            <a:spLocks/>
          </p:cNvSpPr>
          <p:nvPr/>
        </p:nvSpPr>
        <p:spPr>
          <a:xfrm>
            <a:off x="2281424" y="1478580"/>
            <a:ext cx="6566315" cy="1128651"/>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dirty="0">
                <a:effectLst/>
              </a:rPr>
              <a:t>A simple </a:t>
            </a:r>
            <a:r>
              <a:rPr lang="en-US" sz="2400" b="1" dirty="0">
                <a:effectLst/>
              </a:rPr>
              <a:t>tool</a:t>
            </a:r>
            <a:r>
              <a:rPr lang="en-US" sz="2400" dirty="0">
                <a:effectLst/>
              </a:rPr>
              <a:t> for </a:t>
            </a:r>
            <a:r>
              <a:rPr lang="en-US" sz="2400" b="1" dirty="0">
                <a:effectLst/>
              </a:rPr>
              <a:t>web</a:t>
            </a:r>
            <a:r>
              <a:rPr lang="en-US" sz="2400" dirty="0">
                <a:effectLst/>
              </a:rPr>
              <a:t> and print designers to </a:t>
            </a:r>
            <a:r>
              <a:rPr lang="en-US" sz="2400" b="1" dirty="0">
                <a:effectLst/>
              </a:rPr>
              <a:t>calculate your </a:t>
            </a:r>
            <a:r>
              <a:rPr lang="en-US" sz="2400" b="1" dirty="0" smtClean="0">
                <a:effectLst/>
              </a:rPr>
              <a:t>grids.</a:t>
            </a:r>
            <a:endParaRPr lang="en-US" sz="700" b="1" dirty="0"/>
          </a:p>
        </p:txBody>
      </p:sp>
      <p:pic>
        <p:nvPicPr>
          <p:cNvPr id="2" name="Imag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9540" y="2970885"/>
            <a:ext cx="5182820" cy="2776510"/>
          </a:xfrm>
          <a:prstGeom prst="rect">
            <a:avLst/>
          </a:prstGeom>
        </p:spPr>
      </p:pic>
    </p:spTree>
    <p:extLst>
      <p:ext uri="{BB962C8B-B14F-4D97-AF65-F5344CB8AC3E}">
        <p14:creationId xmlns:p14="http://schemas.microsoft.com/office/powerpoint/2010/main" val="37934200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527605"/>
            <a:ext cx="6871725" cy="916230"/>
          </a:xfrm>
        </p:spPr>
        <p:txBody>
          <a:bodyPr>
            <a:normAutofit fontScale="90000"/>
          </a:bodyPr>
          <a:lstStyle/>
          <a:p>
            <a:r>
              <a:rPr lang="en-US" b="1" dirty="0"/>
              <a:t>Planning your grid for the office view.</a:t>
            </a:r>
            <a:r>
              <a:rPr lang="fr-FR" dirty="0"/>
              <a:t/>
            </a:r>
            <a:br>
              <a:rPr lang="fr-FR" dirty="0"/>
            </a:br>
            <a:r>
              <a:rPr lang="en-US" dirty="0"/>
              <a:t/>
            </a:r>
            <a:br>
              <a:rPr lang="en-US" dirty="0"/>
            </a:br>
            <a:endParaRPr lang="en-US"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3640" y="1013992"/>
            <a:ext cx="1920406" cy="2720417"/>
          </a:xfrm>
          <a:prstGeom prst="rect">
            <a:avLst/>
          </a:prstGeom>
        </p:spPr>
      </p:pic>
      <p:pic>
        <p:nvPicPr>
          <p:cNvPr id="3" name="Image 2"/>
          <p:cNvPicPr>
            <a:picLocks noChangeAspect="1"/>
          </p:cNvPicPr>
          <p:nvPr/>
        </p:nvPicPr>
        <p:blipFill>
          <a:blip r:embed="rId3"/>
          <a:stretch>
            <a:fillRect/>
          </a:stretch>
        </p:blipFill>
        <p:spPr>
          <a:xfrm>
            <a:off x="5335525" y="3887115"/>
            <a:ext cx="3390610" cy="2748690"/>
          </a:xfrm>
          <a:prstGeom prst="rect">
            <a:avLst/>
          </a:prstGeom>
        </p:spPr>
      </p:pic>
      <p:sp>
        <p:nvSpPr>
          <p:cNvPr id="6" name="Title 3"/>
          <p:cNvSpPr txBox="1">
            <a:spLocks/>
          </p:cNvSpPr>
          <p:nvPr/>
        </p:nvSpPr>
        <p:spPr>
          <a:xfrm>
            <a:off x="2083533" y="1148123"/>
            <a:ext cx="3780202" cy="443977"/>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fr-FR" sz="2400" dirty="0" smtClean="0"/>
              <a:t/>
            </a:r>
            <a:br>
              <a:rPr lang="fr-FR" sz="2400" dirty="0" smtClean="0"/>
            </a:br>
            <a:r>
              <a:rPr lang="en-US" sz="2400" dirty="0" smtClean="0"/>
              <a:t/>
            </a:r>
            <a:br>
              <a:rPr lang="en-US" sz="2400" dirty="0" smtClean="0"/>
            </a:br>
            <a:r>
              <a:rPr lang="en-US" sz="2800" dirty="0" smtClean="0"/>
              <a:t>Go to view </a:t>
            </a:r>
          </a:p>
          <a:p>
            <a:r>
              <a:rPr lang="en-US" sz="2800" dirty="0" smtClean="0"/>
              <a:t>click on New Guide layout</a:t>
            </a:r>
            <a:endParaRPr lang="en-US" sz="2800" dirty="0"/>
          </a:p>
        </p:txBody>
      </p:sp>
      <p:sp>
        <p:nvSpPr>
          <p:cNvPr id="5" name="Rectangle 4"/>
          <p:cNvSpPr/>
          <p:nvPr/>
        </p:nvSpPr>
        <p:spPr>
          <a:xfrm>
            <a:off x="2083533" y="2424043"/>
            <a:ext cx="3557091" cy="830997"/>
          </a:xfrm>
          <a:prstGeom prst="rect">
            <a:avLst/>
          </a:prstGeom>
        </p:spPr>
        <p:txBody>
          <a:bodyPr wrap="square">
            <a:spAutoFit/>
          </a:bodyPr>
          <a:lstStyle/>
          <a:p>
            <a:r>
              <a:rPr lang="en-US" sz="1200" b="1" dirty="0">
                <a:solidFill>
                  <a:schemeClr val="bg1"/>
                </a:solidFill>
                <a:latin typeface="Roboto"/>
              </a:rPr>
              <a:t>Extra Small Devices</a:t>
            </a:r>
            <a:r>
              <a:rPr lang="en-US" sz="1200" dirty="0">
                <a:solidFill>
                  <a:srgbClr val="3A3A3A"/>
                </a:solidFill>
                <a:latin typeface="Roboto"/>
              </a:rPr>
              <a:t> (e.g. cell phones) are the default, creating the “mobile first” concept in Bootstrap. This covers devices smaller than 768px wide.</a:t>
            </a:r>
            <a:endParaRPr lang="en-US" sz="1200" dirty="0"/>
          </a:p>
        </p:txBody>
      </p:sp>
      <p:sp>
        <p:nvSpPr>
          <p:cNvPr id="9" name="Flèche droite 8"/>
          <p:cNvSpPr/>
          <p:nvPr/>
        </p:nvSpPr>
        <p:spPr>
          <a:xfrm>
            <a:off x="5259172" y="5185107"/>
            <a:ext cx="305410" cy="152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083533" y="3288160"/>
            <a:ext cx="3206805" cy="646331"/>
          </a:xfrm>
          <a:prstGeom prst="rect">
            <a:avLst/>
          </a:prstGeom>
        </p:spPr>
        <p:txBody>
          <a:bodyPr wrap="square">
            <a:spAutoFit/>
          </a:bodyPr>
          <a:lstStyle/>
          <a:p>
            <a:pPr lvl="0" eaLnBrk="0" fontAlgn="base" hangingPunct="0">
              <a:spcBef>
                <a:spcPct val="0"/>
              </a:spcBef>
              <a:spcAft>
                <a:spcPct val="0"/>
              </a:spcAft>
            </a:pPr>
            <a:r>
              <a:rPr lang="en-US" altLang="en-US" sz="1200" b="1" dirty="0" smtClean="0">
                <a:solidFill>
                  <a:schemeClr val="bg1"/>
                </a:solidFill>
                <a:latin typeface="Roboto"/>
              </a:rPr>
              <a:t>Small Devices</a:t>
            </a:r>
            <a:r>
              <a:rPr lang="en-US" altLang="en-US" sz="1200" dirty="0">
                <a:solidFill>
                  <a:srgbClr val="3A3A3A"/>
                </a:solidFill>
                <a:latin typeface="Roboto"/>
              </a:rPr>
              <a:t> (e.g. tablets) are targeted with </a:t>
            </a:r>
            <a:r>
              <a:rPr lang="en-US" altLang="en-US" sz="1200" dirty="0">
                <a:solidFill>
                  <a:srgbClr val="000000"/>
                </a:solidFill>
                <a:latin typeface="Consolas" panose="020B0609020204030204" pitchFamily="49" charset="0"/>
              </a:rPr>
              <a:t>@media (min-width: 768px) and (max-width: 991px) { ... }</a:t>
            </a:r>
            <a:r>
              <a:rPr lang="en-US" altLang="en-US" sz="1200" dirty="0">
                <a:solidFill>
                  <a:srgbClr val="3A3A3A"/>
                </a:solidFill>
                <a:latin typeface="Roboto"/>
              </a:rPr>
              <a:t>.</a:t>
            </a:r>
            <a:r>
              <a:rPr lang="en-US" altLang="en-US" sz="1200" dirty="0"/>
              <a:t> </a:t>
            </a:r>
          </a:p>
        </p:txBody>
      </p:sp>
      <p:sp>
        <p:nvSpPr>
          <p:cNvPr id="14" name="Rectangle 13"/>
          <p:cNvSpPr/>
          <p:nvPr/>
        </p:nvSpPr>
        <p:spPr>
          <a:xfrm>
            <a:off x="2083533" y="3967611"/>
            <a:ext cx="3175639" cy="1015663"/>
          </a:xfrm>
          <a:prstGeom prst="rect">
            <a:avLst/>
          </a:prstGeom>
        </p:spPr>
        <p:txBody>
          <a:bodyPr wrap="square">
            <a:spAutoFit/>
          </a:bodyPr>
          <a:lstStyle/>
          <a:p>
            <a:r>
              <a:rPr lang="en-US" altLang="en-US" sz="1200" b="1" dirty="0">
                <a:solidFill>
                  <a:schemeClr val="bg1"/>
                </a:solidFill>
                <a:latin typeface="Roboto"/>
              </a:rPr>
              <a:t>Medium Sized Devices</a:t>
            </a:r>
            <a:r>
              <a:rPr lang="en-US" altLang="en-US" sz="1200" dirty="0">
                <a:solidFill>
                  <a:srgbClr val="3A3A3A"/>
                </a:solidFill>
                <a:latin typeface="Roboto"/>
              </a:rPr>
              <a:t> (e.g. Desktops) have a screen size smaller than 1200px and greater than 991px, using </a:t>
            </a:r>
            <a:r>
              <a:rPr lang="en-US" altLang="en-US" sz="1200" dirty="0">
                <a:solidFill>
                  <a:srgbClr val="000000"/>
                </a:solidFill>
                <a:latin typeface="Consolas" panose="020B0609020204030204" pitchFamily="49" charset="0"/>
              </a:rPr>
              <a:t>@media (min-width: 992px) and (max-width: 1199px) { ... }</a:t>
            </a:r>
            <a:r>
              <a:rPr lang="en-US" altLang="en-US" sz="1200" dirty="0">
                <a:solidFill>
                  <a:srgbClr val="3A3A3A"/>
                </a:solidFill>
                <a:latin typeface="Roboto"/>
              </a:rPr>
              <a:t>.</a:t>
            </a:r>
            <a:endParaRPr lang="en-US" sz="1200" dirty="0"/>
          </a:p>
        </p:txBody>
      </p:sp>
      <p:sp>
        <p:nvSpPr>
          <p:cNvPr id="16" name="Rectangle 15"/>
          <p:cNvSpPr/>
          <p:nvPr/>
        </p:nvSpPr>
        <p:spPr>
          <a:xfrm>
            <a:off x="2083533" y="5016394"/>
            <a:ext cx="3161618" cy="830997"/>
          </a:xfrm>
          <a:prstGeom prst="rect">
            <a:avLst/>
          </a:prstGeom>
        </p:spPr>
        <p:txBody>
          <a:bodyPr wrap="square">
            <a:spAutoFit/>
          </a:bodyPr>
          <a:lstStyle/>
          <a:p>
            <a:pPr lvl="0" eaLnBrk="0" fontAlgn="base" hangingPunct="0">
              <a:spcBef>
                <a:spcPct val="0"/>
              </a:spcBef>
              <a:spcAft>
                <a:spcPct val="0"/>
              </a:spcAft>
            </a:pPr>
            <a:r>
              <a:rPr lang="en-US" altLang="en-US" sz="1200" b="1" dirty="0">
                <a:solidFill>
                  <a:schemeClr val="bg1"/>
                </a:solidFill>
                <a:latin typeface="Roboto"/>
              </a:rPr>
              <a:t>Larger Devices</a:t>
            </a:r>
            <a:r>
              <a:rPr lang="en-US" altLang="en-US" sz="1200" dirty="0">
                <a:solidFill>
                  <a:srgbClr val="3A3A3A"/>
                </a:solidFill>
                <a:latin typeface="Roboto"/>
              </a:rPr>
              <a:t> (e.g. wide-screen monitors) are greater than 1200px, targeted using </a:t>
            </a:r>
            <a:r>
              <a:rPr lang="en-US" altLang="en-US" sz="1200" dirty="0">
                <a:solidFill>
                  <a:srgbClr val="000000"/>
                </a:solidFill>
                <a:latin typeface="Consolas" panose="020B0609020204030204" pitchFamily="49" charset="0"/>
              </a:rPr>
              <a:t>@media (min-width: 1200px) { ... }</a:t>
            </a:r>
            <a:r>
              <a:rPr lang="en-US" altLang="en-US" sz="1200" dirty="0">
                <a:solidFill>
                  <a:srgbClr val="3A3A3A"/>
                </a:solidFill>
                <a:latin typeface="Roboto"/>
              </a:rPr>
              <a:t>.</a:t>
            </a:r>
            <a:r>
              <a:rPr lang="en-US" altLang="en-US" sz="1200" dirty="0"/>
              <a:t> </a:t>
            </a:r>
            <a:endParaRPr lang="en-US" altLang="en-US" sz="1200" dirty="0">
              <a:latin typeface="Arial" panose="020B0604020202020204" pitchFamily="34" charset="0"/>
            </a:endParaRPr>
          </a:p>
        </p:txBody>
      </p:sp>
    </p:spTree>
    <p:extLst>
      <p:ext uri="{BB962C8B-B14F-4D97-AF65-F5344CB8AC3E}">
        <p14:creationId xmlns:p14="http://schemas.microsoft.com/office/powerpoint/2010/main" val="571098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527605"/>
            <a:ext cx="6871725" cy="916230"/>
          </a:xfrm>
        </p:spPr>
        <p:txBody>
          <a:bodyPr>
            <a:normAutofit fontScale="90000"/>
          </a:bodyPr>
          <a:lstStyle/>
          <a:p>
            <a:r>
              <a:rPr lang="en-US" b="1" dirty="0"/>
              <a:t>Atomic Design, Responsive web design.</a:t>
            </a:r>
            <a:r>
              <a:rPr lang="en-US" dirty="0"/>
              <a:t/>
            </a:r>
            <a:br>
              <a:rPr lang="en-US" dirty="0"/>
            </a:br>
            <a:r>
              <a:rPr lang="fr-FR" dirty="0"/>
              <a:t/>
            </a:r>
            <a:br>
              <a:rPr lang="fr-FR" dirty="0"/>
            </a:br>
            <a:endParaRPr lang="en-US" dirty="0"/>
          </a:p>
        </p:txBody>
      </p:sp>
      <p:sp>
        <p:nvSpPr>
          <p:cNvPr id="3" name="Rectangle 2"/>
          <p:cNvSpPr/>
          <p:nvPr/>
        </p:nvSpPr>
        <p:spPr>
          <a:xfrm>
            <a:off x="1976015" y="1291130"/>
            <a:ext cx="2748690" cy="523220"/>
          </a:xfrm>
          <a:prstGeom prst="rect">
            <a:avLst/>
          </a:prstGeom>
        </p:spPr>
        <p:txBody>
          <a:bodyPr wrap="square">
            <a:spAutoFit/>
          </a:bodyPr>
          <a:lstStyle/>
          <a:p>
            <a:r>
              <a:rPr lang="en-US" sz="2800" u="sng" dirty="0">
                <a:solidFill>
                  <a:schemeClr val="bg1"/>
                </a:solidFill>
              </a:rPr>
              <a:t>Atomic</a:t>
            </a:r>
            <a:r>
              <a:rPr lang="en-US" sz="2800" b="1" u="sng" dirty="0">
                <a:solidFill>
                  <a:schemeClr val="bg1"/>
                </a:solidFill>
              </a:rPr>
              <a:t> </a:t>
            </a:r>
            <a:r>
              <a:rPr lang="en-US" sz="2800" u="sng" dirty="0" smtClean="0">
                <a:solidFill>
                  <a:schemeClr val="bg1"/>
                </a:solidFill>
              </a:rPr>
              <a:t>Design :</a:t>
            </a:r>
            <a:endParaRPr lang="en-US" sz="2800" u="sng" dirty="0">
              <a:solidFill>
                <a:schemeClr val="bg1"/>
              </a:solidFill>
            </a:endParaRPr>
          </a:p>
        </p:txBody>
      </p:sp>
      <p:sp>
        <p:nvSpPr>
          <p:cNvPr id="6" name="Rectangle 5"/>
          <p:cNvSpPr/>
          <p:nvPr/>
        </p:nvSpPr>
        <p:spPr>
          <a:xfrm>
            <a:off x="2510482" y="2360065"/>
            <a:ext cx="6108200" cy="3046988"/>
          </a:xfrm>
          <a:prstGeom prst="rect">
            <a:avLst/>
          </a:prstGeom>
        </p:spPr>
        <p:txBody>
          <a:bodyPr wrap="square">
            <a:spAutoFit/>
          </a:bodyPr>
          <a:lstStyle/>
          <a:p>
            <a:r>
              <a:rPr lang="en-US" sz="2400" b="1" dirty="0">
                <a:solidFill>
                  <a:schemeClr val="bg1"/>
                </a:solidFill>
                <a:latin typeface="arial" panose="020B0604020202020204" pitchFamily="34" charset="0"/>
              </a:rPr>
              <a:t>Atomic design</a:t>
            </a:r>
            <a:r>
              <a:rPr lang="en-US" sz="2400" dirty="0">
                <a:solidFill>
                  <a:schemeClr val="bg1"/>
                </a:solidFill>
                <a:latin typeface="arial" panose="020B0604020202020204" pitchFamily="34" charset="0"/>
              </a:rPr>
              <a:t> is </a:t>
            </a:r>
            <a:r>
              <a:rPr lang="en-US" sz="2400" b="1" dirty="0">
                <a:solidFill>
                  <a:schemeClr val="bg1"/>
                </a:solidFill>
                <a:latin typeface="arial" panose="020B0604020202020204" pitchFamily="34" charset="0"/>
              </a:rPr>
              <a:t>atoms</a:t>
            </a:r>
            <a:r>
              <a:rPr lang="en-US" sz="2400" dirty="0">
                <a:solidFill>
                  <a:schemeClr val="bg1"/>
                </a:solidFill>
                <a:latin typeface="arial" panose="020B0604020202020204" pitchFamily="34" charset="0"/>
              </a:rPr>
              <a:t>, molecules, organisms, templates, and pages concurrently working together to create effective interface </a:t>
            </a:r>
            <a:r>
              <a:rPr lang="en-US" sz="2400" b="1" dirty="0">
                <a:solidFill>
                  <a:schemeClr val="bg1"/>
                </a:solidFill>
                <a:latin typeface="arial" panose="020B0604020202020204" pitchFamily="34" charset="0"/>
              </a:rPr>
              <a:t>design</a:t>
            </a:r>
            <a:r>
              <a:rPr lang="en-US" sz="2400" dirty="0">
                <a:solidFill>
                  <a:schemeClr val="bg1"/>
                </a:solidFill>
                <a:latin typeface="arial" panose="020B0604020202020204" pitchFamily="34" charset="0"/>
              </a:rPr>
              <a:t> systems. </a:t>
            </a:r>
            <a:r>
              <a:rPr lang="en-US" sz="2400" b="1" dirty="0">
                <a:solidFill>
                  <a:schemeClr val="bg1"/>
                </a:solidFill>
                <a:latin typeface="arial" panose="020B0604020202020204" pitchFamily="34" charset="0"/>
              </a:rPr>
              <a:t>Atomic design</a:t>
            </a:r>
            <a:r>
              <a:rPr lang="en-US" sz="2400" dirty="0">
                <a:solidFill>
                  <a:schemeClr val="bg1"/>
                </a:solidFill>
                <a:latin typeface="arial" panose="020B0604020202020204" pitchFamily="34" charset="0"/>
              </a:rPr>
              <a:t> is not a linear process, but rather a mental model to help us think of our user interfaces as both a cohesive whole and a collection of parts at the same time.</a:t>
            </a:r>
            <a:endParaRPr lang="en-US" sz="2400" dirty="0">
              <a:solidFill>
                <a:schemeClr val="bg1"/>
              </a:solidFill>
            </a:endParaRPr>
          </a:p>
        </p:txBody>
      </p:sp>
    </p:spTree>
    <p:extLst>
      <p:ext uri="{BB962C8B-B14F-4D97-AF65-F5344CB8AC3E}">
        <p14:creationId xmlns:p14="http://schemas.microsoft.com/office/powerpoint/2010/main" val="2073694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28720" y="527605"/>
            <a:ext cx="6871725" cy="916230"/>
          </a:xfrm>
        </p:spPr>
        <p:txBody>
          <a:bodyPr>
            <a:normAutofit fontScale="90000"/>
          </a:bodyPr>
          <a:lstStyle/>
          <a:p>
            <a:r>
              <a:rPr lang="en-US" b="1" dirty="0"/>
              <a:t>Atomic Design, Responsive web design.</a:t>
            </a:r>
            <a:r>
              <a:rPr lang="en-US" dirty="0"/>
              <a:t/>
            </a:r>
            <a:br>
              <a:rPr lang="en-US" dirty="0"/>
            </a:br>
            <a:r>
              <a:rPr lang="fr-FR" dirty="0"/>
              <a:t/>
            </a:r>
            <a:br>
              <a:rPr lang="fr-FR" dirty="0"/>
            </a:br>
            <a:endParaRPr lang="en-US" dirty="0"/>
          </a:p>
        </p:txBody>
      </p:sp>
      <p:sp>
        <p:nvSpPr>
          <p:cNvPr id="3" name="Rectangle 2"/>
          <p:cNvSpPr/>
          <p:nvPr/>
        </p:nvSpPr>
        <p:spPr>
          <a:xfrm>
            <a:off x="1976014" y="1291130"/>
            <a:ext cx="3206805" cy="523220"/>
          </a:xfrm>
          <a:prstGeom prst="rect">
            <a:avLst/>
          </a:prstGeom>
        </p:spPr>
        <p:txBody>
          <a:bodyPr wrap="square">
            <a:spAutoFit/>
          </a:bodyPr>
          <a:lstStyle/>
          <a:p>
            <a:r>
              <a:rPr lang="en-US" sz="2400" u="sng" dirty="0">
                <a:solidFill>
                  <a:schemeClr val="bg1"/>
                </a:solidFill>
              </a:rPr>
              <a:t>Responsive web design </a:t>
            </a:r>
            <a:r>
              <a:rPr lang="en-US" sz="2800" u="sng" dirty="0" smtClean="0">
                <a:solidFill>
                  <a:schemeClr val="bg1"/>
                </a:solidFill>
              </a:rPr>
              <a:t>:</a:t>
            </a:r>
            <a:endParaRPr lang="en-US" sz="2800" u="sng" dirty="0">
              <a:solidFill>
                <a:schemeClr val="bg1"/>
              </a:solidFill>
            </a:endParaRPr>
          </a:p>
        </p:txBody>
      </p:sp>
      <p:sp>
        <p:nvSpPr>
          <p:cNvPr id="6" name="Rectangle 5"/>
          <p:cNvSpPr/>
          <p:nvPr/>
        </p:nvSpPr>
        <p:spPr>
          <a:xfrm>
            <a:off x="2510482" y="2360065"/>
            <a:ext cx="6108200" cy="3046988"/>
          </a:xfrm>
          <a:prstGeom prst="rect">
            <a:avLst/>
          </a:prstGeom>
        </p:spPr>
        <p:txBody>
          <a:bodyPr wrap="square">
            <a:spAutoFit/>
          </a:bodyPr>
          <a:lstStyle/>
          <a:p>
            <a:r>
              <a:rPr lang="en-US" sz="2400" dirty="0">
                <a:solidFill>
                  <a:schemeClr val="bg1"/>
                </a:solidFill>
              </a:rPr>
              <a:t>A responsive </a:t>
            </a:r>
            <a:r>
              <a:rPr lang="en-US" sz="2400" u="sng" dirty="0" smtClean="0">
                <a:solidFill>
                  <a:schemeClr val="bg1"/>
                </a:solidFill>
              </a:rPr>
              <a:t>website</a:t>
            </a:r>
            <a:r>
              <a:rPr lang="en-US" sz="2400" dirty="0">
                <a:solidFill>
                  <a:schemeClr val="bg1"/>
                </a:solidFill>
              </a:rPr>
              <a:t> is one that has been designed to respond, or adapt, based on the technology and type of computing device used by the visitor to display the site. It is basically one website design that will looks good at any size — from a large desktop LCD monitor to the smaller screens we use on smartphones and tablets</a:t>
            </a:r>
            <a:r>
              <a:rPr lang="en-US" sz="2400" dirty="0" smtClean="0">
                <a:solidFill>
                  <a:schemeClr val="bg1"/>
                </a:solidFill>
              </a:rPr>
              <a:t>.</a:t>
            </a:r>
            <a:endParaRPr lang="en-US" sz="2400" dirty="0">
              <a:solidFill>
                <a:schemeClr val="bg1"/>
              </a:solidFill>
            </a:endParaRPr>
          </a:p>
        </p:txBody>
      </p:sp>
    </p:spTree>
    <p:extLst>
      <p:ext uri="{BB962C8B-B14F-4D97-AF65-F5344CB8AC3E}">
        <p14:creationId xmlns:p14="http://schemas.microsoft.com/office/powerpoint/2010/main" val="165831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670" y="1291129"/>
            <a:ext cx="7940660" cy="763525"/>
          </a:xfrm>
        </p:spPr>
        <p:txBody>
          <a:bodyPr>
            <a:normAutofit/>
          </a:bodyPr>
          <a:lstStyle/>
          <a:p>
            <a:r>
              <a:rPr lang="en-US" b="1" u="sng" dirty="0"/>
              <a:t>Index</a:t>
            </a:r>
            <a:endParaRPr lang="en-US" b="1" u="sng" dirty="0"/>
          </a:p>
        </p:txBody>
      </p:sp>
      <p:sp>
        <p:nvSpPr>
          <p:cNvPr id="3" name="Content Placeholder 2"/>
          <p:cNvSpPr>
            <a:spLocks noGrp="1"/>
          </p:cNvSpPr>
          <p:nvPr>
            <p:ph idx="1"/>
          </p:nvPr>
        </p:nvSpPr>
        <p:spPr>
          <a:xfrm>
            <a:off x="754375" y="2054654"/>
            <a:ext cx="7635250" cy="4275739"/>
          </a:xfrm>
        </p:spPr>
        <p:txBody>
          <a:bodyPr/>
          <a:lstStyle/>
          <a:p>
            <a:r>
              <a:rPr lang="fr-FR" dirty="0" err="1" smtClean="0"/>
              <a:t>Wireframe</a:t>
            </a:r>
            <a:r>
              <a:rPr lang="fr-FR" dirty="0"/>
              <a:t> </a:t>
            </a:r>
            <a:r>
              <a:rPr lang="fr-FR" dirty="0" err="1" smtClean="0"/>
              <a:t>low-fidelity</a:t>
            </a:r>
            <a:endParaRPr lang="en-US" dirty="0" smtClean="0"/>
          </a:p>
          <a:p>
            <a:r>
              <a:rPr lang="fr-FR" dirty="0" err="1"/>
              <a:t>Wireframe</a:t>
            </a:r>
            <a:r>
              <a:rPr lang="fr-FR" dirty="0"/>
              <a:t> </a:t>
            </a:r>
            <a:r>
              <a:rPr lang="fr-FR" dirty="0" smtClean="0"/>
              <a:t>high-</a:t>
            </a:r>
            <a:r>
              <a:rPr lang="fr-FR" dirty="0" err="1" smtClean="0"/>
              <a:t>fidelity</a:t>
            </a:r>
            <a:endParaRPr lang="en-US" dirty="0"/>
          </a:p>
          <a:p>
            <a:r>
              <a:rPr lang="en-US" dirty="0" smtClean="0"/>
              <a:t>Prototype</a:t>
            </a:r>
            <a:endParaRPr lang="en-US" dirty="0" smtClean="0"/>
          </a:p>
          <a:p>
            <a:r>
              <a:rPr lang="en-US" dirty="0" smtClean="0"/>
              <a:t>Documentation</a:t>
            </a:r>
            <a:endParaRPr lang="en-US" dirty="0" smtClean="0"/>
          </a:p>
          <a:p>
            <a:endParaRPr lang="en-US" dirty="0" smtClean="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4375" y="1291130"/>
            <a:ext cx="7940660" cy="763525"/>
          </a:xfrm>
        </p:spPr>
        <p:txBody>
          <a:bodyPr>
            <a:normAutofit/>
          </a:bodyPr>
          <a:lstStyle/>
          <a:p>
            <a:r>
              <a:rPr lang="en-US" b="1" u="sng" dirty="0"/>
              <a:t>conclusion</a:t>
            </a:r>
            <a:endParaRPr lang="en-US" b="1" u="sng" dirty="0"/>
          </a:p>
        </p:txBody>
      </p:sp>
      <p:sp>
        <p:nvSpPr>
          <p:cNvPr id="5" name="Text Placeholder 4"/>
          <p:cNvSpPr>
            <a:spLocks noGrp="1"/>
          </p:cNvSpPr>
          <p:nvPr>
            <p:ph type="body" idx="1"/>
          </p:nvPr>
        </p:nvSpPr>
        <p:spPr>
          <a:xfrm>
            <a:off x="448965" y="2207360"/>
            <a:ext cx="4040188" cy="639762"/>
          </a:xfrm>
        </p:spPr>
        <p:txBody>
          <a:bodyPr/>
          <a:lstStyle/>
          <a:p>
            <a:r>
              <a:rPr lang="en-US" dirty="0" err="1" smtClean="0"/>
              <a:t>Github</a:t>
            </a:r>
            <a:endParaRPr lang="en-US" dirty="0"/>
          </a:p>
        </p:txBody>
      </p:sp>
      <p:sp>
        <p:nvSpPr>
          <p:cNvPr id="6" name="Content Placeholder 5"/>
          <p:cNvSpPr>
            <a:spLocks noGrp="1"/>
          </p:cNvSpPr>
          <p:nvPr>
            <p:ph sz="half" idx="2"/>
          </p:nvPr>
        </p:nvSpPr>
        <p:spPr>
          <a:xfrm>
            <a:off x="1517899" y="2837222"/>
            <a:ext cx="2971253" cy="2271533"/>
          </a:xfrm>
        </p:spPr>
        <p:txBody>
          <a:bodyPr/>
          <a:lstStyle/>
          <a:p>
            <a:pPr algn="l"/>
            <a:r>
              <a:rPr lang="en-US" dirty="0" err="1" smtClean="0"/>
              <a:t>Wireframing</a:t>
            </a:r>
            <a:endParaRPr lang="en-US" dirty="0" smtClean="0"/>
          </a:p>
          <a:p>
            <a:pPr algn="l"/>
            <a:r>
              <a:rPr lang="en-US" dirty="0" smtClean="0"/>
              <a:t>Prototype</a:t>
            </a:r>
            <a:endParaRPr lang="en-US" dirty="0" smtClean="0"/>
          </a:p>
          <a:p>
            <a:pPr algn="l"/>
            <a:r>
              <a:rPr lang="en-US" dirty="0" smtClean="0"/>
              <a:t>Report</a:t>
            </a:r>
          </a:p>
          <a:p>
            <a:pPr marL="0" indent="0" algn="l">
              <a:buNone/>
            </a:pPr>
            <a:r>
              <a:rPr lang="en-US" dirty="0">
                <a:hlinkClick r:id="rId2"/>
              </a:rPr>
              <a:t>https://github.com/AYB-cmd/project-N1-</a:t>
            </a:r>
            <a:endParaRPr lang="en-US" dirty="0"/>
          </a:p>
        </p:txBody>
      </p:sp>
      <p:sp>
        <p:nvSpPr>
          <p:cNvPr id="7" name="Text Placeholder 6"/>
          <p:cNvSpPr>
            <a:spLocks noGrp="1"/>
          </p:cNvSpPr>
          <p:nvPr>
            <p:ph type="body" sz="quarter" idx="3"/>
          </p:nvPr>
        </p:nvSpPr>
        <p:spPr>
          <a:xfrm>
            <a:off x="4636790" y="2207360"/>
            <a:ext cx="4041775" cy="639762"/>
          </a:xfrm>
        </p:spPr>
        <p:txBody>
          <a:bodyPr/>
          <a:lstStyle/>
          <a:p>
            <a:r>
              <a:rPr lang="en-US" dirty="0" smtClean="0"/>
              <a:t>Trello</a:t>
            </a:r>
            <a:endParaRPr lang="en-US" dirty="0"/>
          </a:p>
        </p:txBody>
      </p:sp>
      <p:sp>
        <p:nvSpPr>
          <p:cNvPr id="8" name="Content Placeholder 7"/>
          <p:cNvSpPr>
            <a:spLocks noGrp="1"/>
          </p:cNvSpPr>
          <p:nvPr>
            <p:ph sz="quarter" idx="4"/>
          </p:nvPr>
        </p:nvSpPr>
        <p:spPr>
          <a:xfrm>
            <a:off x="5640935" y="2837222"/>
            <a:ext cx="3037630" cy="3311079"/>
          </a:xfrm>
        </p:spPr>
        <p:txBody>
          <a:bodyPr/>
          <a:lstStyle/>
          <a:p>
            <a:pPr algn="l"/>
            <a:r>
              <a:rPr lang="en-US" dirty="0"/>
              <a:t>A</a:t>
            </a:r>
            <a:r>
              <a:rPr lang="en-US" dirty="0" smtClean="0"/>
              <a:t>gile</a:t>
            </a:r>
            <a:endParaRPr lang="en-US" dirty="0" smtClean="0"/>
          </a:p>
          <a:p>
            <a:pPr algn="l"/>
            <a:r>
              <a:rPr lang="en-US" dirty="0" smtClean="0"/>
              <a:t>S</a:t>
            </a:r>
            <a:r>
              <a:rPr lang="en-US" dirty="0" smtClean="0"/>
              <a:t>crum</a:t>
            </a:r>
          </a:p>
          <a:p>
            <a:pPr marL="0" indent="0" algn="l">
              <a:buNone/>
            </a:pPr>
            <a:endParaRPr lang="en-US" dirty="0" smtClean="0"/>
          </a:p>
          <a:p>
            <a:pPr marL="0" indent="0" algn="l">
              <a:buNone/>
            </a:pPr>
            <a:r>
              <a:rPr lang="en-US" dirty="0">
                <a:hlinkClick r:id="rId3"/>
              </a:rPr>
              <a:t>https://trello.com/b/Re8ZegoB/project</a:t>
            </a:r>
            <a:endParaRPr lang="en-US" dirty="0" smtClean="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76015" y="374900"/>
            <a:ext cx="6719020" cy="916230"/>
          </a:xfrm>
        </p:spPr>
        <p:txBody>
          <a:bodyPr>
            <a:normAutofit/>
          </a:bodyPr>
          <a:lstStyle/>
          <a:p>
            <a:r>
              <a:rPr lang="en-US" b="1" dirty="0" smtClean="0"/>
              <a:t>Wireframe</a:t>
            </a:r>
            <a:r>
              <a:rPr lang="en-US" dirty="0" smtClean="0"/>
              <a:t> </a:t>
            </a:r>
            <a:endParaRPr lang="en-US" dirty="0"/>
          </a:p>
        </p:txBody>
      </p:sp>
      <p:sp>
        <p:nvSpPr>
          <p:cNvPr id="5" name="Content Placeholder 4"/>
          <p:cNvSpPr>
            <a:spLocks noGrp="1"/>
          </p:cNvSpPr>
          <p:nvPr>
            <p:ph idx="1"/>
          </p:nvPr>
        </p:nvSpPr>
        <p:spPr>
          <a:xfrm>
            <a:off x="1939507" y="1901950"/>
            <a:ext cx="6719020" cy="5292232"/>
          </a:xfrm>
        </p:spPr>
        <p:txBody>
          <a:bodyPr/>
          <a:lstStyle/>
          <a:p>
            <a:r>
              <a:rPr lang="fr-FR" dirty="0" smtClean="0"/>
              <a:t>Desktop </a:t>
            </a:r>
            <a:r>
              <a:rPr lang="fr-FR" dirty="0" err="1" smtClean="0"/>
              <a:t>wireframe</a:t>
            </a:r>
            <a:endParaRPr lang="en-US" dirty="0" smtClean="0"/>
          </a:p>
          <a:p>
            <a:r>
              <a:rPr lang="en-US" dirty="0" smtClean="0"/>
              <a:t>Tablet wireframe</a:t>
            </a:r>
          </a:p>
          <a:p>
            <a:r>
              <a:rPr lang="fr-FR" dirty="0" smtClean="0"/>
              <a:t>Mobile </a:t>
            </a:r>
            <a:r>
              <a:rPr lang="fr-FR" dirty="0" err="1" smtClean="0"/>
              <a:t>wireframe</a:t>
            </a:r>
            <a:endParaRPr lang="en-US" dirty="0" smtClean="0"/>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a:bodyPr>
          <a:lstStyle/>
          <a:p>
            <a:r>
              <a:rPr lang="en-US" dirty="0" smtClean="0"/>
              <a:t>Wireframe Low-Fidelity</a:t>
            </a:r>
            <a:endParaRPr lang="en-US" dirty="0"/>
          </a:p>
        </p:txBody>
      </p:sp>
      <p:sp>
        <p:nvSpPr>
          <p:cNvPr id="6" name="Title 3"/>
          <p:cNvSpPr txBox="1">
            <a:spLocks/>
          </p:cNvSpPr>
          <p:nvPr/>
        </p:nvSpPr>
        <p:spPr>
          <a:xfrm>
            <a:off x="2892245" y="2054655"/>
            <a:ext cx="5191970" cy="3054099"/>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b="1" dirty="0">
                <a:effectLst/>
              </a:rPr>
              <a:t>Low fidelity wireframes</a:t>
            </a:r>
            <a:r>
              <a:rPr lang="en-US" sz="2400" dirty="0">
                <a:effectLst/>
              </a:rPr>
              <a:t> include the most basic content and visuals and are usually static (not interactive). They are often used to help map out the shell of the interface, its screens and basic information architecture</a:t>
            </a:r>
            <a:r>
              <a:rPr lang="en-US" sz="2400" dirty="0" smtClean="0">
                <a:effectLst/>
              </a:rPr>
              <a:t>.</a:t>
            </a:r>
          </a:p>
          <a:p>
            <a:r>
              <a:rPr lang="fr-FR" sz="2400" dirty="0" smtClean="0">
                <a:effectLst/>
              </a:rPr>
              <a:t>I </a:t>
            </a:r>
            <a:r>
              <a:rPr lang="fr-FR" sz="2400" dirty="0" err="1" smtClean="0">
                <a:effectLst/>
              </a:rPr>
              <a:t>used</a:t>
            </a:r>
            <a:r>
              <a:rPr lang="fr-FR" sz="2400" dirty="0" smtClean="0">
                <a:effectLst/>
              </a:rPr>
              <a:t> </a:t>
            </a:r>
            <a:r>
              <a:rPr lang="fr-FR" sz="2400" b="1" dirty="0" err="1" smtClean="0">
                <a:effectLst/>
              </a:rPr>
              <a:t>Balsamiq</a:t>
            </a:r>
            <a:r>
              <a:rPr lang="fr-FR" sz="2400" b="1" dirty="0" smtClean="0">
                <a:effectLst/>
              </a:rPr>
              <a:t> </a:t>
            </a:r>
            <a:r>
              <a:rPr lang="fr-FR" sz="2400" dirty="0" smtClean="0">
                <a:effectLst/>
              </a:rPr>
              <a:t>in </a:t>
            </a:r>
            <a:r>
              <a:rPr lang="fr-FR" sz="2400" dirty="0" err="1" smtClean="0">
                <a:effectLst/>
              </a:rPr>
              <a:t>this</a:t>
            </a:r>
            <a:r>
              <a:rPr lang="fr-FR" sz="2400" dirty="0" smtClean="0">
                <a:effectLst/>
              </a:rPr>
              <a:t> </a:t>
            </a:r>
            <a:r>
              <a:rPr lang="fr-FR" sz="2400" dirty="0" err="1" smtClean="0">
                <a:effectLst/>
              </a:rPr>
              <a:t>wireframe</a:t>
            </a:r>
            <a:r>
              <a:rPr lang="fr-FR" sz="2400" dirty="0" smtClean="0">
                <a:effectLst/>
              </a:rPr>
              <a:t>.</a:t>
            </a:r>
          </a:p>
          <a:p>
            <a:endParaRPr lang="en-US" sz="1800" dirty="0"/>
          </a:p>
        </p:txBody>
      </p:sp>
    </p:spTree>
    <p:extLst>
      <p:ext uri="{BB962C8B-B14F-4D97-AF65-F5344CB8AC3E}">
        <p14:creationId xmlns:p14="http://schemas.microsoft.com/office/powerpoint/2010/main" val="912349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a:bodyPr>
          <a:lstStyle/>
          <a:p>
            <a:r>
              <a:rPr lang="en-US" dirty="0" smtClean="0"/>
              <a:t>Wireframe Low-Fidelity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Desktop </a:t>
            </a:r>
            <a:r>
              <a:rPr lang="fr-FR" dirty="0" err="1" smtClean="0"/>
              <a:t>wireframe</a:t>
            </a:r>
            <a:endParaRPr lang="en-US"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35" y="1250679"/>
            <a:ext cx="3333002" cy="4581150"/>
          </a:xfrm>
          <a:prstGeom prst="rect">
            <a:avLst/>
          </a:prstGeom>
        </p:spPr>
      </p:pic>
      <p:sp>
        <p:nvSpPr>
          <p:cNvPr id="3" name="Rectangle 2"/>
          <p:cNvSpPr/>
          <p:nvPr/>
        </p:nvSpPr>
        <p:spPr>
          <a:xfrm>
            <a:off x="2434129" y="2207360"/>
            <a:ext cx="2901395" cy="461665"/>
          </a:xfrm>
          <a:prstGeom prst="rect">
            <a:avLst/>
          </a:prstGeom>
        </p:spPr>
        <p:txBody>
          <a:bodyPr wrap="square">
            <a:spAutoFit/>
          </a:bodyPr>
          <a:lstStyle/>
          <a:p>
            <a:r>
              <a:rPr lang="en-US" sz="2400" dirty="0" smtClean="0">
                <a:solidFill>
                  <a:schemeClr val="bg1"/>
                </a:solidFill>
              </a:rPr>
              <a:t>Size</a:t>
            </a:r>
            <a:r>
              <a:rPr lang="en-US" dirty="0" smtClean="0"/>
              <a:t>:  </a:t>
            </a:r>
            <a:r>
              <a:rPr lang="en-US" sz="2400" dirty="0" smtClean="0"/>
              <a:t>1200H - </a:t>
            </a:r>
            <a:r>
              <a:rPr lang="fr-FR" sz="2400" dirty="0" smtClean="0"/>
              <a:t>2586W</a:t>
            </a:r>
            <a:endParaRPr lang="en-US" sz="2400" dirty="0"/>
          </a:p>
        </p:txBody>
      </p:sp>
      <p:sp>
        <p:nvSpPr>
          <p:cNvPr id="6" name="Rectangle 5"/>
          <p:cNvSpPr/>
          <p:nvPr/>
        </p:nvSpPr>
        <p:spPr>
          <a:xfrm>
            <a:off x="1976014" y="2961804"/>
            <a:ext cx="3512215" cy="1569660"/>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full screens on </a:t>
            </a:r>
            <a:r>
              <a:rPr lang="en-US" sz="2400" b="1" dirty="0">
                <a:solidFill>
                  <a:schemeClr val="bg1"/>
                </a:solidFill>
                <a:latin typeface="arial" panose="020B0604020202020204" pitchFamily="34" charset="0"/>
              </a:rPr>
              <a:t>desktop</a:t>
            </a:r>
            <a:r>
              <a:rPr lang="en-US" sz="2400" dirty="0">
                <a:solidFill>
                  <a:schemeClr val="bg1"/>
                </a:solidFill>
                <a:latin typeface="arial" panose="020B0604020202020204" pitchFamily="34" charset="0"/>
              </a:rPr>
              <a:t> and laptop </a:t>
            </a:r>
            <a:r>
              <a:rPr lang="en-US" sz="2400" dirty="0" smtClean="0">
                <a:solidFill>
                  <a:schemeClr val="bg1"/>
                </a:solidFill>
                <a:latin typeface="arial" panose="020B0604020202020204" pitchFamily="34" charset="0"/>
              </a:rPr>
              <a:t>computers.</a:t>
            </a:r>
            <a:endParaRPr lang="en-US" sz="2400" dirty="0">
              <a:solidFill>
                <a:schemeClr val="bg1"/>
              </a:solidFill>
            </a:endParaRPr>
          </a:p>
        </p:txBody>
      </p:sp>
    </p:spTree>
    <p:extLst>
      <p:ext uri="{BB962C8B-B14F-4D97-AF65-F5344CB8AC3E}">
        <p14:creationId xmlns:p14="http://schemas.microsoft.com/office/powerpoint/2010/main" val="3403048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a:bodyPr>
          <a:lstStyle/>
          <a:p>
            <a:r>
              <a:rPr lang="en-US" dirty="0" smtClean="0"/>
              <a:t>Wireframe Low-Fidelity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Tablet </a:t>
            </a:r>
            <a:r>
              <a:rPr lang="fr-FR" dirty="0" err="1" smtClean="0"/>
              <a:t>wireframe</a:t>
            </a:r>
            <a:endParaRPr lang="en-US" dirty="0" smtClean="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1755" y="1291130"/>
            <a:ext cx="2141406" cy="4777261"/>
          </a:xfrm>
          <a:prstGeom prst="rect">
            <a:avLst/>
          </a:prstGeom>
        </p:spPr>
      </p:pic>
      <p:sp>
        <p:nvSpPr>
          <p:cNvPr id="6" name="Rectangle 5"/>
          <p:cNvSpPr/>
          <p:nvPr/>
        </p:nvSpPr>
        <p:spPr>
          <a:xfrm>
            <a:off x="2434129" y="2207360"/>
            <a:ext cx="2901395" cy="461665"/>
          </a:xfrm>
          <a:prstGeom prst="rect">
            <a:avLst/>
          </a:prstGeom>
        </p:spPr>
        <p:txBody>
          <a:bodyPr wrap="square">
            <a:spAutoFit/>
          </a:bodyPr>
          <a:lstStyle/>
          <a:p>
            <a:r>
              <a:rPr lang="en-US" sz="2400" dirty="0" smtClean="0">
                <a:solidFill>
                  <a:schemeClr val="bg1"/>
                </a:solidFill>
              </a:rPr>
              <a:t>Size</a:t>
            </a:r>
            <a:r>
              <a:rPr lang="en-US" dirty="0" smtClean="0"/>
              <a:t>:  </a:t>
            </a:r>
            <a:r>
              <a:rPr lang="en-US" sz="2400" dirty="0"/>
              <a:t>900H </a:t>
            </a:r>
            <a:r>
              <a:rPr lang="en-US" sz="2400" dirty="0" smtClean="0"/>
              <a:t>- </a:t>
            </a:r>
            <a:r>
              <a:rPr lang="fr-FR" sz="2400" dirty="0"/>
              <a:t>2730W</a:t>
            </a:r>
            <a:endParaRPr lang="en-US" sz="2400" dirty="0"/>
          </a:p>
        </p:txBody>
      </p:sp>
      <p:sp>
        <p:nvSpPr>
          <p:cNvPr id="7" name="Rectangle 6"/>
          <p:cNvSpPr/>
          <p:nvPr/>
        </p:nvSpPr>
        <p:spPr>
          <a:xfrm>
            <a:off x="1976014" y="2961804"/>
            <a:ext cx="3512215" cy="1200329"/>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a:t>
            </a:r>
            <a:r>
              <a:rPr lang="en-US" sz="2400" b="1" dirty="0" smtClean="0">
                <a:solidFill>
                  <a:schemeClr val="bg1"/>
                </a:solidFill>
                <a:latin typeface="arial" panose="020B0604020202020204" pitchFamily="34" charset="0"/>
              </a:rPr>
              <a:t>Medium</a:t>
            </a:r>
            <a:r>
              <a:rPr lang="en-US" sz="2400" dirty="0" smtClean="0">
                <a:solidFill>
                  <a:schemeClr val="bg1"/>
                </a:solidFill>
                <a:latin typeface="arial" panose="020B0604020202020204" pitchFamily="34" charset="0"/>
              </a:rPr>
              <a:t> </a:t>
            </a:r>
            <a:r>
              <a:rPr lang="en-US" sz="2400" dirty="0">
                <a:solidFill>
                  <a:schemeClr val="bg1"/>
                </a:solidFill>
                <a:latin typeface="arial" panose="020B0604020202020204" pitchFamily="34" charset="0"/>
              </a:rPr>
              <a:t>screens on </a:t>
            </a:r>
            <a:r>
              <a:rPr lang="en-US" sz="2400" b="1" dirty="0" smtClean="0">
                <a:solidFill>
                  <a:schemeClr val="bg1"/>
                </a:solidFill>
                <a:latin typeface="arial" panose="020B0604020202020204" pitchFamily="34" charset="0"/>
              </a:rPr>
              <a:t>Tablets.</a:t>
            </a:r>
            <a:endParaRPr lang="en-US" sz="2400" dirty="0">
              <a:solidFill>
                <a:schemeClr val="bg1"/>
              </a:solidFill>
            </a:endParaRPr>
          </a:p>
        </p:txBody>
      </p:sp>
    </p:spTree>
    <p:extLst>
      <p:ext uri="{BB962C8B-B14F-4D97-AF65-F5344CB8AC3E}">
        <p14:creationId xmlns:p14="http://schemas.microsoft.com/office/powerpoint/2010/main" val="3757108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a:bodyPr>
          <a:lstStyle/>
          <a:p>
            <a:r>
              <a:rPr lang="en-US" dirty="0" smtClean="0"/>
              <a:t>Wireframe Low-Fidelity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Mobile </a:t>
            </a:r>
            <a:r>
              <a:rPr lang="fr-FR" dirty="0" err="1" smtClean="0"/>
              <a:t>wireframe</a:t>
            </a:r>
            <a:endParaRPr lang="en-US"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985" y="1359231"/>
            <a:ext cx="1527050" cy="4923571"/>
          </a:xfrm>
          <a:prstGeom prst="rect">
            <a:avLst/>
          </a:prstGeom>
        </p:spPr>
      </p:pic>
      <p:sp>
        <p:nvSpPr>
          <p:cNvPr id="6" name="Rectangle 5"/>
          <p:cNvSpPr/>
          <p:nvPr/>
        </p:nvSpPr>
        <p:spPr>
          <a:xfrm>
            <a:off x="2434129" y="2207360"/>
            <a:ext cx="2901395" cy="461665"/>
          </a:xfrm>
          <a:prstGeom prst="rect">
            <a:avLst/>
          </a:prstGeom>
        </p:spPr>
        <p:txBody>
          <a:bodyPr wrap="square">
            <a:spAutoFit/>
          </a:bodyPr>
          <a:lstStyle/>
          <a:p>
            <a:r>
              <a:rPr lang="en-US" sz="2400" dirty="0" smtClean="0">
                <a:solidFill>
                  <a:schemeClr val="bg1"/>
                </a:solidFill>
              </a:rPr>
              <a:t>Size</a:t>
            </a:r>
            <a:r>
              <a:rPr lang="en-US" dirty="0" smtClean="0"/>
              <a:t>:  </a:t>
            </a:r>
            <a:r>
              <a:rPr lang="en-US" sz="2400" dirty="0"/>
              <a:t>492H </a:t>
            </a:r>
            <a:r>
              <a:rPr lang="en-US" sz="2400" dirty="0" smtClean="0"/>
              <a:t>- </a:t>
            </a:r>
            <a:r>
              <a:rPr lang="fr-FR" sz="2400" dirty="0"/>
              <a:t>2689W</a:t>
            </a:r>
            <a:endParaRPr lang="en-US" sz="2400" dirty="0"/>
          </a:p>
        </p:txBody>
      </p:sp>
      <p:sp>
        <p:nvSpPr>
          <p:cNvPr id="7" name="Rectangle 6"/>
          <p:cNvSpPr/>
          <p:nvPr/>
        </p:nvSpPr>
        <p:spPr>
          <a:xfrm>
            <a:off x="1976014" y="2961804"/>
            <a:ext cx="3512215" cy="1200329"/>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a:t>
            </a:r>
            <a:r>
              <a:rPr lang="en-US" sz="2400" b="1" dirty="0" smtClean="0">
                <a:solidFill>
                  <a:schemeClr val="bg1"/>
                </a:solidFill>
                <a:latin typeface="arial" panose="020B0604020202020204" pitchFamily="34" charset="0"/>
              </a:rPr>
              <a:t>Small</a:t>
            </a:r>
            <a:r>
              <a:rPr lang="en-US" sz="2400" dirty="0" smtClean="0">
                <a:solidFill>
                  <a:schemeClr val="bg1"/>
                </a:solidFill>
                <a:latin typeface="arial" panose="020B0604020202020204" pitchFamily="34" charset="0"/>
              </a:rPr>
              <a:t> </a:t>
            </a:r>
            <a:r>
              <a:rPr lang="en-US" sz="2400" dirty="0">
                <a:solidFill>
                  <a:schemeClr val="bg1"/>
                </a:solidFill>
                <a:latin typeface="arial" panose="020B0604020202020204" pitchFamily="34" charset="0"/>
              </a:rPr>
              <a:t>screens on </a:t>
            </a:r>
            <a:r>
              <a:rPr lang="en-US" sz="2400" b="1" dirty="0" smtClean="0">
                <a:solidFill>
                  <a:schemeClr val="bg1"/>
                </a:solidFill>
                <a:latin typeface="arial" panose="020B0604020202020204" pitchFamily="34" charset="0"/>
              </a:rPr>
              <a:t>Mobile.</a:t>
            </a:r>
            <a:endParaRPr lang="en-US" sz="2400" dirty="0">
              <a:solidFill>
                <a:schemeClr val="bg1"/>
              </a:solidFill>
            </a:endParaRPr>
          </a:p>
        </p:txBody>
      </p:sp>
    </p:spTree>
    <p:extLst>
      <p:ext uri="{BB962C8B-B14F-4D97-AF65-F5344CB8AC3E}">
        <p14:creationId xmlns:p14="http://schemas.microsoft.com/office/powerpoint/2010/main" val="433066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581150" cy="916230"/>
          </a:xfrm>
        </p:spPr>
        <p:txBody>
          <a:bodyPr>
            <a:normAutofit/>
          </a:bodyPr>
          <a:lstStyle/>
          <a:p>
            <a:r>
              <a:rPr lang="en-US" dirty="0" smtClean="0"/>
              <a:t>Wireframe Low-Fidelity</a:t>
            </a:r>
            <a:endParaRPr lang="en-US" dirty="0"/>
          </a:p>
        </p:txBody>
      </p:sp>
      <p:sp>
        <p:nvSpPr>
          <p:cNvPr id="6" name="Title 3"/>
          <p:cNvSpPr txBox="1">
            <a:spLocks/>
          </p:cNvSpPr>
          <p:nvPr/>
        </p:nvSpPr>
        <p:spPr>
          <a:xfrm>
            <a:off x="2892245" y="2054654"/>
            <a:ext cx="5191970" cy="3512215"/>
          </a:xfrm>
          <a:prstGeom prst="rect">
            <a:avLst/>
          </a:prstGeom>
          <a:noFill/>
        </p:spPr>
        <p:txBody>
          <a:bodyPr vert="horz" lIns="91440" tIns="45720" rIns="91440" bIns="45720" rtlCol="0" anchor="ctr">
            <a:noAutofit/>
          </a:bodyPr>
          <a:lstStyle>
            <a:lvl1pPr algn="l" defTabSz="914400" rtl="0" eaLnBrk="1" latinLnBrk="0" hangingPunct="1">
              <a:spcBef>
                <a:spcPct val="0"/>
              </a:spcBef>
              <a:buNone/>
              <a:defRPr sz="3600" kern="1200">
                <a:solidFill>
                  <a:schemeClr val="bg1"/>
                </a:solidFill>
                <a:effectLst>
                  <a:outerShdw blurRad="50800" dist="38100" dir="2700000" algn="tl" rotWithShape="0">
                    <a:prstClr val="black">
                      <a:alpha val="60000"/>
                    </a:prstClr>
                  </a:outerShdw>
                </a:effectLst>
                <a:latin typeface="+mj-lt"/>
                <a:ea typeface="+mj-ea"/>
                <a:cs typeface="+mj-cs"/>
              </a:defRPr>
            </a:lvl1pPr>
          </a:lstStyle>
          <a:p>
            <a:r>
              <a:rPr lang="en-US" sz="2400" b="1" dirty="0"/>
              <a:t>High-Fidelity wireframes</a:t>
            </a:r>
            <a:r>
              <a:rPr lang="en-US" sz="2400" dirty="0"/>
              <a:t> are highly detailed. They actually fill in the details that are missing in their low-</a:t>
            </a:r>
            <a:r>
              <a:rPr lang="en-US" sz="2400" b="1" dirty="0"/>
              <a:t>fidelity</a:t>
            </a:r>
            <a:r>
              <a:rPr lang="en-US" sz="2400" dirty="0"/>
              <a:t> predecessors. As such, they typically contain elements that are intended to accurately represent the final product.</a:t>
            </a:r>
          </a:p>
          <a:p>
            <a:r>
              <a:rPr lang="fr-FR" sz="2400" dirty="0"/>
              <a:t>I </a:t>
            </a:r>
            <a:r>
              <a:rPr lang="fr-FR" sz="2400" dirty="0" err="1"/>
              <a:t>used</a:t>
            </a:r>
            <a:r>
              <a:rPr lang="fr-FR" sz="2400" dirty="0"/>
              <a:t> in </a:t>
            </a:r>
            <a:r>
              <a:rPr lang="fr-FR" sz="2400" dirty="0" err="1"/>
              <a:t>this</a:t>
            </a:r>
            <a:r>
              <a:rPr lang="fr-FR" sz="2400" dirty="0"/>
              <a:t> </a:t>
            </a:r>
            <a:r>
              <a:rPr lang="fr-FR" sz="2400" dirty="0" err="1"/>
              <a:t>wireframe</a:t>
            </a:r>
            <a:r>
              <a:rPr lang="fr-FR" sz="2400" dirty="0"/>
              <a:t> </a:t>
            </a:r>
            <a:r>
              <a:rPr lang="fr-FR" sz="2400" b="1" dirty="0" err="1"/>
              <a:t>photoshop</a:t>
            </a:r>
            <a:r>
              <a:rPr lang="fr-FR" sz="2400" b="1" dirty="0"/>
              <a:t>.</a:t>
            </a:r>
            <a:endParaRPr lang="en-US" sz="2400" b="1" dirty="0"/>
          </a:p>
          <a:p>
            <a:endParaRPr lang="en-US" sz="1800" dirty="0"/>
          </a:p>
        </p:txBody>
      </p:sp>
    </p:spTree>
    <p:extLst>
      <p:ext uri="{BB962C8B-B14F-4D97-AF65-F5344CB8AC3E}">
        <p14:creationId xmlns:p14="http://schemas.microsoft.com/office/powerpoint/2010/main" val="36581730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7655" y="69490"/>
            <a:ext cx="4886560" cy="916230"/>
          </a:xfrm>
        </p:spPr>
        <p:txBody>
          <a:bodyPr>
            <a:noAutofit/>
          </a:bodyPr>
          <a:lstStyle/>
          <a:p>
            <a:r>
              <a:rPr lang="en-US" dirty="0" smtClean="0"/>
              <a:t>Wireframe High-Fidelity</a:t>
            </a:r>
            <a:endParaRPr lang="en-US" dirty="0"/>
          </a:p>
        </p:txBody>
      </p:sp>
      <p:sp>
        <p:nvSpPr>
          <p:cNvPr id="5" name="Content Placeholder 4"/>
          <p:cNvSpPr>
            <a:spLocks noGrp="1"/>
          </p:cNvSpPr>
          <p:nvPr>
            <p:ph idx="1"/>
          </p:nvPr>
        </p:nvSpPr>
        <p:spPr>
          <a:xfrm>
            <a:off x="1976014" y="1291130"/>
            <a:ext cx="3970331" cy="610820"/>
          </a:xfrm>
        </p:spPr>
        <p:txBody>
          <a:bodyPr/>
          <a:lstStyle/>
          <a:p>
            <a:r>
              <a:rPr lang="fr-FR" dirty="0" smtClean="0"/>
              <a:t>desktop </a:t>
            </a:r>
            <a:r>
              <a:rPr lang="fr-FR" dirty="0" err="1" smtClean="0"/>
              <a:t>wireframe</a:t>
            </a:r>
            <a:endParaRPr lang="en-US" dirty="0" smtClean="0"/>
          </a:p>
        </p:txBody>
      </p:sp>
      <p:sp>
        <p:nvSpPr>
          <p:cNvPr id="7" name="Rectangle 6"/>
          <p:cNvSpPr/>
          <p:nvPr/>
        </p:nvSpPr>
        <p:spPr>
          <a:xfrm>
            <a:off x="1976014" y="2961804"/>
            <a:ext cx="3512215" cy="1569660"/>
          </a:xfrm>
          <a:prstGeom prst="rect">
            <a:avLst/>
          </a:prstGeom>
        </p:spPr>
        <p:txBody>
          <a:bodyPr wrap="square">
            <a:spAutoFit/>
          </a:bodyPr>
          <a:lstStyle/>
          <a:p>
            <a:r>
              <a:rPr lang="en-US" sz="2400" dirty="0">
                <a:solidFill>
                  <a:schemeClr val="bg1"/>
                </a:solidFill>
                <a:latin typeface="arial" panose="020B0604020202020204" pitchFamily="34" charset="0"/>
              </a:rPr>
              <a:t>A </a:t>
            </a:r>
            <a:r>
              <a:rPr lang="en-US" sz="2400" b="1" dirty="0">
                <a:solidFill>
                  <a:schemeClr val="bg1"/>
                </a:solidFill>
                <a:latin typeface="arial" panose="020B0604020202020204" pitchFamily="34" charset="0"/>
              </a:rPr>
              <a:t>website</a:t>
            </a:r>
            <a:r>
              <a:rPr lang="en-US" sz="2400" dirty="0">
                <a:solidFill>
                  <a:schemeClr val="bg1"/>
                </a:solidFill>
                <a:latin typeface="arial" panose="020B0604020202020204" pitchFamily="34" charset="0"/>
              </a:rPr>
              <a:t> designed for the full screens on </a:t>
            </a:r>
            <a:r>
              <a:rPr lang="en-US" sz="2400" b="1" dirty="0">
                <a:solidFill>
                  <a:schemeClr val="bg1"/>
                </a:solidFill>
                <a:latin typeface="arial" panose="020B0604020202020204" pitchFamily="34" charset="0"/>
              </a:rPr>
              <a:t>desktop</a:t>
            </a:r>
            <a:r>
              <a:rPr lang="en-US" sz="2400" dirty="0">
                <a:solidFill>
                  <a:schemeClr val="bg1"/>
                </a:solidFill>
                <a:latin typeface="arial" panose="020B0604020202020204" pitchFamily="34" charset="0"/>
              </a:rPr>
              <a:t> and laptop computers</a:t>
            </a:r>
            <a:r>
              <a:rPr lang="en-US" sz="2400" dirty="0" smtClean="0">
                <a:solidFill>
                  <a:schemeClr val="bg1"/>
                </a:solidFill>
                <a:latin typeface="arial" panose="020B0604020202020204" pitchFamily="34" charset="0"/>
              </a:rPr>
              <a:t>.</a:t>
            </a:r>
            <a:endParaRPr lang="en-US" sz="2400" dirty="0">
              <a:solidFill>
                <a:schemeClr val="bg1"/>
              </a:solidFill>
            </a:endParaRP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460" y="985720"/>
            <a:ext cx="2491956" cy="5758002"/>
          </a:xfrm>
          <a:prstGeom prst="rect">
            <a:avLst/>
          </a:prstGeom>
        </p:spPr>
      </p:pic>
    </p:spTree>
    <p:extLst>
      <p:ext uri="{BB962C8B-B14F-4D97-AF65-F5344CB8AC3E}">
        <p14:creationId xmlns:p14="http://schemas.microsoft.com/office/powerpoint/2010/main" val="3580861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939</TotalTime>
  <Words>208</Words>
  <Application>Microsoft Office PowerPoint</Application>
  <PresentationFormat>Affichage à l'écran (4:3)</PresentationFormat>
  <Paragraphs>79</Paragraphs>
  <Slides>20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20</vt:i4>
      </vt:variant>
    </vt:vector>
  </HeadingPairs>
  <TitlesOfParts>
    <vt:vector size="26" baseType="lpstr">
      <vt:lpstr>Arial</vt:lpstr>
      <vt:lpstr>Arial</vt:lpstr>
      <vt:lpstr>Calibri</vt:lpstr>
      <vt:lpstr>Consolas</vt:lpstr>
      <vt:lpstr>Roboto</vt:lpstr>
      <vt:lpstr>Office Theme</vt:lpstr>
      <vt:lpstr>Web Design Report</vt:lpstr>
      <vt:lpstr>Index</vt:lpstr>
      <vt:lpstr>Wireframe </vt:lpstr>
      <vt:lpstr>Wireframe Low-Fidelity</vt:lpstr>
      <vt:lpstr>Wireframe Low-Fidelity</vt:lpstr>
      <vt:lpstr>Wireframe Low-Fidelity</vt:lpstr>
      <vt:lpstr>Wireframe Low-Fidelity</vt:lpstr>
      <vt:lpstr>Wireframe Low-Fidelity</vt:lpstr>
      <vt:lpstr>Wireframe High-Fidelity</vt:lpstr>
      <vt:lpstr>Wireframe High-Fidelity</vt:lpstr>
      <vt:lpstr>Wireframe High-Fidelity</vt:lpstr>
      <vt:lpstr>Protoype</vt:lpstr>
      <vt:lpstr>Prototype</vt:lpstr>
      <vt:lpstr>Documentation </vt:lpstr>
      <vt:lpstr>8-points Grid system, Vertical Rhythm, Modular Grid, Vertical Scale. </vt:lpstr>
      <vt:lpstr>Calculation of your grid and your guides using online tools.  </vt:lpstr>
      <vt:lpstr>Planning your grid for the office view.  </vt:lpstr>
      <vt:lpstr>Atomic Design, Responsive web design.  </vt:lpstr>
      <vt:lpstr>Atomic Design, Responsive web design.  </vt:lpstr>
      <vt:lpstr>conclusion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ayoub jelladi</cp:lastModifiedBy>
  <cp:revision>122</cp:revision>
  <dcterms:created xsi:type="dcterms:W3CDTF">2013-08-21T19:17:07Z</dcterms:created>
  <dcterms:modified xsi:type="dcterms:W3CDTF">2019-12-20T13:54:33Z</dcterms:modified>
</cp:coreProperties>
</file>