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5"/>
  </p:notesMasterIdLst>
  <p:handoutMasterIdLst>
    <p:handoutMasterId r:id="rId26"/>
  </p:handoutMasterIdLst>
  <p:sldIdLst>
    <p:sldId id="256" r:id="rId2"/>
    <p:sldId id="258" r:id="rId3"/>
    <p:sldId id="260" r:id="rId4"/>
    <p:sldId id="261" r:id="rId5"/>
    <p:sldId id="262" r:id="rId6"/>
    <p:sldId id="279" r:id="rId7"/>
    <p:sldId id="280" r:id="rId8"/>
    <p:sldId id="281" r:id="rId9"/>
    <p:sldId id="283" r:id="rId10"/>
    <p:sldId id="284" r:id="rId11"/>
    <p:sldId id="291" r:id="rId12"/>
    <p:sldId id="292" r:id="rId13"/>
    <p:sldId id="293" r:id="rId14"/>
    <p:sldId id="294" r:id="rId15"/>
    <p:sldId id="295" r:id="rId16"/>
    <p:sldId id="296" r:id="rId17"/>
    <p:sldId id="297" r:id="rId18"/>
    <p:sldId id="298" r:id="rId19"/>
    <p:sldId id="300" r:id="rId20"/>
    <p:sldId id="301" r:id="rId21"/>
    <p:sldId id="302" r:id="rId22"/>
    <p:sldId id="299" r:id="rId23"/>
    <p:sldId id="290" r:id="rId24"/>
  </p:sldIdLst>
  <p:sldSz cx="9144000" cy="5143500" type="screen16x9"/>
  <p:notesSz cx="6858000" cy="9144000"/>
  <p:embeddedFontLst>
    <p:embeddedFont>
      <p:font typeface="Fira Sans Extra Condensed Medium"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
      <p:font typeface="Roboto Medium"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A3"/>
    <a:srgbClr val="4A8CFF"/>
    <a:srgbClr val="8DA7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36E599-0EB3-4253-A7CD-9C1D91F8735A}">
  <a:tblStyle styleId="{CC36E599-0EB3-4253-A7CD-9C1D91F873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93725" autoAdjust="0"/>
  </p:normalViewPr>
  <p:slideViewPr>
    <p:cSldViewPr snapToGrid="0">
      <p:cViewPr>
        <p:scale>
          <a:sx n="75" d="100"/>
          <a:sy n="75" d="100"/>
        </p:scale>
        <p:origin x="855" y="174"/>
      </p:cViewPr>
      <p:guideLst/>
    </p:cSldViewPr>
  </p:slideViewPr>
  <p:outlineViewPr>
    <p:cViewPr>
      <p:scale>
        <a:sx n="33" d="100"/>
        <a:sy n="33" d="100"/>
      </p:scale>
      <p:origin x="0" y="-7305"/>
    </p:cViewPr>
  </p:outlineViewPr>
  <p:notesTextViewPr>
    <p:cViewPr>
      <p:scale>
        <a:sx n="1" d="1"/>
        <a:sy n="1" d="1"/>
      </p:scale>
      <p:origin x="0" y="0"/>
    </p:cViewPr>
  </p:notesTextViewPr>
  <p:sorterViewPr>
    <p:cViewPr>
      <p:scale>
        <a:sx n="100" d="100"/>
        <a:sy n="100" d="100"/>
      </p:scale>
      <p:origin x="0" y="-53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D17D145-B6D6-450C-834C-18C1FBFA3E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C744433D-5AB2-4C13-81A1-A420DE098B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A6AFBC-4591-4A6B-8872-3C881409A336}" type="datetimeFigureOut">
              <a:rPr lang="fr-FR" smtClean="0"/>
              <a:t>01/04/2021</a:t>
            </a:fld>
            <a:endParaRPr lang="fr-FR" dirty="0"/>
          </a:p>
        </p:txBody>
      </p:sp>
      <p:sp>
        <p:nvSpPr>
          <p:cNvPr id="4" name="Espace réservé du pied de page 3">
            <a:extLst>
              <a:ext uri="{FF2B5EF4-FFF2-40B4-BE49-F238E27FC236}">
                <a16:creationId xmlns:a16="http://schemas.microsoft.com/office/drawing/2014/main" id="{436FE49E-4D96-45C9-B3CB-7D5CE01239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2C9BE03B-CCCF-496E-9D4E-78D4098B4C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103DAC-FA0D-4169-A782-0902AFDBCF43}" type="slidenum">
              <a:rPr lang="fr-FR" smtClean="0"/>
              <a:t>‹N°›</a:t>
            </a:fld>
            <a:endParaRPr lang="fr-FR" dirty="0"/>
          </a:p>
        </p:txBody>
      </p:sp>
    </p:spTree>
    <p:extLst>
      <p:ext uri="{BB962C8B-B14F-4D97-AF65-F5344CB8AC3E}">
        <p14:creationId xmlns:p14="http://schemas.microsoft.com/office/powerpoint/2010/main" val="35099510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a9fa940987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a9fa940987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a9fa940987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a9fa940987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9fa940987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a9fa940987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9fa9409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9fa9409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717800" y="383175"/>
            <a:ext cx="7708200" cy="740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4" name="Google Shape;144;p24"/>
          <p:cNvSpPr txBox="1">
            <a:spLocks noGrp="1"/>
          </p:cNvSpPr>
          <p:nvPr>
            <p:ph type="subTitle" idx="1"/>
          </p:nvPr>
        </p:nvSpPr>
        <p:spPr>
          <a:xfrm>
            <a:off x="717800" y="1255775"/>
            <a:ext cx="4631700" cy="33981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145" name="Google Shape;145;p24"/>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750975"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49" name="Google Shape;149;p25"/>
          <p:cNvSpPr txBox="1">
            <a:spLocks noGrp="1"/>
          </p:cNvSpPr>
          <p:nvPr>
            <p:ph type="title" idx="2" hasCustomPrompt="1"/>
          </p:nvPr>
        </p:nvSpPr>
        <p:spPr>
          <a:xfrm>
            <a:off x="3508587"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1" name="Google Shape;151;p25"/>
          <p:cNvSpPr txBox="1">
            <a:spLocks noGrp="1"/>
          </p:cNvSpPr>
          <p:nvPr>
            <p:ph type="title" idx="4"/>
          </p:nvPr>
        </p:nvSpPr>
        <p:spPr>
          <a:xfrm>
            <a:off x="717800" y="383175"/>
            <a:ext cx="7708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52" name="Google Shape;152;p25"/>
          <p:cNvSpPr txBox="1">
            <a:spLocks noGrp="1"/>
          </p:cNvSpPr>
          <p:nvPr>
            <p:ph type="title" idx="5" hasCustomPrompt="1"/>
          </p:nvPr>
        </p:nvSpPr>
        <p:spPr>
          <a:xfrm>
            <a:off x="6216100"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2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4" name="Google Shape;154;p25"/>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5"/>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595134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6" name="Google Shape;116;p19"/>
          <p:cNvSpPr txBox="1">
            <a:spLocks noGrp="1"/>
          </p:cNvSpPr>
          <p:nvPr>
            <p:ph type="subTitle" idx="2"/>
          </p:nvPr>
        </p:nvSpPr>
        <p:spPr>
          <a:xfrm>
            <a:off x="59513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17" name="Google Shape;117;p19"/>
          <p:cNvSpPr txBox="1">
            <a:spLocks noGrp="1"/>
          </p:cNvSpPr>
          <p:nvPr>
            <p:ph type="subTitle" idx="3"/>
          </p:nvPr>
        </p:nvSpPr>
        <p:spPr>
          <a:xfrm>
            <a:off x="595127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8" name="Google Shape;118;p19"/>
          <p:cNvSpPr txBox="1">
            <a:spLocks noGrp="1"/>
          </p:cNvSpPr>
          <p:nvPr>
            <p:ph type="subTitle" idx="4"/>
          </p:nvPr>
        </p:nvSpPr>
        <p:spPr>
          <a:xfrm>
            <a:off x="59512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19" name="Google Shape;119;p19"/>
          <p:cNvSpPr txBox="1">
            <a:spLocks noGrp="1"/>
          </p:cNvSpPr>
          <p:nvPr>
            <p:ph type="subTitle" idx="5"/>
          </p:nvPr>
        </p:nvSpPr>
        <p:spPr>
          <a:xfrm>
            <a:off x="315609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0" name="Google Shape;120;p19"/>
          <p:cNvSpPr txBox="1">
            <a:spLocks noGrp="1"/>
          </p:cNvSpPr>
          <p:nvPr>
            <p:ph type="subTitle" idx="6"/>
          </p:nvPr>
        </p:nvSpPr>
        <p:spPr>
          <a:xfrm>
            <a:off x="31560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21" name="Google Shape;121;p19"/>
          <p:cNvSpPr txBox="1">
            <a:spLocks noGrp="1"/>
          </p:cNvSpPr>
          <p:nvPr>
            <p:ph type="subTitle" idx="7"/>
          </p:nvPr>
        </p:nvSpPr>
        <p:spPr>
          <a:xfrm>
            <a:off x="315602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2" name="Google Shape;122;p19"/>
          <p:cNvSpPr txBox="1">
            <a:spLocks noGrp="1"/>
          </p:cNvSpPr>
          <p:nvPr>
            <p:ph type="subTitle" idx="8"/>
          </p:nvPr>
        </p:nvSpPr>
        <p:spPr>
          <a:xfrm>
            <a:off x="31559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23" name="Google Shape;123;p19"/>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24" name="Google Shape;124;p19"/>
          <p:cNvSpPr/>
          <p:nvPr/>
        </p:nvSpPr>
        <p:spPr>
          <a:xfrm rot="10800000">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9"/>
          <p:cNvSpPr/>
          <p:nvPr/>
        </p:nvSpPr>
        <p:spPr>
          <a:xfrm rot="10800000">
            <a:off x="1216200" y="1061825"/>
            <a:ext cx="1216200" cy="15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3" r:id="rId7"/>
    <p:sldLayoutId id="2147483665" r:id="rId8"/>
    <p:sldLayoutId id="2147483666" r:id="rId9"/>
    <p:sldLayoutId id="2147483669" r:id="rId10"/>
    <p:sldLayoutId id="2147483670" r:id="rId11"/>
    <p:sldLayoutId id="2147483671" r:id="rId12"/>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blog.cambridgespark.com/how-to-determine-theoptimal-number-of-clusters-for-k-means-clustering14f27070048f" TargetMode="External"/><Relationship Id="rId2" Type="http://schemas.openxmlformats.org/officeDocument/2006/relationships/hyperlink" Target="https://scikitlearn.org/stable/modules/generated/sklearn.cluster.KMean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xzz201920/dbscan-e1e50128074c"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hyperlink" Target="https://towardsdatascience.com/all-about-feature-scaling-bcc0ad75cb35" TargetMode="External"/><Relationship Id="rId4" Type="http://schemas.openxmlformats.org/officeDocument/2006/relationships/hyperlink" Target="https://xzz201920.medium.com/optics-d80b41fd042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492055" y="2446638"/>
            <a:ext cx="6922497" cy="9454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chemeClr val="accent1">
                    <a:lumMod val="75000"/>
                  </a:schemeClr>
                </a:solidFill>
              </a:rPr>
              <a:t>TRAVAIL PRATIQUE </a:t>
            </a:r>
            <a:r>
              <a:rPr lang="en" sz="4400" dirty="0">
                <a:solidFill>
                  <a:schemeClr val="accent1">
                    <a:lumMod val="60000"/>
                    <a:lumOff val="40000"/>
                  </a:schemeClr>
                </a:solidFill>
              </a:rPr>
              <a:t>#2</a:t>
            </a:r>
            <a:endParaRPr sz="4400" dirty="0">
              <a:solidFill>
                <a:schemeClr val="accent1">
                  <a:lumMod val="60000"/>
                  <a:lumOff val="40000"/>
                </a:schemeClr>
              </a:solidFill>
            </a:endParaRPr>
          </a:p>
        </p:txBody>
      </p:sp>
      <p:sp>
        <p:nvSpPr>
          <p:cNvPr id="186" name="Google Shape;186;p30"/>
          <p:cNvSpPr txBox="1">
            <a:spLocks noGrp="1"/>
          </p:cNvSpPr>
          <p:nvPr>
            <p:ph type="subTitle" idx="1"/>
          </p:nvPr>
        </p:nvSpPr>
        <p:spPr>
          <a:xfrm>
            <a:off x="2088695" y="4052607"/>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165" y="214790"/>
            <a:ext cx="939248" cy="514200"/>
          </a:xfrm>
          <a:prstGeom prst="rect">
            <a:avLst/>
          </a:prstGeom>
        </p:spPr>
      </p:pic>
      <p:sp>
        <p:nvSpPr>
          <p:cNvPr id="2" name="Rectangle 1"/>
          <p:cNvSpPr/>
          <p:nvPr/>
        </p:nvSpPr>
        <p:spPr>
          <a:xfrm>
            <a:off x="2412689" y="702021"/>
            <a:ext cx="4572000" cy="1384995"/>
          </a:xfrm>
          <a:prstGeom prst="rect">
            <a:avLst/>
          </a:prstGeom>
        </p:spPr>
        <p:txBody>
          <a:bodyPr>
            <a:spAutoFit/>
          </a:bodyPr>
          <a:lstStyle/>
          <a:p>
            <a:pPr algn="ctr"/>
            <a:r>
              <a:rPr lang="fr-FR" sz="2800" b="1" dirty="0">
                <a:solidFill>
                  <a:schemeClr val="accent1">
                    <a:lumMod val="50000"/>
                  </a:schemeClr>
                </a:solidFill>
                <a:latin typeface="Roboto Medium" panose="020B0604020202020204" charset="0"/>
                <a:ea typeface="Roboto Medium" panose="020B0604020202020204" charset="0"/>
              </a:rPr>
              <a:t>8INF954-MS</a:t>
            </a:r>
          </a:p>
          <a:p>
            <a:pPr algn="ctr"/>
            <a:r>
              <a:rPr lang="fr-FR" sz="2800" b="1" dirty="0">
                <a:solidFill>
                  <a:schemeClr val="accent1">
                    <a:lumMod val="50000"/>
                  </a:schemeClr>
                </a:solidFill>
                <a:latin typeface="Roboto Medium" panose="020B0604020202020204" charset="0"/>
                <a:ea typeface="Roboto Medium" panose="020B0604020202020204" charset="0"/>
              </a:rPr>
              <a:t>Forage de données</a:t>
            </a:r>
          </a:p>
          <a:p>
            <a:pPr algn="ctr"/>
            <a:r>
              <a:rPr lang="fr-CA" sz="2800" b="1" dirty="0">
                <a:solidFill>
                  <a:schemeClr val="accent1">
                    <a:lumMod val="50000"/>
                  </a:schemeClr>
                </a:solidFill>
                <a:latin typeface="Roboto Medium" panose="020B0604020202020204" charset="0"/>
                <a:ea typeface="Roboto Medium" panose="020B0604020202020204" charset="0"/>
              </a:rPr>
              <a:t>Hiver 2021</a:t>
            </a:r>
            <a:endParaRPr lang="fr-FR" sz="2800" dirty="0">
              <a:solidFill>
                <a:schemeClr val="accent1">
                  <a:lumMod val="50000"/>
                </a:schemeClr>
              </a:solidFill>
              <a:latin typeface="Roboto Medium" panose="020B0604020202020204" charset="0"/>
              <a:ea typeface="Roboto Medium"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0" name="Google Shape;590;p58"/>
          <p:cNvSpPr txBox="1">
            <a:spLocks noGrp="1"/>
          </p:cNvSpPr>
          <p:nvPr>
            <p:ph type="subTitle" idx="4"/>
          </p:nvPr>
        </p:nvSpPr>
        <p:spPr>
          <a:xfrm>
            <a:off x="3719627" y="1583152"/>
            <a:ext cx="4145492" cy="2400563"/>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indent="0" algn="l"/>
            <a:r>
              <a:rPr lang="fr-FR" sz="1600" dirty="0">
                <a:solidFill>
                  <a:schemeClr val="tx1"/>
                </a:solidFill>
                <a:latin typeface="Roboto Medium" panose="020B0604020202020204" charset="0"/>
                <a:ea typeface="Roboto Medium" panose="020B0604020202020204" charset="0"/>
              </a:rPr>
              <a:t>Questions: </a:t>
            </a:r>
          </a:p>
          <a:p>
            <a:pPr marL="0" indent="0" algn="l"/>
            <a:endParaRPr lang="fr-FR" sz="1600" dirty="0">
              <a:solidFill>
                <a:schemeClr val="tx1"/>
              </a:solidFill>
              <a:latin typeface="Roboto Medium" panose="020B0604020202020204" charset="0"/>
              <a:ea typeface="Roboto Medium" panose="020B0604020202020204" charset="0"/>
            </a:endParaRPr>
          </a:p>
          <a:p>
            <a:pPr marL="342900" lvl="0" algn="l">
              <a:buAutoNum type="arabicPeriod"/>
            </a:pPr>
            <a:r>
              <a:rPr lang="fr-FR" sz="1600" dirty="0">
                <a:latin typeface="Roboto Medium" panose="020B0604020202020204" charset="0"/>
                <a:ea typeface="Roboto Medium" panose="020B0604020202020204" charset="0"/>
              </a:rPr>
              <a:t>Effectuez un regroupement des données Iris avec K-Means en utilisant K = 3 </a:t>
            </a:r>
          </a:p>
          <a:p>
            <a:pPr marL="342900" lvl="0" algn="l">
              <a:buAutoNum type="arabicPeriod"/>
            </a:pPr>
            <a:r>
              <a:rPr lang="fr-FR" sz="1600" dirty="0">
                <a:latin typeface="Roboto Medium" panose="020B0604020202020204" charset="0"/>
                <a:ea typeface="Roboto Medium" panose="020B0604020202020204" charset="0"/>
              </a:rPr>
              <a:t>2. Faites la même chose, mais cette fois-ci avec DBSCAN</a:t>
            </a:r>
          </a:p>
          <a:p>
            <a:pPr marL="342900" lvl="0" algn="l">
              <a:buAutoNum type="arabicPeriod"/>
            </a:pPr>
            <a:r>
              <a:rPr lang="fr-FR" sz="1600" dirty="0">
                <a:latin typeface="Roboto Medium" panose="020B0604020202020204" charset="0"/>
                <a:ea typeface="Roboto Medium" panose="020B0604020202020204" charset="0"/>
              </a:rPr>
              <a:t>Comparez les résultats obtenus</a:t>
            </a:r>
            <a:endParaRPr sz="1600" dirty="0">
              <a:latin typeface="Roboto Medium" panose="020B0604020202020204" charset="0"/>
              <a:ea typeface="Roboto Medium" panose="020B0604020202020204" charset="0"/>
            </a:endParaRPr>
          </a:p>
        </p:txBody>
      </p:sp>
      <p:sp>
        <p:nvSpPr>
          <p:cNvPr id="2" name="Rectangle 1"/>
          <p:cNvSpPr/>
          <p:nvPr/>
        </p:nvSpPr>
        <p:spPr>
          <a:xfrm>
            <a:off x="-7502" y="172843"/>
            <a:ext cx="2234907" cy="646331"/>
          </a:xfrm>
          <a:prstGeom prst="rect">
            <a:avLst/>
          </a:prstGeom>
        </p:spPr>
        <p:txBody>
          <a:bodyPr wrap="none">
            <a:spAutoFit/>
          </a:bodyPr>
          <a:lstStyle/>
          <a:p>
            <a:r>
              <a:rPr lang="en" sz="3600" b="1" dirty="0">
                <a:solidFill>
                  <a:srgbClr val="003BA3"/>
                </a:solidFill>
                <a:latin typeface="Montserrat" panose="020B0604020202020204" charset="0"/>
              </a:rPr>
              <a:t>Exercice</a:t>
            </a:r>
            <a:endParaRPr lang="fr-FR" sz="3600" b="1" dirty="0">
              <a:solidFill>
                <a:srgbClr val="003BA3"/>
              </a:solidFill>
              <a:latin typeface="Montserrat" panose="020B0604020202020204" charset="0"/>
            </a:endParaRPr>
          </a:p>
        </p:txBody>
      </p:sp>
      <p:sp>
        <p:nvSpPr>
          <p:cNvPr id="3" name="Rectangle 2"/>
          <p:cNvSpPr/>
          <p:nvPr/>
        </p:nvSpPr>
        <p:spPr>
          <a:xfrm>
            <a:off x="-59289" y="819174"/>
            <a:ext cx="1358064" cy="1200329"/>
          </a:xfrm>
          <a:prstGeom prst="rect">
            <a:avLst/>
          </a:prstGeom>
        </p:spPr>
        <p:txBody>
          <a:bodyPr wrap="none">
            <a:spAutoFit/>
          </a:bodyPr>
          <a:lstStyle/>
          <a:p>
            <a:pPr lvl="0"/>
            <a:r>
              <a:rPr lang="en" sz="7200" b="1" dirty="0">
                <a:solidFill>
                  <a:srgbClr val="4A8CFF"/>
                </a:solidFill>
                <a:latin typeface="Montserrat" panose="020B0604020202020204" charset="0"/>
              </a:rPr>
              <a:t>03</a:t>
            </a:r>
          </a:p>
        </p:txBody>
      </p:sp>
      <p:sp>
        <p:nvSpPr>
          <p:cNvPr id="12" name="Rectangle 11"/>
          <p:cNvSpPr/>
          <p:nvPr/>
        </p:nvSpPr>
        <p:spPr>
          <a:xfrm>
            <a:off x="3189003" y="819174"/>
            <a:ext cx="3631122" cy="369332"/>
          </a:xfrm>
          <a:prstGeom prst="rect">
            <a:avLst/>
          </a:prstGeom>
        </p:spPr>
        <p:txBody>
          <a:bodyPr wrap="none">
            <a:spAutoFit/>
          </a:bodyPr>
          <a:lstStyle/>
          <a:p>
            <a:r>
              <a:rPr lang="fr-FR" sz="1800" dirty="0">
                <a:latin typeface="Roboto Medium" panose="020B0604020202020204" charset="0"/>
                <a:ea typeface="Roboto Medium" panose="020B0604020202020204" charset="0"/>
              </a:rPr>
              <a:t>K-Means et DBSCAN dans Weka: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78780" y="383175"/>
            <a:ext cx="2947220" cy="647700"/>
          </a:xfrm>
        </p:spPr>
        <p:txBody>
          <a:bodyPr/>
          <a:lstStyle/>
          <a:p>
            <a:r>
              <a:rPr lang="fr-FR" sz="1800" b="0" dirty="0"/>
              <a:t>K-means avec k=3 </a:t>
            </a:r>
          </a:p>
        </p:txBody>
      </p:sp>
      <p:pic>
        <p:nvPicPr>
          <p:cNvPr id="3" name="Image 2"/>
          <p:cNvPicPr>
            <a:picLocks noChangeAspect="1"/>
          </p:cNvPicPr>
          <p:nvPr/>
        </p:nvPicPr>
        <p:blipFill>
          <a:blip r:embed="rId2"/>
          <a:stretch>
            <a:fillRect/>
          </a:stretch>
        </p:blipFill>
        <p:spPr>
          <a:xfrm>
            <a:off x="108322" y="105045"/>
            <a:ext cx="5053308" cy="3855385"/>
          </a:xfrm>
          <a:prstGeom prst="rect">
            <a:avLst/>
          </a:prstGeom>
          <a:ln>
            <a:solidFill>
              <a:srgbClr val="003BA3"/>
            </a:solidFill>
          </a:ln>
        </p:spPr>
      </p:pic>
      <p:pic>
        <p:nvPicPr>
          <p:cNvPr id="4" name="Image 3"/>
          <p:cNvPicPr>
            <a:picLocks noChangeAspect="1"/>
          </p:cNvPicPr>
          <p:nvPr/>
        </p:nvPicPr>
        <p:blipFill>
          <a:blip r:embed="rId3"/>
          <a:stretch>
            <a:fillRect/>
          </a:stretch>
        </p:blipFill>
        <p:spPr>
          <a:xfrm>
            <a:off x="4398072" y="1668780"/>
            <a:ext cx="4563048" cy="3398520"/>
          </a:xfrm>
          <a:prstGeom prst="rect">
            <a:avLst/>
          </a:prstGeom>
          <a:ln>
            <a:solidFill>
              <a:srgbClr val="003BA3"/>
            </a:solidFill>
          </a:ln>
        </p:spPr>
      </p:pic>
    </p:spTree>
    <p:extLst>
      <p:ext uri="{BB962C8B-B14F-4D97-AF65-F5344CB8AC3E}">
        <p14:creationId xmlns:p14="http://schemas.microsoft.com/office/powerpoint/2010/main" val="233013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105295" y="563506"/>
            <a:ext cx="2443626" cy="557100"/>
          </a:xfrm>
        </p:spPr>
        <p:txBody>
          <a:bodyPr/>
          <a:lstStyle/>
          <a:p>
            <a:r>
              <a:rPr lang="fr-FR" dirty="0">
                <a:solidFill>
                  <a:srgbClr val="003BA3"/>
                </a:solidFill>
              </a:rPr>
              <a:t>DBSCAN</a:t>
            </a:r>
          </a:p>
        </p:txBody>
      </p:sp>
      <p:pic>
        <p:nvPicPr>
          <p:cNvPr id="4" name="Image 3"/>
          <p:cNvPicPr>
            <a:picLocks noChangeAspect="1"/>
          </p:cNvPicPr>
          <p:nvPr/>
        </p:nvPicPr>
        <p:blipFill>
          <a:blip r:embed="rId2"/>
          <a:stretch>
            <a:fillRect/>
          </a:stretch>
        </p:blipFill>
        <p:spPr>
          <a:xfrm>
            <a:off x="850716" y="563506"/>
            <a:ext cx="4817777" cy="3847483"/>
          </a:xfrm>
          <a:prstGeom prst="rect">
            <a:avLst/>
          </a:prstGeom>
          <a:ln>
            <a:solidFill>
              <a:schemeClr val="accent1"/>
            </a:solidFill>
          </a:ln>
        </p:spPr>
      </p:pic>
      <p:pic>
        <p:nvPicPr>
          <p:cNvPr id="5" name="Image 4"/>
          <p:cNvPicPr>
            <a:picLocks noChangeAspect="1"/>
          </p:cNvPicPr>
          <p:nvPr/>
        </p:nvPicPr>
        <p:blipFill>
          <a:blip r:embed="rId3"/>
          <a:stretch>
            <a:fillRect/>
          </a:stretch>
        </p:blipFill>
        <p:spPr>
          <a:xfrm>
            <a:off x="4757576" y="2000884"/>
            <a:ext cx="4228148" cy="3142616"/>
          </a:xfrm>
          <a:prstGeom prst="rect">
            <a:avLst/>
          </a:prstGeom>
          <a:ln>
            <a:solidFill>
              <a:srgbClr val="003BA3"/>
            </a:solidFill>
          </a:ln>
        </p:spPr>
      </p:pic>
    </p:spTree>
    <p:extLst>
      <p:ext uri="{BB962C8B-B14F-4D97-AF65-F5344CB8AC3E}">
        <p14:creationId xmlns:p14="http://schemas.microsoft.com/office/powerpoint/2010/main" val="168871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342900" lvl="0"/>
            <a:r>
              <a:rPr lang="fr-FR" dirty="0">
                <a:latin typeface="Roboto Medium" panose="020B0604020202020204" charset="0"/>
                <a:ea typeface="Roboto Medium" panose="020B0604020202020204" charset="0"/>
              </a:rPr>
              <a:t>Comparaison entre les résultats obtenus</a:t>
            </a:r>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379969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59308-F60E-4A51-B245-B577C6242D78}"/>
              </a:ext>
            </a:extLst>
          </p:cNvPr>
          <p:cNvSpPr>
            <a:spLocks noGrp="1"/>
          </p:cNvSpPr>
          <p:nvPr>
            <p:ph type="title"/>
          </p:nvPr>
        </p:nvSpPr>
        <p:spPr>
          <a:xfrm>
            <a:off x="-345056" y="77381"/>
            <a:ext cx="2973238" cy="841800"/>
          </a:xfrm>
        </p:spPr>
        <p:txBody>
          <a:bodyPr/>
          <a:lstStyle/>
          <a:p>
            <a:r>
              <a:rPr lang="fr-FR" sz="3600" dirty="0"/>
              <a:t>Exercice</a:t>
            </a:r>
          </a:p>
        </p:txBody>
      </p:sp>
      <p:sp>
        <p:nvSpPr>
          <p:cNvPr id="4" name="Titre 3">
            <a:extLst>
              <a:ext uri="{FF2B5EF4-FFF2-40B4-BE49-F238E27FC236}">
                <a16:creationId xmlns:a16="http://schemas.microsoft.com/office/drawing/2014/main" id="{170774D6-ED85-440E-8FC6-F9A10FBCBF36}"/>
              </a:ext>
            </a:extLst>
          </p:cNvPr>
          <p:cNvSpPr>
            <a:spLocks noGrp="1"/>
          </p:cNvSpPr>
          <p:nvPr>
            <p:ph type="title" idx="2"/>
          </p:nvPr>
        </p:nvSpPr>
        <p:spPr>
          <a:xfrm>
            <a:off x="1800046" y="737792"/>
            <a:ext cx="828136" cy="1141800"/>
          </a:xfrm>
        </p:spPr>
        <p:txBody>
          <a:bodyPr/>
          <a:lstStyle/>
          <a:p>
            <a:r>
              <a:rPr lang="en-US" dirty="0"/>
              <a:t>4</a:t>
            </a:r>
            <a:endParaRPr lang="fr-FR" dirty="0"/>
          </a:p>
        </p:txBody>
      </p:sp>
      <p:sp>
        <p:nvSpPr>
          <p:cNvPr id="6" name="ZoneTexte 5">
            <a:extLst>
              <a:ext uri="{FF2B5EF4-FFF2-40B4-BE49-F238E27FC236}">
                <a16:creationId xmlns:a16="http://schemas.microsoft.com/office/drawing/2014/main" id="{80885C96-C67A-4C2C-A31E-A6EBC7DC5A56}"/>
              </a:ext>
            </a:extLst>
          </p:cNvPr>
          <p:cNvSpPr txBox="1"/>
          <p:nvPr/>
        </p:nvSpPr>
        <p:spPr>
          <a:xfrm>
            <a:off x="4433977" y="316302"/>
            <a:ext cx="2582174" cy="338554"/>
          </a:xfrm>
          <a:prstGeom prst="rect">
            <a:avLst/>
          </a:prstGeom>
          <a:noFill/>
        </p:spPr>
        <p:txBody>
          <a:bodyPr wrap="square" rtlCol="0">
            <a:spAutoFit/>
          </a:bodyPr>
          <a:lstStyle/>
          <a:p>
            <a:r>
              <a:rPr lang="en-US" sz="1600" b="1" dirty="0"/>
              <a:t>K-Means avec Python</a:t>
            </a:r>
            <a:endParaRPr lang="fr-FR" sz="1600" b="1" dirty="0"/>
          </a:p>
        </p:txBody>
      </p:sp>
      <p:graphicFrame>
        <p:nvGraphicFramePr>
          <p:cNvPr id="7" name="Tableau 7">
            <a:extLst>
              <a:ext uri="{FF2B5EF4-FFF2-40B4-BE49-F238E27FC236}">
                <a16:creationId xmlns:a16="http://schemas.microsoft.com/office/drawing/2014/main" id="{61B3EF99-AD2D-4D89-979A-4829D3F31673}"/>
              </a:ext>
            </a:extLst>
          </p:cNvPr>
          <p:cNvGraphicFramePr>
            <a:graphicFrameLocks noGrp="1"/>
          </p:cNvGraphicFramePr>
          <p:nvPr>
            <p:extLst>
              <p:ext uri="{D42A27DB-BD31-4B8C-83A1-F6EECF244321}">
                <p14:modId xmlns:p14="http://schemas.microsoft.com/office/powerpoint/2010/main" val="784156471"/>
              </p:ext>
            </p:extLst>
          </p:nvPr>
        </p:nvGraphicFramePr>
        <p:xfrm>
          <a:off x="3916393" y="1155628"/>
          <a:ext cx="5014822" cy="2967798"/>
        </p:xfrm>
        <a:graphic>
          <a:graphicData uri="http://schemas.openxmlformats.org/drawingml/2006/table">
            <a:tbl>
              <a:tblPr firstRow="1" bandRow="1">
                <a:tableStyleId>{CC36E599-0EB3-4253-A7CD-9C1D91F8735A}</a:tableStyleId>
              </a:tblPr>
              <a:tblGrid>
                <a:gridCol w="5014822">
                  <a:extLst>
                    <a:ext uri="{9D8B030D-6E8A-4147-A177-3AD203B41FA5}">
                      <a16:colId xmlns:a16="http://schemas.microsoft.com/office/drawing/2014/main" val="863955373"/>
                    </a:ext>
                  </a:extLst>
                </a:gridCol>
              </a:tblGrid>
              <a:tr h="2967798">
                <a:tc>
                  <a:txBody>
                    <a:bodyPr/>
                    <a:lstStyle/>
                    <a:p>
                      <a:r>
                        <a:rPr lang="fr-FR" dirty="0"/>
                        <a:t>1. Explorez l’utilisation de K-Means avec Python en</a:t>
                      </a:r>
                    </a:p>
                    <a:p>
                      <a:r>
                        <a:rPr lang="fr-FR" dirty="0"/>
                        <a:t>utilisant la librairie scikit-learn : </a:t>
                      </a:r>
                      <a:r>
                        <a:rPr lang="fr-FR" dirty="0">
                          <a:hlinkClick r:id="rId2"/>
                        </a:rPr>
                        <a:t>https://scikitlearn.org/stable/modules/generated/sklearn.cluster.KMeans.html</a:t>
                      </a:r>
                      <a:endParaRPr lang="fr-FR" dirty="0"/>
                    </a:p>
                    <a:p>
                      <a:endParaRPr lang="fr-FR" dirty="0"/>
                    </a:p>
                    <a:p>
                      <a:r>
                        <a:rPr lang="fr-FR" dirty="0"/>
                        <a:t>2. Expliquez la méthode présentée dans la page ci-dessous</a:t>
                      </a:r>
                    </a:p>
                    <a:p>
                      <a:r>
                        <a:rPr lang="fr-FR" dirty="0"/>
                        <a:t>pour déterminer le K optimal : </a:t>
                      </a:r>
                      <a:r>
                        <a:rPr lang="fr-FR" dirty="0">
                          <a:hlinkClick r:id="rId3"/>
                        </a:rPr>
                        <a:t>https://blog.cambridgespark.com/how-to-determine-theoptimal-number-of-clusters-for-k-means-clustering14f27070048f</a:t>
                      </a:r>
                      <a:endParaRPr lang="fr-FR" dirty="0"/>
                    </a:p>
                    <a:p>
                      <a:endParaRPr lang="fr-FR" dirty="0"/>
                    </a:p>
                    <a:p>
                      <a:r>
                        <a:rPr lang="fr-FR" dirty="0"/>
                        <a:t>3. Appliquez cette méthode à un autre jeu de données de</a:t>
                      </a:r>
                    </a:p>
                    <a:p>
                      <a:r>
                        <a:rPr lang="fr-FR" dirty="0"/>
                        <a:t>votre choix</a:t>
                      </a:r>
                    </a:p>
                  </a:txBody>
                  <a:tcPr/>
                </a:tc>
                <a:extLst>
                  <a:ext uri="{0D108BD9-81ED-4DB2-BD59-A6C34878D82A}">
                    <a16:rowId xmlns:a16="http://schemas.microsoft.com/office/drawing/2014/main" val="1871509101"/>
                  </a:ext>
                </a:extLst>
              </a:tr>
            </a:tbl>
          </a:graphicData>
        </a:graphic>
      </p:graphicFrame>
    </p:spTree>
    <p:extLst>
      <p:ext uri="{BB962C8B-B14F-4D97-AF65-F5344CB8AC3E}">
        <p14:creationId xmlns:p14="http://schemas.microsoft.com/office/powerpoint/2010/main" val="1102081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3CD860-6F4F-4506-858C-82F231576D96}"/>
              </a:ext>
            </a:extLst>
          </p:cNvPr>
          <p:cNvSpPr>
            <a:spLocks noGrp="1"/>
          </p:cNvSpPr>
          <p:nvPr>
            <p:ph type="title"/>
          </p:nvPr>
        </p:nvSpPr>
        <p:spPr/>
        <p:txBody>
          <a:bodyPr/>
          <a:lstStyle/>
          <a:p>
            <a:r>
              <a:rPr lang="en-US" dirty="0"/>
              <a:t>K-Means avec scikit-learn</a:t>
            </a:r>
            <a:endParaRPr lang="fr-FR" dirty="0"/>
          </a:p>
        </p:txBody>
      </p:sp>
      <p:pic>
        <p:nvPicPr>
          <p:cNvPr id="5" name="Image 4">
            <a:extLst>
              <a:ext uri="{FF2B5EF4-FFF2-40B4-BE49-F238E27FC236}">
                <a16:creationId xmlns:a16="http://schemas.microsoft.com/office/drawing/2014/main" id="{755900FD-981C-43C1-9500-449150BD327A}"/>
              </a:ext>
            </a:extLst>
          </p:cNvPr>
          <p:cNvPicPr>
            <a:picLocks noChangeAspect="1"/>
          </p:cNvPicPr>
          <p:nvPr/>
        </p:nvPicPr>
        <p:blipFill>
          <a:blip r:embed="rId2"/>
          <a:stretch>
            <a:fillRect/>
          </a:stretch>
        </p:blipFill>
        <p:spPr>
          <a:xfrm>
            <a:off x="437939" y="1026034"/>
            <a:ext cx="7988061" cy="3884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457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4EBCAB-C963-43C2-B46C-AF2ACD4EAAF6}"/>
              </a:ext>
            </a:extLst>
          </p:cNvPr>
          <p:cNvSpPr>
            <a:spLocks noGrp="1"/>
          </p:cNvSpPr>
          <p:nvPr>
            <p:ph type="title"/>
          </p:nvPr>
        </p:nvSpPr>
        <p:spPr/>
        <p:txBody>
          <a:bodyPr/>
          <a:lstStyle/>
          <a:p>
            <a:pPr algn="l"/>
            <a:r>
              <a:rPr lang="en-US" sz="1600" dirty="0"/>
              <a:t>Suite..</a:t>
            </a:r>
            <a:endParaRPr lang="fr-FR" dirty="0"/>
          </a:p>
        </p:txBody>
      </p:sp>
      <p:sp>
        <p:nvSpPr>
          <p:cNvPr id="3" name="ZoneTexte 2">
            <a:extLst>
              <a:ext uri="{FF2B5EF4-FFF2-40B4-BE49-F238E27FC236}">
                <a16:creationId xmlns:a16="http://schemas.microsoft.com/office/drawing/2014/main" id="{10925ED3-EF0E-4B8C-A0CD-0633C1C9E6BC}"/>
              </a:ext>
            </a:extLst>
          </p:cNvPr>
          <p:cNvSpPr txBox="1"/>
          <p:nvPr/>
        </p:nvSpPr>
        <p:spPr>
          <a:xfrm>
            <a:off x="856891" y="1644770"/>
            <a:ext cx="7708200" cy="1538883"/>
          </a:xfrm>
          <a:prstGeom prst="rect">
            <a:avLst/>
          </a:prstGeom>
          <a:noFill/>
        </p:spPr>
        <p:txBody>
          <a:bodyPr wrap="square" rtlCol="0">
            <a:spAutoFit/>
          </a:bodyPr>
          <a:lstStyle/>
          <a:p>
            <a:pPr marL="285750" indent="-285750">
              <a:buFont typeface="Arial" panose="020B0604020202020204" pitchFamily="34" charset="0"/>
              <a:buChar char="•"/>
            </a:pPr>
            <a:r>
              <a:rPr lang="fr-FR" sz="1600" dirty="0"/>
              <a:t>Utilisation</a:t>
            </a:r>
            <a:r>
              <a:rPr lang="en-US" sz="1600" dirty="0"/>
              <a:t> du jeu de </a:t>
            </a:r>
            <a:r>
              <a:rPr lang="fr-FR" sz="1600" dirty="0"/>
              <a:t>données</a:t>
            </a:r>
            <a:r>
              <a:rPr lang="en-US" sz="1600" dirty="0"/>
              <a:t> make_blobs de scikit-learn avec 1500 entrees</a:t>
            </a:r>
          </a:p>
          <a:p>
            <a:endParaRPr lang="en-US" sz="1600" dirty="0"/>
          </a:p>
          <a:p>
            <a:pPr marL="285750" indent="-285750">
              <a:buFont typeface="Arial" panose="020B0604020202020204" pitchFamily="34" charset="0"/>
              <a:buChar char="•"/>
            </a:pPr>
            <a:r>
              <a:rPr lang="fr-CA" sz="1600" dirty="0"/>
              <a:t>Paramètre</a:t>
            </a:r>
            <a:r>
              <a:rPr lang="en-US" sz="1600" dirty="0"/>
              <a:t> random_state = 170, qui nous </a:t>
            </a:r>
            <a:r>
              <a:rPr lang="fr-029" sz="1600" dirty="0"/>
              <a:t>permet</a:t>
            </a:r>
            <a:r>
              <a:rPr lang="en-US" sz="1600" dirty="0"/>
              <a:t> </a:t>
            </a:r>
            <a:r>
              <a:rPr lang="fr-029" sz="1600" dirty="0"/>
              <a:t>d’avoir</a:t>
            </a:r>
            <a:r>
              <a:rPr lang="en-US" sz="1600" dirty="0"/>
              <a:t> un </a:t>
            </a:r>
            <a:r>
              <a:rPr lang="fr-029" sz="1600" dirty="0"/>
              <a:t>processus</a:t>
            </a:r>
            <a:r>
              <a:rPr lang="en-US" sz="1600" dirty="0"/>
              <a:t> deterministe, c.a.d, on peut </a:t>
            </a:r>
            <a:r>
              <a:rPr lang="fr-029" sz="1600" dirty="0"/>
              <a:t>générer</a:t>
            </a:r>
            <a:r>
              <a:rPr lang="en-US" sz="1600" dirty="0"/>
              <a:t> les memes </a:t>
            </a:r>
            <a:r>
              <a:rPr lang="fr-029" sz="1600" dirty="0"/>
              <a:t>résultats</a:t>
            </a:r>
            <a:r>
              <a:rPr lang="en-US" sz="1600" dirty="0"/>
              <a:t> en </a:t>
            </a:r>
            <a:r>
              <a:rPr lang="fr-029" sz="1600" dirty="0"/>
              <a:t>commençant</a:t>
            </a:r>
            <a:r>
              <a:rPr lang="en-US" sz="1600" dirty="0"/>
              <a:t> avec le meme nombre car il travail avec des nombres pseudo </a:t>
            </a:r>
            <a:r>
              <a:rPr lang="fr-029" sz="1600" dirty="0"/>
              <a:t>aléatoires</a:t>
            </a:r>
            <a:r>
              <a:rPr lang="en-US" sz="1600"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18456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7670E8-33BB-4A16-9BCB-67C59A052FBD}"/>
              </a:ext>
            </a:extLst>
          </p:cNvPr>
          <p:cNvSpPr>
            <a:spLocks noGrp="1"/>
          </p:cNvSpPr>
          <p:nvPr>
            <p:ph type="title"/>
          </p:nvPr>
        </p:nvSpPr>
        <p:spPr/>
        <p:txBody>
          <a:bodyPr/>
          <a:lstStyle/>
          <a:p>
            <a:r>
              <a:rPr lang="fr-029" dirty="0"/>
              <a:t>Résultats</a:t>
            </a:r>
          </a:p>
        </p:txBody>
      </p:sp>
      <p:pic>
        <p:nvPicPr>
          <p:cNvPr id="4" name="Image 3">
            <a:extLst>
              <a:ext uri="{FF2B5EF4-FFF2-40B4-BE49-F238E27FC236}">
                <a16:creationId xmlns:a16="http://schemas.microsoft.com/office/drawing/2014/main" id="{48DE2678-D5F5-4A4E-BF6E-C0DAF37E232B}"/>
              </a:ext>
            </a:extLst>
          </p:cNvPr>
          <p:cNvPicPr>
            <a:picLocks noChangeAspect="1"/>
          </p:cNvPicPr>
          <p:nvPr/>
        </p:nvPicPr>
        <p:blipFill>
          <a:blip r:embed="rId2"/>
          <a:stretch>
            <a:fillRect/>
          </a:stretch>
        </p:blipFill>
        <p:spPr>
          <a:xfrm>
            <a:off x="1143000" y="976028"/>
            <a:ext cx="6857999" cy="4035874"/>
          </a:xfrm>
          <a:prstGeom prst="rect">
            <a:avLst/>
          </a:prstGeom>
        </p:spPr>
      </p:pic>
    </p:spTree>
    <p:extLst>
      <p:ext uri="{BB962C8B-B14F-4D97-AF65-F5344CB8AC3E}">
        <p14:creationId xmlns:p14="http://schemas.microsoft.com/office/powerpoint/2010/main" val="108942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AC40B-C34A-4A89-8028-422F0D0C4577}"/>
              </a:ext>
            </a:extLst>
          </p:cNvPr>
          <p:cNvSpPr>
            <a:spLocks noGrp="1"/>
          </p:cNvSpPr>
          <p:nvPr>
            <p:ph type="title"/>
          </p:nvPr>
        </p:nvSpPr>
        <p:spPr/>
        <p:txBody>
          <a:bodyPr/>
          <a:lstStyle/>
          <a:p>
            <a:r>
              <a:rPr lang="en-US" dirty="0"/>
              <a:t>La </a:t>
            </a:r>
            <a:r>
              <a:rPr lang="fr-029" dirty="0"/>
              <a:t>méthode</a:t>
            </a:r>
            <a:r>
              <a:rPr lang="en-US" dirty="0"/>
              <a:t> du </a:t>
            </a:r>
            <a:r>
              <a:rPr lang="fr-FR" dirty="0"/>
              <a:t>coude</a:t>
            </a:r>
          </a:p>
        </p:txBody>
      </p:sp>
      <p:sp>
        <p:nvSpPr>
          <p:cNvPr id="3" name="ZoneTexte 2">
            <a:extLst>
              <a:ext uri="{FF2B5EF4-FFF2-40B4-BE49-F238E27FC236}">
                <a16:creationId xmlns:a16="http://schemas.microsoft.com/office/drawing/2014/main" id="{C1FFADA2-C7F9-4646-9781-1789185CA1E7}"/>
              </a:ext>
            </a:extLst>
          </p:cNvPr>
          <p:cNvSpPr txBox="1"/>
          <p:nvPr/>
        </p:nvSpPr>
        <p:spPr>
          <a:xfrm>
            <a:off x="825500" y="1098550"/>
            <a:ext cx="7283450" cy="2677656"/>
          </a:xfrm>
          <a:prstGeom prst="rect">
            <a:avLst/>
          </a:prstGeom>
          <a:noFill/>
        </p:spPr>
        <p:txBody>
          <a:bodyPr wrap="square" rtlCol="0">
            <a:spAutoFit/>
          </a:bodyPr>
          <a:lstStyle/>
          <a:p>
            <a:pPr marL="285750" indent="-285750">
              <a:buFont typeface="Arial" panose="020B0604020202020204" pitchFamily="34" charset="0"/>
              <a:buChar char="•"/>
            </a:pPr>
            <a:r>
              <a:rPr lang="fr-FR" dirty="0"/>
              <a:t>Cette méthode est très efficace pour choisir le nombre de clusters K optimal pour notre jeu de données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La méthode est comme son nom l’indique consiste a chercher le point qui représente le coude dans un graphique représentant la somme des distances quadratiques entre les points et les centres des clusters auxquels ils appartiennent en fonction du nombre de clusters choisi.</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 graphe obtenu ressemble a un bras, puisque le dans le départ la somme est très grande et cette somme converge vers 0 si l’on va jusqu’à n avec n le nombre d’entrées (chaque point constitue un cluster)</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11280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4A49E67-467D-4037-98C0-FE1570A26D95}"/>
              </a:ext>
            </a:extLst>
          </p:cNvPr>
          <p:cNvPicPr>
            <a:picLocks noChangeAspect="1"/>
          </p:cNvPicPr>
          <p:nvPr/>
        </p:nvPicPr>
        <p:blipFill>
          <a:blip r:embed="rId2"/>
          <a:stretch>
            <a:fillRect/>
          </a:stretch>
        </p:blipFill>
        <p:spPr>
          <a:xfrm>
            <a:off x="631257" y="571500"/>
            <a:ext cx="7881485" cy="4218575"/>
          </a:xfrm>
          <a:prstGeom prst="rect">
            <a:avLst/>
          </a:prstGeom>
        </p:spPr>
      </p:pic>
    </p:spTree>
    <p:extLst>
      <p:ext uri="{BB962C8B-B14F-4D97-AF65-F5344CB8AC3E}">
        <p14:creationId xmlns:p14="http://schemas.microsoft.com/office/powerpoint/2010/main" val="117111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2618525" y="14870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Sommaire :</a:t>
            </a:r>
            <a:br>
              <a:rPr lang="en" dirty="0"/>
            </a:br>
            <a:endParaRPr dirty="0"/>
          </a:p>
        </p:txBody>
      </p:sp>
      <p:sp>
        <p:nvSpPr>
          <p:cNvPr id="198" name="Google Shape;198;p32"/>
          <p:cNvSpPr txBox="1">
            <a:spLocks noGrp="1"/>
          </p:cNvSpPr>
          <p:nvPr>
            <p:ph type="ctrTitle" idx="2"/>
          </p:nvPr>
        </p:nvSpPr>
        <p:spPr>
          <a:xfrm>
            <a:off x="2310350" y="1856599"/>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Exercice 1</a:t>
            </a:r>
            <a:endParaRPr dirty="0"/>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01</a:t>
            </a:r>
            <a:endParaRPr sz="4800" dirty="0"/>
          </a:p>
        </p:txBody>
      </p:sp>
      <p:sp>
        <p:nvSpPr>
          <p:cNvPr id="201" name="Google Shape;201;p32"/>
          <p:cNvSpPr txBox="1">
            <a:spLocks noGrp="1"/>
          </p:cNvSpPr>
          <p:nvPr>
            <p:ph type="ctrTitle" idx="4"/>
          </p:nvPr>
        </p:nvSpPr>
        <p:spPr>
          <a:xfrm>
            <a:off x="6405450" y="1856599"/>
            <a:ext cx="2150400" cy="384000"/>
          </a:xfrm>
          <a:prstGeom prst="rect">
            <a:avLst/>
          </a:prstGeom>
        </p:spPr>
        <p:txBody>
          <a:bodyPr spcFirstLastPara="1" wrap="square" lIns="91425" tIns="91425" rIns="91425" bIns="91425" anchor="t" anchorCtr="0">
            <a:noAutofit/>
          </a:bodyPr>
          <a:lstStyle/>
          <a:p>
            <a:pPr lvl="0"/>
            <a:r>
              <a:rPr lang="fr-FR" dirty="0"/>
              <a:t>Exercice 3</a:t>
            </a:r>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02</a:t>
            </a:r>
            <a:endParaRPr sz="4800" dirty="0"/>
          </a:p>
        </p:txBody>
      </p:sp>
      <p:sp>
        <p:nvSpPr>
          <p:cNvPr id="204" name="Google Shape;204;p32"/>
          <p:cNvSpPr txBox="1">
            <a:spLocks noGrp="1"/>
          </p:cNvSpPr>
          <p:nvPr>
            <p:ph type="ctrTitle" idx="7"/>
          </p:nvPr>
        </p:nvSpPr>
        <p:spPr>
          <a:xfrm>
            <a:off x="2310350" y="3267139"/>
            <a:ext cx="2150400" cy="384000"/>
          </a:xfrm>
          <a:prstGeom prst="rect">
            <a:avLst/>
          </a:prstGeom>
        </p:spPr>
        <p:txBody>
          <a:bodyPr spcFirstLastPara="1" wrap="square" lIns="91425" tIns="91425" rIns="91425" bIns="91425" anchor="t" anchorCtr="0">
            <a:noAutofit/>
          </a:bodyPr>
          <a:lstStyle/>
          <a:p>
            <a:r>
              <a:rPr lang="fr-FR" dirty="0"/>
              <a:t>Exercice 2</a:t>
            </a:r>
            <a:r>
              <a:rPr lang="en" dirty="0"/>
              <a:t> </a:t>
            </a:r>
            <a:endParaRPr dirty="0"/>
          </a:p>
        </p:txBody>
      </p:sp>
      <p:sp>
        <p:nvSpPr>
          <p:cNvPr id="205" name="Google Shape;205;p32"/>
          <p:cNvSpPr txBox="1">
            <a:spLocks noGrp="1"/>
          </p:cNvSpPr>
          <p:nvPr>
            <p:ph type="title" idx="8"/>
          </p:nvPr>
        </p:nvSpPr>
        <p:spPr>
          <a:xfrm>
            <a:off x="7178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03</a:t>
            </a:r>
            <a:endParaRPr sz="4800" dirty="0"/>
          </a:p>
        </p:txBody>
      </p:sp>
      <p:sp>
        <p:nvSpPr>
          <p:cNvPr id="207" name="Google Shape;207;p32"/>
          <p:cNvSpPr txBox="1">
            <a:spLocks noGrp="1"/>
          </p:cNvSpPr>
          <p:nvPr>
            <p:ph type="ctrTitle" idx="13"/>
          </p:nvPr>
        </p:nvSpPr>
        <p:spPr>
          <a:xfrm>
            <a:off x="6405450" y="3267139"/>
            <a:ext cx="2150400" cy="384000"/>
          </a:xfrm>
          <a:prstGeom prst="rect">
            <a:avLst/>
          </a:prstGeom>
        </p:spPr>
        <p:txBody>
          <a:bodyPr spcFirstLastPara="1" wrap="square" lIns="91425" tIns="91425" rIns="91425" bIns="91425" anchor="t" anchorCtr="0">
            <a:noAutofit/>
          </a:bodyPr>
          <a:lstStyle/>
          <a:p>
            <a:pPr lvl="0"/>
            <a:r>
              <a:rPr lang="fr-FR" dirty="0"/>
              <a:t>Exercice 4</a:t>
            </a:r>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04</a:t>
            </a:r>
            <a:endParaRPr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C8607A-A0BE-4FFA-9EC5-7D4303653E47}"/>
              </a:ext>
            </a:extLst>
          </p:cNvPr>
          <p:cNvSpPr>
            <a:spLocks noGrp="1"/>
          </p:cNvSpPr>
          <p:nvPr>
            <p:ph type="title"/>
          </p:nvPr>
        </p:nvSpPr>
        <p:spPr/>
        <p:txBody>
          <a:bodyPr/>
          <a:lstStyle/>
          <a:p>
            <a:r>
              <a:rPr lang="fr-FR" dirty="0"/>
              <a:t>Exécution</a:t>
            </a:r>
          </a:p>
        </p:txBody>
      </p:sp>
      <p:sp>
        <p:nvSpPr>
          <p:cNvPr id="3" name="Sous-titre 2">
            <a:extLst>
              <a:ext uri="{FF2B5EF4-FFF2-40B4-BE49-F238E27FC236}">
                <a16:creationId xmlns:a16="http://schemas.microsoft.com/office/drawing/2014/main" id="{1097432E-160A-4DBE-90DB-C36E59D20220}"/>
              </a:ext>
            </a:extLst>
          </p:cNvPr>
          <p:cNvSpPr>
            <a:spLocks noGrp="1"/>
          </p:cNvSpPr>
          <p:nvPr>
            <p:ph type="subTitle" idx="1"/>
          </p:nvPr>
        </p:nvSpPr>
        <p:spPr/>
        <p:txBody>
          <a:bodyPr/>
          <a:lstStyle/>
          <a:p>
            <a:r>
              <a:rPr lang="fr-FR" dirty="0"/>
              <a:t>Dans notre cas, on utilise le même jeu de données que tantôt, ou on sait que K optimal = 3 a partir de la documentation de scikit-learn</a:t>
            </a:r>
          </a:p>
          <a:p>
            <a:pPr marL="114300" indent="0">
              <a:buNone/>
            </a:pPr>
            <a:endParaRPr lang="fr-FR" dirty="0"/>
          </a:p>
          <a:p>
            <a:r>
              <a:rPr lang="fr-FR" dirty="0"/>
              <a:t>On exécute le K-Means 15 fois en augmentant a chaque fois le nombre de clusters</a:t>
            </a:r>
          </a:p>
          <a:p>
            <a:endParaRPr lang="fr-FR" dirty="0"/>
          </a:p>
          <a:p>
            <a:r>
              <a:rPr lang="fr-FR" dirty="0"/>
              <a:t>La référence suggère la mise a l’échelle  des données d’entrée ce qui est une bonne pratique lorsqu’on utilise des algorithmes comme K-Means se basant sur les distances</a:t>
            </a:r>
          </a:p>
        </p:txBody>
      </p:sp>
    </p:spTree>
    <p:extLst>
      <p:ext uri="{BB962C8B-B14F-4D97-AF65-F5344CB8AC3E}">
        <p14:creationId xmlns:p14="http://schemas.microsoft.com/office/powerpoint/2010/main" val="1775764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B8204A-F20D-47EE-B546-331DBAB1184F}"/>
              </a:ext>
            </a:extLst>
          </p:cNvPr>
          <p:cNvSpPr>
            <a:spLocks noGrp="1"/>
          </p:cNvSpPr>
          <p:nvPr>
            <p:ph type="title"/>
          </p:nvPr>
        </p:nvSpPr>
        <p:spPr/>
        <p:txBody>
          <a:bodyPr/>
          <a:lstStyle/>
          <a:p>
            <a:r>
              <a:rPr lang="fr-FR" dirty="0"/>
              <a:t>La mise a l’échelle ou </a:t>
            </a:r>
            <a:r>
              <a:rPr lang="fr-FR" dirty="0" err="1"/>
              <a:t>scaling</a:t>
            </a:r>
            <a:endParaRPr lang="fr-FR" dirty="0"/>
          </a:p>
        </p:txBody>
      </p:sp>
      <p:sp>
        <p:nvSpPr>
          <p:cNvPr id="3" name="Sous-titre 2">
            <a:extLst>
              <a:ext uri="{FF2B5EF4-FFF2-40B4-BE49-F238E27FC236}">
                <a16:creationId xmlns:a16="http://schemas.microsoft.com/office/drawing/2014/main" id="{52146B25-91DC-41C8-B8C3-522627DC0E6D}"/>
              </a:ext>
            </a:extLst>
          </p:cNvPr>
          <p:cNvSpPr>
            <a:spLocks noGrp="1"/>
          </p:cNvSpPr>
          <p:nvPr>
            <p:ph type="subTitle" idx="1"/>
          </p:nvPr>
        </p:nvSpPr>
        <p:spPr>
          <a:xfrm>
            <a:off x="717800" y="1255775"/>
            <a:ext cx="6895850" cy="3398100"/>
          </a:xfrm>
        </p:spPr>
        <p:txBody>
          <a:bodyPr/>
          <a:lstStyle/>
          <a:p>
            <a:r>
              <a:rPr lang="en-US" dirty="0"/>
              <a:t>Est </a:t>
            </a:r>
            <a:r>
              <a:rPr lang="fr-FR" dirty="0"/>
              <a:t>une</a:t>
            </a:r>
            <a:r>
              <a:rPr lang="en-US" dirty="0"/>
              <a:t> bonne pratique pour </a:t>
            </a:r>
            <a:r>
              <a:rPr lang="fr-FR" dirty="0"/>
              <a:t>ces</a:t>
            </a:r>
            <a:r>
              <a:rPr lang="en-US" dirty="0"/>
              <a:t> raisons : </a:t>
            </a:r>
          </a:p>
          <a:p>
            <a:pPr lvl="1"/>
            <a:r>
              <a:rPr lang="fr-FR" dirty="0"/>
              <a:t>Les données avec des grandes valeurs tendent a dominer celles avec des petites valeurs ( donc on donne la même importance a toutes les entrées)</a:t>
            </a:r>
          </a:p>
          <a:p>
            <a:pPr lvl="1"/>
            <a:r>
              <a:rPr lang="fr-FR" dirty="0"/>
              <a:t>L’unification des unités de données, sinon un changement simple d’unités va influencer notre modelé</a:t>
            </a:r>
          </a:p>
          <a:p>
            <a:pPr lvl="1"/>
            <a:r>
              <a:rPr lang="fr-FR" dirty="0"/>
              <a:t>L’entrainement converge plus rapidement</a:t>
            </a:r>
          </a:p>
          <a:p>
            <a:endParaRPr lang="fr-FR" dirty="0"/>
          </a:p>
          <a:p>
            <a:r>
              <a:rPr lang="fr-FR" dirty="0"/>
              <a:t>Normalisation/standardisation selon la nature de notre jeu de données</a:t>
            </a:r>
          </a:p>
          <a:p>
            <a:endParaRPr lang="fr-FR" dirty="0"/>
          </a:p>
        </p:txBody>
      </p:sp>
    </p:spTree>
    <p:extLst>
      <p:ext uri="{BB962C8B-B14F-4D97-AF65-F5344CB8AC3E}">
        <p14:creationId xmlns:p14="http://schemas.microsoft.com/office/powerpoint/2010/main" val="8858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FDC71-12CA-455C-A596-2D137E289B92}"/>
              </a:ext>
            </a:extLst>
          </p:cNvPr>
          <p:cNvSpPr>
            <a:spLocks noGrp="1"/>
          </p:cNvSpPr>
          <p:nvPr>
            <p:ph type="title"/>
          </p:nvPr>
        </p:nvSpPr>
        <p:spPr/>
        <p:txBody>
          <a:bodyPr/>
          <a:lstStyle/>
          <a:p>
            <a:r>
              <a:rPr lang="fr-FR" dirty="0"/>
              <a:t>Résultats </a:t>
            </a:r>
          </a:p>
        </p:txBody>
      </p:sp>
      <p:pic>
        <p:nvPicPr>
          <p:cNvPr id="5" name="Image 4">
            <a:extLst>
              <a:ext uri="{FF2B5EF4-FFF2-40B4-BE49-F238E27FC236}">
                <a16:creationId xmlns:a16="http://schemas.microsoft.com/office/drawing/2014/main" id="{99D5340D-F91D-484A-B7EF-87F591977679}"/>
              </a:ext>
            </a:extLst>
          </p:cNvPr>
          <p:cNvPicPr>
            <a:picLocks noChangeAspect="1"/>
          </p:cNvPicPr>
          <p:nvPr/>
        </p:nvPicPr>
        <p:blipFill>
          <a:blip r:embed="rId2"/>
          <a:stretch>
            <a:fillRect/>
          </a:stretch>
        </p:blipFill>
        <p:spPr>
          <a:xfrm>
            <a:off x="743924" y="1206500"/>
            <a:ext cx="7708199" cy="3936999"/>
          </a:xfrm>
          <a:prstGeom prst="rect">
            <a:avLst/>
          </a:prstGeom>
        </p:spPr>
      </p:pic>
      <p:sp>
        <p:nvSpPr>
          <p:cNvPr id="7" name="Ellipse 6">
            <a:extLst>
              <a:ext uri="{FF2B5EF4-FFF2-40B4-BE49-F238E27FC236}">
                <a16:creationId xmlns:a16="http://schemas.microsoft.com/office/drawing/2014/main" id="{3A570E51-CDEB-458D-9558-B837B2DBEC1D}"/>
              </a:ext>
            </a:extLst>
          </p:cNvPr>
          <p:cNvSpPr/>
          <p:nvPr/>
        </p:nvSpPr>
        <p:spPr>
          <a:xfrm>
            <a:off x="2533650" y="4121150"/>
            <a:ext cx="406400" cy="342900"/>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4066067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4"/>
          <p:cNvSpPr txBox="1">
            <a:spLocks noGrp="1"/>
          </p:cNvSpPr>
          <p:nvPr>
            <p:ph type="title"/>
          </p:nvPr>
        </p:nvSpPr>
        <p:spPr>
          <a:xfrm>
            <a:off x="717800" y="383175"/>
            <a:ext cx="7708200" cy="7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r>
              <a:rPr lang="fr-FR" dirty="0"/>
              <a:t>:</a:t>
            </a:r>
            <a:endParaRPr dirty="0"/>
          </a:p>
        </p:txBody>
      </p:sp>
      <p:sp>
        <p:nvSpPr>
          <p:cNvPr id="673" name="Google Shape;673;p64"/>
          <p:cNvSpPr txBox="1">
            <a:spLocks noGrp="1"/>
          </p:cNvSpPr>
          <p:nvPr>
            <p:ph type="subTitle" idx="1"/>
          </p:nvPr>
        </p:nvSpPr>
        <p:spPr>
          <a:xfrm>
            <a:off x="717800" y="1255775"/>
            <a:ext cx="4631700" cy="3398100"/>
          </a:xfrm>
          <a:prstGeom prst="rect">
            <a:avLst/>
          </a:prstGeom>
        </p:spPr>
        <p:txBody>
          <a:bodyPr spcFirstLastPara="1" wrap="square" lIns="91425" tIns="91425" rIns="91425" bIns="91425" anchor="t" anchorCtr="0">
            <a:noAutofit/>
          </a:bodyPr>
          <a:lstStyle/>
          <a:p>
            <a:pPr marR="50800" lvl="0" indent="-317500">
              <a:spcBef>
                <a:spcPts val="1600"/>
              </a:spcBef>
            </a:pPr>
            <a:r>
              <a:rPr lang="fr-FR" u="sng" dirty="0">
                <a:hlinkClick r:id="rId3"/>
              </a:rPr>
              <a:t>https://medium.com/@xzz201920/dbscan-e1e50128074c </a:t>
            </a:r>
            <a:endParaRPr lang="fr-FR" u="sng" dirty="0"/>
          </a:p>
          <a:p>
            <a:pPr marR="50800" indent="-317500"/>
            <a:r>
              <a:rPr lang="fr-FR" dirty="0">
                <a:uFill>
                  <a:noFill/>
                </a:uFill>
                <a:hlinkClick r:id="rId4"/>
              </a:rPr>
              <a:t>https://xzz201920.medium.com/optics-d80b41fd042a</a:t>
            </a:r>
            <a:endParaRPr lang="fr-FR" dirty="0">
              <a:uFill>
                <a:noFill/>
              </a:uFill>
            </a:endParaRPr>
          </a:p>
          <a:p>
            <a:pPr marL="457200" marR="50800" lvl="0" indent="-317500" algn="l" rtl="0">
              <a:spcBef>
                <a:spcPts val="0"/>
              </a:spcBef>
              <a:spcAft>
                <a:spcPts val="0"/>
              </a:spcAft>
              <a:buSzPts val="1400"/>
              <a:buChar char="●"/>
            </a:pPr>
            <a:r>
              <a:rPr lang="fr-FR" dirty="0">
                <a:hlinkClick r:id="rId5"/>
              </a:rPr>
              <a:t>https://towardsdatascience.com/all-about-feature-scaling-bcc0ad75cb35</a:t>
            </a:r>
            <a:endParaRPr lang="fr-FR" dirty="0"/>
          </a:p>
          <a:p>
            <a:pPr marL="457200" marR="50800" lvl="0" indent="-317500" algn="l" rtl="0">
              <a:spcBef>
                <a:spcPts val="0"/>
              </a:spcBef>
              <a:spcAft>
                <a:spcPts val="0"/>
              </a:spcAft>
              <a:buSzPts val="1400"/>
              <a:buChar char="●"/>
            </a:pPr>
            <a:endParaRPr dirty="0"/>
          </a:p>
          <a:p>
            <a:pPr marL="0" marR="50800" lvl="0" indent="0" algn="l" rtl="0">
              <a:spcBef>
                <a:spcPts val="1600"/>
              </a:spcBef>
              <a:spcAft>
                <a:spcPts val="0"/>
              </a:spcAft>
              <a:buClr>
                <a:schemeClr val="dk1"/>
              </a:buClr>
              <a:buSzPts val="1100"/>
              <a:buFont typeface="Arial"/>
              <a:buNone/>
            </a:pPr>
            <a:endParaRPr dirty="0">
              <a:solidFill>
                <a:srgbClr val="000043"/>
              </a:solidFill>
            </a:endParaRPr>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81913" y="0"/>
            <a:ext cx="2895098"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Exercice</a:t>
            </a:r>
            <a:endParaRPr sz="3600" dirty="0"/>
          </a:p>
        </p:txBody>
      </p:sp>
      <p:sp>
        <p:nvSpPr>
          <p:cNvPr id="223" name="Google Shape;223;p34"/>
          <p:cNvSpPr txBox="1">
            <a:spLocks noGrp="1"/>
          </p:cNvSpPr>
          <p:nvPr>
            <p:ph type="subTitle" idx="1"/>
          </p:nvPr>
        </p:nvSpPr>
        <p:spPr>
          <a:xfrm>
            <a:off x="4373032" y="1734135"/>
            <a:ext cx="4462500" cy="2427367"/>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l"/>
            <a:r>
              <a:rPr lang="fr-FR" sz="1600" dirty="0">
                <a:solidFill>
                  <a:schemeClr val="tx1"/>
                </a:solidFill>
                <a:latin typeface="Roboto Medium" panose="020B0604020202020204" charset="0"/>
                <a:ea typeface="Roboto Medium" panose="020B0604020202020204" charset="0"/>
              </a:rPr>
              <a:t>Questions:</a:t>
            </a:r>
          </a:p>
          <a:p>
            <a:pPr marL="0" lvl="0" indent="0" algn="l"/>
            <a:endParaRPr lang="fr-FR" sz="1600" dirty="0">
              <a:solidFill>
                <a:schemeClr val="tx1"/>
              </a:solidFill>
              <a:latin typeface="Roboto Medium" panose="020B0604020202020204" charset="0"/>
              <a:ea typeface="Roboto Medium" panose="020B0604020202020204" charset="0"/>
            </a:endParaRPr>
          </a:p>
          <a:p>
            <a:pPr marL="0" lvl="0" indent="0" algn="l"/>
            <a:r>
              <a:rPr lang="fr-FR" sz="1600" dirty="0">
                <a:solidFill>
                  <a:schemeClr val="tx1"/>
                </a:solidFill>
                <a:latin typeface="Roboto Medium" panose="020B0604020202020204" charset="0"/>
                <a:ea typeface="Roboto Medium" panose="020B0604020202020204" charset="0"/>
              </a:rPr>
              <a:t> 1. Expliquez davantage les principes de base de ce type de clustering en incluant ses principales caractéristiques </a:t>
            </a:r>
          </a:p>
          <a:p>
            <a:pPr marL="0" lvl="0" indent="0" algn="l"/>
            <a:r>
              <a:rPr lang="fr-FR" sz="1600" dirty="0">
                <a:solidFill>
                  <a:schemeClr val="tx1"/>
                </a:solidFill>
                <a:latin typeface="Roboto Medium" panose="020B0604020202020204" charset="0"/>
                <a:ea typeface="Roboto Medium" panose="020B0604020202020204" charset="0"/>
              </a:rPr>
              <a:t>2. Comparez ce type de clustering avec le clustering avec des approches de clustering tel que le K-means</a:t>
            </a:r>
            <a:endParaRPr sz="1600" dirty="0">
              <a:solidFill>
                <a:schemeClr val="tx1"/>
              </a:solidFill>
              <a:latin typeface="Roboto Medium" panose="020B0604020202020204" charset="0"/>
              <a:ea typeface="Roboto Medium" panose="020B0604020202020204" charset="0"/>
            </a:endParaRPr>
          </a:p>
        </p:txBody>
      </p:sp>
      <p:sp>
        <p:nvSpPr>
          <p:cNvPr id="224" name="Google Shape;224;p34"/>
          <p:cNvSpPr txBox="1">
            <a:spLocks noGrp="1"/>
          </p:cNvSpPr>
          <p:nvPr>
            <p:ph type="title" idx="2"/>
          </p:nvPr>
        </p:nvSpPr>
        <p:spPr>
          <a:xfrm>
            <a:off x="642550" y="1027547"/>
            <a:ext cx="1288645"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2" name="Rectangle 1"/>
          <p:cNvSpPr/>
          <p:nvPr/>
        </p:nvSpPr>
        <p:spPr>
          <a:xfrm>
            <a:off x="3968275" y="420900"/>
            <a:ext cx="4572000" cy="923330"/>
          </a:xfrm>
          <a:prstGeom prst="rect">
            <a:avLst/>
          </a:prstGeom>
        </p:spPr>
        <p:txBody>
          <a:bodyPr>
            <a:spAutoFit/>
          </a:bodyPr>
          <a:lstStyle/>
          <a:p>
            <a:r>
              <a:rPr lang="fr-FR" sz="1800" dirty="0">
                <a:latin typeface="Roboto Medium" panose="020B0604020202020204" charset="0"/>
                <a:ea typeface="Roboto Medium" panose="020B0604020202020204" charset="0"/>
              </a:rPr>
              <a:t>Le clustering par densité est un type de regroupement où des clusters détectés peuvent avoir différentes formes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415277" y="240865"/>
            <a:ext cx="3474720" cy="396062"/>
          </a:xfrm>
          <a:prstGeom prst="rect">
            <a:avLst/>
          </a:prstGeom>
        </p:spPr>
        <p:txBody>
          <a:bodyPr spcFirstLastPara="1" wrap="square" lIns="91425" tIns="91425" rIns="91425" bIns="91425" anchor="t" anchorCtr="0">
            <a:noAutofit/>
          </a:bodyPr>
          <a:lstStyle/>
          <a:p>
            <a:pPr lvl="0"/>
            <a:r>
              <a:rPr lang="fr-FR" sz="1800" dirty="0">
                <a:latin typeface="Roboto Medium" panose="020B0604020202020204" charset="0"/>
                <a:ea typeface="Roboto Medium" panose="020B0604020202020204" charset="0"/>
              </a:rPr>
              <a:t>1.Le clustering par densité</a:t>
            </a:r>
            <a:endParaRPr sz="1800" dirty="0"/>
          </a:p>
        </p:txBody>
      </p:sp>
      <p:sp>
        <p:nvSpPr>
          <p:cNvPr id="230" name="Google Shape;230;p35"/>
          <p:cNvSpPr txBox="1">
            <a:spLocks noGrp="1"/>
          </p:cNvSpPr>
          <p:nvPr>
            <p:ph type="subTitle" idx="1"/>
          </p:nvPr>
        </p:nvSpPr>
        <p:spPr>
          <a:xfrm>
            <a:off x="2528789" y="704785"/>
            <a:ext cx="6255756" cy="4043789"/>
          </a:xfrm>
          <a:prstGeom prst="rect">
            <a:avLst/>
          </a:prstGeom>
        </p:spPr>
        <p:txBody>
          <a:bodyPr spcFirstLastPara="1" wrap="square" lIns="91425" tIns="91425" rIns="91425" bIns="91425" anchor="t" anchorCtr="0">
            <a:noAutofit/>
          </a:bodyPr>
          <a:lstStyle/>
          <a:p>
            <a:pPr marL="0" lvl="0" indent="0" algn="l">
              <a:buSzPts val="1100"/>
            </a:pPr>
            <a:r>
              <a:rPr lang="fr-FR" sz="1200" u="sng" dirty="0">
                <a:solidFill>
                  <a:srgbClr val="4A8CFF"/>
                </a:solidFill>
              </a:rPr>
              <a:t>Objective: </a:t>
            </a:r>
          </a:p>
          <a:p>
            <a:pPr marL="0" lvl="0" indent="0" algn="l">
              <a:buSzPts val="1100"/>
            </a:pPr>
            <a:r>
              <a:rPr lang="fr-FR" sz="1200" dirty="0"/>
              <a:t>• localise les régions de haute densité séparées les unes des autres par régions de faible densité.</a:t>
            </a:r>
          </a:p>
          <a:p>
            <a:pPr marL="0" lvl="0" indent="0" algn="l">
              <a:buSzPts val="1100"/>
            </a:pPr>
            <a:endParaRPr lang="fr-FR" sz="1200" dirty="0"/>
          </a:p>
          <a:p>
            <a:pPr marL="0" lvl="0" indent="0" algn="l">
              <a:buSzPts val="1100"/>
            </a:pPr>
            <a:r>
              <a:rPr lang="fr-FR" sz="1200" u="sng" dirty="0">
                <a:solidFill>
                  <a:srgbClr val="4A8CFF"/>
                </a:solidFill>
              </a:rPr>
              <a:t>Principes de base :</a:t>
            </a:r>
          </a:p>
          <a:p>
            <a:pPr marL="0" lvl="0" indent="0" algn="l">
              <a:buSzPts val="1100"/>
            </a:pPr>
            <a:r>
              <a:rPr lang="fr-FR" sz="1200" dirty="0"/>
              <a:t>• Deux paramètres:</a:t>
            </a:r>
          </a:p>
          <a:p>
            <a:pPr marL="0" lvl="0" indent="0" algn="l">
              <a:buSzPts val="1100"/>
            </a:pPr>
            <a:r>
              <a:rPr lang="fr-FR" dirty="0"/>
              <a:t>     </a:t>
            </a:r>
            <a:r>
              <a:rPr lang="fr-FR" sz="1050" dirty="0"/>
              <a:t>1. rayon maximum du voisinage </a:t>
            </a:r>
            <a:r>
              <a:rPr lang="fr-FR" sz="1050" dirty="0">
                <a:solidFill>
                  <a:srgbClr val="C00000"/>
                </a:solidFill>
              </a:rPr>
              <a:t>Eps</a:t>
            </a:r>
            <a:r>
              <a:rPr lang="fr-FR" sz="1050" dirty="0"/>
              <a:t> </a:t>
            </a:r>
          </a:p>
          <a:p>
            <a:pPr marL="0" lvl="0" indent="0" algn="l">
              <a:buSzPts val="1100"/>
            </a:pPr>
            <a:r>
              <a:rPr lang="fr-FR" sz="1050" dirty="0"/>
              <a:t>     2. nombre minimum de points dans un voisinage Eps d'un point </a:t>
            </a:r>
            <a:r>
              <a:rPr lang="fr-FR" sz="1050" dirty="0">
                <a:solidFill>
                  <a:srgbClr val="C00000"/>
                </a:solidFill>
              </a:rPr>
              <a:t>MinPts</a:t>
            </a:r>
          </a:p>
          <a:p>
            <a:pPr marL="0" lvl="0" indent="0" algn="l">
              <a:buSzPts val="1100"/>
            </a:pPr>
            <a:r>
              <a:rPr lang="fr-FR" sz="1200" dirty="0"/>
              <a:t>• NEps (p): {q ∈ D s.t. </a:t>
            </a:r>
            <a:r>
              <a:rPr lang="fr-FR" sz="1200" dirty="0">
                <a:solidFill>
                  <a:srgbClr val="C00000"/>
                </a:solidFill>
              </a:rPr>
              <a:t>distance</a:t>
            </a:r>
            <a:r>
              <a:rPr lang="fr-FR" sz="1200" dirty="0"/>
              <a:t> (p, q) ≤ Eps} </a:t>
            </a:r>
          </a:p>
          <a:p>
            <a:pPr marL="0" lvl="0" indent="0" algn="l">
              <a:buSzPts val="1100"/>
            </a:pPr>
            <a:r>
              <a:rPr lang="fr-FR" sz="1200" dirty="0"/>
              <a:t>• Idée clé: la densité doit dépasser un certain seuil. </a:t>
            </a:r>
          </a:p>
          <a:p>
            <a:pPr marL="0" lvl="0" indent="0" algn="l">
              <a:buSzPts val="1100"/>
            </a:pPr>
            <a:r>
              <a:rPr lang="fr-FR" sz="1200" dirty="0"/>
              <a:t>• La forme d'un voisinage dépend de la fonction </a:t>
            </a:r>
            <a:r>
              <a:rPr lang="fr-FR" sz="1200" dirty="0">
                <a:solidFill>
                  <a:srgbClr val="C00000"/>
                </a:solidFill>
              </a:rPr>
              <a:t>distance</a:t>
            </a:r>
          </a:p>
          <a:p>
            <a:pPr marL="0" lvl="0" indent="0" algn="l">
              <a:buSzPts val="1100"/>
            </a:pPr>
            <a:endParaRPr lang="fr-FR" sz="1200" dirty="0">
              <a:solidFill>
                <a:srgbClr val="C00000"/>
              </a:solidFill>
            </a:endParaRPr>
          </a:p>
          <a:p>
            <a:pPr marL="0" lvl="0" indent="0" algn="l">
              <a:buSzPts val="1100"/>
            </a:pPr>
            <a:r>
              <a:rPr lang="fr-FR" sz="1200" dirty="0"/>
              <a:t>En utilisant ces deux paramètres, Ce type de clustering classe les points de données en trois catégories:</a:t>
            </a:r>
          </a:p>
          <a:p>
            <a:pPr marL="0" lvl="0" indent="0" algn="l">
              <a:buSzPts val="1100"/>
            </a:pPr>
            <a:r>
              <a:rPr lang="fr-FR" sz="1200" dirty="0">
                <a:solidFill>
                  <a:srgbClr val="C00000"/>
                </a:solidFill>
              </a:rPr>
              <a:t>Points centraux : </a:t>
            </a:r>
            <a:r>
              <a:rPr lang="fr-FR" sz="1200" dirty="0">
                <a:solidFill>
                  <a:schemeClr val="tx1"/>
                </a:solidFill>
              </a:rPr>
              <a:t>Un point de données p est un point central si Nbhd ( p , ɛ ) [ɛ-voisinage de p ] contient au moins minPts ;  | Nbhd ( p , ɛ ) | &gt; = minPts . </a:t>
            </a:r>
          </a:p>
          <a:p>
            <a:pPr marL="0" lvl="0" indent="0" algn="l">
              <a:buSzPts val="1100"/>
            </a:pPr>
            <a:r>
              <a:rPr lang="fr-FR" sz="1200" dirty="0">
                <a:solidFill>
                  <a:srgbClr val="C00000"/>
                </a:solidFill>
              </a:rPr>
              <a:t>Points de frontière: </a:t>
            </a:r>
            <a:r>
              <a:rPr lang="fr-FR" sz="1200" dirty="0">
                <a:solidFill>
                  <a:schemeClr val="tx1"/>
                </a:solidFill>
              </a:rPr>
              <a:t>Un point de données q est un point de frontière si </a:t>
            </a:r>
          </a:p>
          <a:p>
            <a:pPr marL="0" lvl="0" indent="0" algn="l">
              <a:buSzPts val="1100"/>
            </a:pPr>
            <a:r>
              <a:rPr lang="fr-FR" sz="1200" dirty="0">
                <a:solidFill>
                  <a:schemeClr val="tx1"/>
                </a:solidFill>
              </a:rPr>
              <a:t>Nbhd ( q , ɛ ) contient moins de points de données minPts , mais q est accessible à partir d'un point central p . </a:t>
            </a:r>
          </a:p>
          <a:p>
            <a:pPr marL="0" lvl="0" indent="0" algn="l">
              <a:buSzPts val="1100"/>
            </a:pPr>
            <a:r>
              <a:rPr lang="fr-FR" sz="1200" dirty="0">
                <a:solidFill>
                  <a:srgbClr val="C00000"/>
                </a:solidFill>
              </a:rPr>
              <a:t>Valeur aberrante : </a:t>
            </a:r>
            <a:r>
              <a:rPr lang="fr-FR" sz="1200" dirty="0">
                <a:solidFill>
                  <a:schemeClr val="tx1"/>
                </a:solidFill>
              </a:rPr>
              <a:t>un point de données o est une valeur aberrante s'il ne s'agit ni d'un point central ni d'un point frontière. </a:t>
            </a:r>
            <a:endParaRPr sz="12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fr-FR" sz="1800" dirty="0">
                <a:latin typeface="Roboto Medium" panose="020B0604020202020204" charset="0"/>
                <a:ea typeface="Roboto Medium" panose="020B0604020202020204" charset="0"/>
              </a:rPr>
              <a:t>1.Comparaison entre le clustering par densité et K-means</a:t>
            </a:r>
            <a:endParaRPr sz="1800" dirty="0"/>
          </a:p>
        </p:txBody>
      </p:sp>
      <p:sp>
        <p:nvSpPr>
          <p:cNvPr id="237" name="Google Shape;237;p36"/>
          <p:cNvSpPr txBox="1">
            <a:spLocks noGrp="1"/>
          </p:cNvSpPr>
          <p:nvPr>
            <p:ph type="subTitle" idx="2"/>
          </p:nvPr>
        </p:nvSpPr>
        <p:spPr>
          <a:xfrm>
            <a:off x="1544844" y="1195603"/>
            <a:ext cx="6400977" cy="3256578"/>
          </a:xfrm>
          <a:prstGeom prst="rect">
            <a:avLst/>
          </a:prstGeom>
        </p:spPr>
        <p:txBody>
          <a:bodyPr spcFirstLastPara="1" wrap="square" lIns="91425" tIns="91425" rIns="91425" bIns="91425" anchor="t" anchorCtr="0">
            <a:noAutofit/>
          </a:bodyPr>
          <a:lstStyle/>
          <a:p>
            <a:pPr marL="0" lvl="0" indent="0" algn="l">
              <a:spcAft>
                <a:spcPts val="1600"/>
              </a:spcAft>
              <a:buClr>
                <a:schemeClr val="dk1"/>
              </a:buClr>
              <a:buSzPts val="1100"/>
            </a:pPr>
            <a:r>
              <a:rPr lang="fr-FR" dirty="0"/>
              <a:t>	Les K-Means ne forment que des amas sphériques. Cet algorithme échoue lorsque les données ne sont pas sphériques (c'est-à-dire la même variance dans toutes les directions). Ainsi, il est sensible aux valeurs aberrantes. Ces derniers peuvent fausser les clusters dans les K-Means dans une très large mesure et nécessite que l'on spécifie le nombre de clusters d'un prieuré.</a:t>
            </a:r>
          </a:p>
          <a:p>
            <a:pPr marL="0" lvl="0" indent="0" algn="l">
              <a:spcAft>
                <a:spcPts val="1600"/>
              </a:spcAft>
              <a:buClr>
                <a:schemeClr val="dk1"/>
              </a:buClr>
              <a:buSzPts val="1100"/>
            </a:pPr>
            <a:r>
              <a:rPr lang="fr-FR" dirty="0"/>
              <a:t>Alors que le clustering par densité surmonte tous les inconvénients mentionnés ci-dessus de l'algorithme K-Means en identifiant la région dense en regroupant les points de données qui sont fermés les uns aux autres en fonction de la mesure de la distance.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6572234" y="14293"/>
            <a:ext cx="257176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Exercice</a:t>
            </a:r>
            <a:endParaRPr sz="3600" dirty="0"/>
          </a:p>
        </p:txBody>
      </p:sp>
      <p:sp>
        <p:nvSpPr>
          <p:cNvPr id="498" name="Google Shape;498;p53"/>
          <p:cNvSpPr txBox="1">
            <a:spLocks noGrp="1"/>
          </p:cNvSpPr>
          <p:nvPr>
            <p:ph type="subTitle" idx="1"/>
          </p:nvPr>
        </p:nvSpPr>
        <p:spPr>
          <a:xfrm>
            <a:off x="704925" y="1827625"/>
            <a:ext cx="4462500" cy="2498433"/>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buClr>
                <a:schemeClr val="dk1"/>
              </a:buClr>
              <a:buSzPts val="1100"/>
            </a:pPr>
            <a:r>
              <a:rPr lang="fr-FR" sz="1600" dirty="0">
                <a:solidFill>
                  <a:schemeClr val="tx1"/>
                </a:solidFill>
                <a:latin typeface="Roboto Medium" panose="020B0604020202020204" charset="0"/>
                <a:ea typeface="Roboto Medium" panose="020B0604020202020204" charset="0"/>
              </a:rPr>
              <a:t>Questions: </a:t>
            </a:r>
          </a:p>
          <a:p>
            <a:pPr marL="0" lvl="0" indent="0">
              <a:buClr>
                <a:schemeClr val="dk1"/>
              </a:buClr>
              <a:buSzPts val="1100"/>
            </a:pPr>
            <a:endParaRPr lang="fr-FR" sz="1600" dirty="0">
              <a:solidFill>
                <a:schemeClr val="tx1"/>
              </a:solidFill>
              <a:latin typeface="Roboto Medium" panose="020B0604020202020204" charset="0"/>
              <a:ea typeface="Roboto Medium" panose="020B0604020202020204" charset="0"/>
            </a:endParaRPr>
          </a:p>
          <a:p>
            <a:pPr marL="342900" lvl="0">
              <a:buClr>
                <a:schemeClr val="dk1"/>
              </a:buClr>
              <a:buSzPts val="1100"/>
              <a:buAutoNum type="arabicPeriod"/>
            </a:pPr>
            <a:r>
              <a:rPr lang="fr-FR" sz="1600" dirty="0">
                <a:solidFill>
                  <a:schemeClr val="tx1"/>
                </a:solidFill>
                <a:latin typeface="Roboto Medium" panose="020B0604020202020204" charset="0"/>
                <a:ea typeface="Roboto Medium" panose="020B0604020202020204" charset="0"/>
              </a:rPr>
              <a:t>Expliquez le fonctionnement de cet algorithme </a:t>
            </a:r>
          </a:p>
          <a:p>
            <a:pPr marL="342900" lvl="0">
              <a:buClr>
                <a:schemeClr val="dk1"/>
              </a:buClr>
              <a:buSzPts val="1100"/>
              <a:buAutoNum type="arabicPeriod"/>
            </a:pPr>
            <a:r>
              <a:rPr lang="fr-FR" sz="1600" dirty="0">
                <a:solidFill>
                  <a:schemeClr val="tx1"/>
                </a:solidFill>
                <a:latin typeface="Roboto Medium" panose="020B0604020202020204" charset="0"/>
                <a:ea typeface="Roboto Medium" panose="020B0604020202020204" charset="0"/>
              </a:rPr>
              <a:t>2. Donnez et expliquez un pseudocode de cet algorithme </a:t>
            </a:r>
          </a:p>
          <a:p>
            <a:pPr marL="342900" lvl="0">
              <a:buClr>
                <a:schemeClr val="dk1"/>
              </a:buClr>
              <a:buSzPts val="1100"/>
              <a:buAutoNum type="arabicPeriod"/>
            </a:pPr>
            <a:r>
              <a:rPr lang="fr-FR" sz="1600" dirty="0">
                <a:solidFill>
                  <a:schemeClr val="tx1"/>
                </a:solidFill>
                <a:latin typeface="Roboto Medium" panose="020B0604020202020204" charset="0"/>
                <a:ea typeface="Roboto Medium" panose="020B0604020202020204" charset="0"/>
              </a:rPr>
              <a:t>3. En quoi l’algorithme OPTICS qui est une extension de DBSCAN diffère de ce dernier? </a:t>
            </a:r>
            <a:endParaRPr sz="1600" dirty="0">
              <a:solidFill>
                <a:schemeClr val="tx1"/>
              </a:solidFill>
              <a:latin typeface="Roboto Medium" panose="020B0604020202020204" charset="0"/>
              <a:ea typeface="Roboto Medium" panose="020B0604020202020204" charset="0"/>
            </a:endParaRPr>
          </a:p>
        </p:txBody>
      </p:sp>
      <p:sp>
        <p:nvSpPr>
          <p:cNvPr id="499" name="Google Shape;499;p53"/>
          <p:cNvSpPr txBox="1">
            <a:spLocks noGrp="1"/>
          </p:cNvSpPr>
          <p:nvPr>
            <p:ph type="title" idx="2"/>
          </p:nvPr>
        </p:nvSpPr>
        <p:spPr>
          <a:xfrm>
            <a:off x="6792824" y="856093"/>
            <a:ext cx="153563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 name="Rectangle 1"/>
          <p:cNvSpPr/>
          <p:nvPr/>
        </p:nvSpPr>
        <p:spPr>
          <a:xfrm>
            <a:off x="259492" y="594483"/>
            <a:ext cx="4572000" cy="923330"/>
          </a:xfrm>
          <a:prstGeom prst="rect">
            <a:avLst/>
          </a:prstGeom>
        </p:spPr>
        <p:txBody>
          <a:bodyPr>
            <a:spAutoFit/>
          </a:bodyPr>
          <a:lstStyle/>
          <a:p>
            <a:r>
              <a:rPr lang="fr-FR" sz="1800" dirty="0">
                <a:latin typeface="Roboto Medium" panose="020B0604020202020204" charset="0"/>
                <a:ea typeface="Roboto Medium" panose="020B0604020202020204" charset="0"/>
              </a:rPr>
              <a:t>DBSCAN est un des algorithmes développés pour effectuer du clustering basé sur la densité</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434021" y="116188"/>
            <a:ext cx="7708200" cy="936300"/>
          </a:xfrm>
          <a:prstGeom prst="rect">
            <a:avLst/>
          </a:prstGeom>
        </p:spPr>
        <p:txBody>
          <a:bodyPr spcFirstLastPara="1" wrap="square" lIns="91425" tIns="91425" rIns="91425" bIns="91425" anchor="t" anchorCtr="0">
            <a:noAutofit/>
          </a:bodyPr>
          <a:lstStyle/>
          <a:p>
            <a:pPr lvl="0"/>
            <a:r>
              <a:rPr lang="fr-FR" dirty="0">
                <a:solidFill>
                  <a:srgbClr val="003BA3"/>
                </a:solidFill>
                <a:latin typeface="Roboto Medium" panose="020B0604020202020204" charset="0"/>
                <a:ea typeface="Roboto Medium" panose="020B0604020202020204" charset="0"/>
              </a:rPr>
              <a:t>Le fonctionnement de DBSCAN</a:t>
            </a:r>
            <a:endParaRPr dirty="0">
              <a:solidFill>
                <a:srgbClr val="003BA3"/>
              </a:solidFill>
            </a:endParaRPr>
          </a:p>
        </p:txBody>
      </p:sp>
      <p:sp>
        <p:nvSpPr>
          <p:cNvPr id="512" name="Google Shape;512;p54"/>
          <p:cNvSpPr txBox="1"/>
          <p:nvPr/>
        </p:nvSpPr>
        <p:spPr>
          <a:xfrm flipH="1">
            <a:off x="740589" y="737826"/>
            <a:ext cx="8151163" cy="3853093"/>
          </a:xfrm>
          <a:prstGeom prst="rect">
            <a:avLst/>
          </a:prstGeom>
          <a:noFill/>
          <a:ln>
            <a:noFill/>
          </a:ln>
        </p:spPr>
        <p:txBody>
          <a:bodyPr spcFirstLastPara="1" wrap="square" lIns="91425" tIns="91425" rIns="91425" bIns="91425" anchor="ctr" anchorCtr="0">
            <a:noAutofit/>
          </a:bodyPr>
          <a:lstStyle/>
          <a:p>
            <a:pPr lvl="0"/>
            <a:r>
              <a:rPr lang="en-US" u="sng" dirty="0">
                <a:solidFill>
                  <a:srgbClr val="4A8CFF"/>
                </a:solidFill>
                <a:latin typeface="Roboto Medium" panose="020B0604020202020204" charset="0"/>
                <a:ea typeface="Roboto Medium" panose="020B0604020202020204" charset="0"/>
              </a:rPr>
              <a:t>DBSCAN: </a:t>
            </a:r>
            <a:r>
              <a:rPr lang="en-US" sz="1100" dirty="0"/>
              <a:t>(density-based spatial clustering of applications with noise): </a:t>
            </a:r>
            <a:r>
              <a:rPr lang="fr-FR" sz="1100" dirty="0"/>
              <a:t>Cette technique se base sur le principe selon lequel la densité est plus élevée à l’intérieur d’un cluster qu’à l’extérieur.</a:t>
            </a:r>
            <a:endParaRPr lang="en-US" sz="1100" dirty="0"/>
          </a:p>
          <a:p>
            <a:pPr lvl="0"/>
            <a:endParaRPr lang="en-US" sz="1100" dirty="0"/>
          </a:p>
          <a:p>
            <a:pPr lvl="0"/>
            <a:r>
              <a:rPr lang="fr-FR" u="sng" dirty="0">
                <a:solidFill>
                  <a:srgbClr val="4A8CFF"/>
                </a:solidFill>
                <a:latin typeface="Roboto Medium" panose="020B0604020202020204" charset="0"/>
                <a:ea typeface="Roboto Medium" panose="020B0604020202020204" charset="0"/>
              </a:rPr>
              <a:t>Fonctionnement: </a:t>
            </a:r>
          </a:p>
          <a:p>
            <a:r>
              <a:rPr lang="fr-FR" sz="1100" dirty="0"/>
              <a:t>DBSCAN utilise 2 paramètres : Eps et MinPts. MinPts représente le nombre de points maximaux à l’intérieur d’un cluster. Eps quant à lui représente la distance maximale qui devrait séparer un point quelconque du centre du cluster.</a:t>
            </a:r>
          </a:p>
          <a:p>
            <a:r>
              <a:rPr lang="fr-FR" sz="1100" dirty="0"/>
              <a:t>Son fonctionnement se fait  de la manière suivante :</a:t>
            </a:r>
          </a:p>
          <a:p>
            <a:r>
              <a:rPr lang="fr-FR" sz="1100" dirty="0"/>
              <a:t>    1 – DBSCAN commence par un point de données de départ arbitraire qui n’a pas été visité. Le voisinage de ce point est extrait en utilisant une distance epsilon ε.</a:t>
            </a:r>
          </a:p>
          <a:p>
            <a:r>
              <a:rPr lang="fr-FR" sz="1100" dirty="0"/>
              <a:t>    2 – S’il y a un nombre suffisant de points (selon les minPoints) dans ce voisinage, le processus de mise en cluster démarre et le point de données actuel devient le premier point du nouveau cluster. Sinon, le point sera étiqueté comme bruit (plus tard, ce point bruyant pourrait devenir la partie du cluster). Dans les deux cas, ce point est marqué comme «visité».</a:t>
            </a:r>
          </a:p>
          <a:p>
            <a:r>
              <a:rPr lang="fr-FR" sz="1100" dirty="0"/>
              <a:t>    3 – Pour ce premier point du nouveau cluster, les points situés dans son voisinage à distance se joignent également au même cluster. Cette procédure est ensuite répétée pour tous les nouveaux points qui viennent d’être ajoutés au groupe de cluster.</a:t>
            </a:r>
          </a:p>
          <a:p>
            <a:r>
              <a:rPr lang="fr-FR" sz="1100" dirty="0"/>
              <a:t>    4 – Ce processus des étapes 2 et 3 est répété jusqu’à ce que tous les points du cluster soient déterminés, c’est-à-dire que tous les points à proximité du ε voisinage du cluster ont été visités et étiquetés.</a:t>
            </a:r>
          </a:p>
          <a:p>
            <a:r>
              <a:rPr lang="fr-FR" sz="1100" dirty="0"/>
              <a:t>    5 – Une fois terminé avec le cluster actuel, un nouveau point non visité est récupéré et traité, ce qui permet de découvrir un nouveau cluster ou du bruit. Ce processus se répète jusqu’à ce que tous les points soient marqués comme étant visités. A la fin de tous les points visités, chaque points a été marqué comme appartenant à un cluster ou comme étant du bruit.</a:t>
            </a:r>
          </a:p>
          <a:p>
            <a:pPr lvl="0"/>
            <a:endParaRPr sz="1100" b="1" dirty="0">
              <a:solidFill>
                <a:schemeClr val="accen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7" name="Google Shape;547;p55"/>
          <p:cNvSpPr txBox="1">
            <a:spLocks noGrp="1"/>
          </p:cNvSpPr>
          <p:nvPr>
            <p:ph type="title" idx="4"/>
          </p:nvPr>
        </p:nvSpPr>
        <p:spPr>
          <a:xfrm>
            <a:off x="-699990" y="149845"/>
            <a:ext cx="4257597" cy="64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Pseudocode</a:t>
            </a:r>
            <a:endParaRPr dirty="0"/>
          </a:p>
        </p:txBody>
      </p:sp>
      <p:sp>
        <p:nvSpPr>
          <p:cNvPr id="549" name="Google Shape;549;p5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endParaRPr dirty="0"/>
          </a:p>
        </p:txBody>
      </p:sp>
      <p:pic>
        <p:nvPicPr>
          <p:cNvPr id="5" name="Image 4"/>
          <p:cNvPicPr>
            <a:picLocks noChangeAspect="1"/>
          </p:cNvPicPr>
          <p:nvPr/>
        </p:nvPicPr>
        <p:blipFill>
          <a:blip r:embed="rId3"/>
          <a:stretch>
            <a:fillRect/>
          </a:stretch>
        </p:blipFill>
        <p:spPr>
          <a:xfrm>
            <a:off x="660955" y="1121794"/>
            <a:ext cx="4109272" cy="2824191"/>
          </a:xfrm>
          <a:prstGeom prst="rect">
            <a:avLst/>
          </a:prstGeom>
          <a:ln>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lvl="0"/>
            <a:r>
              <a:rPr lang="fr-FR" dirty="0">
                <a:solidFill>
                  <a:srgbClr val="003BA3"/>
                </a:solidFill>
                <a:latin typeface="Roboto Medium" panose="020B0604020202020204" charset="0"/>
                <a:ea typeface="Roboto Medium" panose="020B0604020202020204" charset="0"/>
              </a:rPr>
              <a:t>OPTICS vs DBSCAN</a:t>
            </a:r>
            <a:endParaRPr dirty="0">
              <a:solidFill>
                <a:srgbClr val="003BA3"/>
              </a:solidFill>
            </a:endParaRPr>
          </a:p>
        </p:txBody>
      </p:sp>
      <p:sp>
        <p:nvSpPr>
          <p:cNvPr id="574" name="Google Shape;574;p57"/>
          <p:cNvSpPr txBox="1"/>
          <p:nvPr/>
        </p:nvSpPr>
        <p:spPr>
          <a:xfrm>
            <a:off x="615001" y="928340"/>
            <a:ext cx="7659650" cy="3952664"/>
          </a:xfrm>
          <a:prstGeom prst="rect">
            <a:avLst/>
          </a:prstGeom>
          <a:noFill/>
          <a:ln>
            <a:noFill/>
          </a:ln>
        </p:spPr>
        <p:txBody>
          <a:bodyPr spcFirstLastPara="1" wrap="square" lIns="91425" tIns="91425" rIns="91425" bIns="91425" anchor="ctr" anchorCtr="0">
            <a:noAutofit/>
          </a:bodyPr>
          <a:lstStyle/>
          <a:p>
            <a:pPr marL="342900" indent="-342900">
              <a:buFont typeface="+mj-lt"/>
              <a:buAutoNum type="arabicPeriod"/>
            </a:pPr>
            <a:r>
              <a:rPr lang="fr-FR" b="1" dirty="0"/>
              <a:t>Coût de la mémoire:</a:t>
            </a:r>
            <a:r>
              <a:rPr lang="fr-FR" dirty="0"/>
              <a:t> La technique de clustering OPTICS nécessite plus de mémoire car elle maintient une file d'attente prioritaire (Min Heap) pour déterminer le point de données suivant qui est le plus proche du point en cours de traitement en termes de distance d'accessibilité. Cela nécessite également plus de puissance de calcul car les requêtes du voisin le plus proche sont plus compliquées que les requêtes de rayon dans DBSCAN.</a:t>
            </a:r>
          </a:p>
          <a:p>
            <a:pPr marL="342900" indent="-342900">
              <a:buFont typeface="+mj-lt"/>
              <a:buAutoNum type="arabicPeriod"/>
            </a:pPr>
            <a:r>
              <a:rPr lang="fr-FR" b="1" dirty="0"/>
              <a:t>Moins de paramètres:</a:t>
            </a:r>
            <a:r>
              <a:rPr lang="fr-FR" dirty="0"/>
              <a:t> La technique de clustering OPTICS n'a pas besoin de maintenir le paramètre epsilon et n'est donnée que dans le pseudo-code ci-dessus pour réduire le temps nécessaire. Cela conduit à la réduction du processus analytique de réglage des paramètres.</a:t>
            </a:r>
          </a:p>
          <a:p>
            <a:pPr marL="342900" indent="-342900">
              <a:buFont typeface="+mj-lt"/>
              <a:buAutoNum type="arabicPeriod"/>
            </a:pPr>
            <a:r>
              <a:rPr lang="fr-FR" b="1" dirty="0"/>
              <a:t>OPTICS</a:t>
            </a:r>
            <a:r>
              <a:rPr lang="fr-FR" dirty="0"/>
              <a:t> ne sépare pas les données données en grappes. Il produit simplement un tracé de distance d'accessibilité et c'est à l'interprétation du programmeur de regrouper les points en conséquence.</a:t>
            </a:r>
          </a:p>
          <a:p>
            <a:pPr marL="342900" indent="-342900">
              <a:buFont typeface="+mj-lt"/>
              <a:buAutoNum type="arabicPeriod"/>
            </a:pPr>
            <a:r>
              <a:rPr lang="fr-FR" b="1" dirty="0"/>
              <a:t>OPTICS</a:t>
            </a:r>
            <a:r>
              <a:rPr lang="fr-FR" dirty="0"/>
              <a:t> est relativement insensible aux réglages des paramètres. Bon résultat si les paramètres sont juste «assez grands»</a:t>
            </a:r>
          </a:p>
          <a:p>
            <a:pPr lvl="0"/>
            <a:endParaRPr lang="fr-FR" sz="1200" dirty="0"/>
          </a:p>
          <a:p>
            <a:pPr lvl="0"/>
            <a:endParaRPr lang="fr-FR" sz="1200" dirty="0"/>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13061</TotalTime>
  <Words>1472</Words>
  <Application>Microsoft Office PowerPoint</Application>
  <PresentationFormat>Affichage à l'écran (16:9)</PresentationFormat>
  <Paragraphs>118</Paragraphs>
  <Slides>23</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Fira Sans Extra Condensed Medium</vt:lpstr>
      <vt:lpstr>Arial</vt:lpstr>
      <vt:lpstr>Montserrat</vt:lpstr>
      <vt:lpstr>Roboto Medium</vt:lpstr>
      <vt:lpstr>Management Consulting Toolkit by Slidesgo</vt:lpstr>
      <vt:lpstr>TRAVAIL PRATIQUE #2</vt:lpstr>
      <vt:lpstr>Sommaire : </vt:lpstr>
      <vt:lpstr>Exercice</vt:lpstr>
      <vt:lpstr>1.Le clustering par densité</vt:lpstr>
      <vt:lpstr>1.Comparaison entre le clustering par densité et K-means</vt:lpstr>
      <vt:lpstr>Exercice</vt:lpstr>
      <vt:lpstr>Le fonctionnement de DBSCAN</vt:lpstr>
      <vt:lpstr>Pseudocode</vt:lpstr>
      <vt:lpstr>OPTICS vs DBSCAN</vt:lpstr>
      <vt:lpstr>Présentation PowerPoint</vt:lpstr>
      <vt:lpstr>K-means avec k=3 </vt:lpstr>
      <vt:lpstr>Présentation PowerPoint</vt:lpstr>
      <vt:lpstr>Comparaison entre les résultats obtenus</vt:lpstr>
      <vt:lpstr>Exercice</vt:lpstr>
      <vt:lpstr>K-Means avec scikit-learn</vt:lpstr>
      <vt:lpstr>Suite..</vt:lpstr>
      <vt:lpstr>Résultats</vt:lpstr>
      <vt:lpstr>La méthode du coude</vt:lpstr>
      <vt:lpstr>Présentation PowerPoint</vt:lpstr>
      <vt:lpstr>Exécution</vt:lpstr>
      <vt:lpstr>La mise a l’échelle ou scaling</vt:lpstr>
      <vt:lpstr>Résultats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TRAVAIL PRATIQUE #2</dc:title>
  <cp:lastModifiedBy>Chafni Ayman</cp:lastModifiedBy>
  <cp:revision>36</cp:revision>
  <dcterms:modified xsi:type="dcterms:W3CDTF">2021-04-10T10:25:25Z</dcterms:modified>
</cp:coreProperties>
</file>