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handoutMasterIdLst>
    <p:handoutMasterId r:id="rId27"/>
  </p:handoutMasterIdLst>
  <p:sldIdLst>
    <p:sldId id="256" r:id="rId2"/>
    <p:sldId id="258" r:id="rId3"/>
    <p:sldId id="260" r:id="rId4"/>
    <p:sldId id="261" r:id="rId5"/>
    <p:sldId id="262" r:id="rId6"/>
    <p:sldId id="279" r:id="rId7"/>
    <p:sldId id="280" r:id="rId8"/>
    <p:sldId id="281" r:id="rId9"/>
    <p:sldId id="283" r:id="rId10"/>
    <p:sldId id="284" r:id="rId11"/>
    <p:sldId id="303" r:id="rId12"/>
    <p:sldId id="291" r:id="rId13"/>
    <p:sldId id="292" r:id="rId14"/>
    <p:sldId id="293" r:id="rId15"/>
    <p:sldId id="294" r:id="rId16"/>
    <p:sldId id="295" r:id="rId17"/>
    <p:sldId id="296" r:id="rId18"/>
    <p:sldId id="297" r:id="rId19"/>
    <p:sldId id="298" r:id="rId20"/>
    <p:sldId id="300" r:id="rId21"/>
    <p:sldId id="301" r:id="rId22"/>
    <p:sldId id="302" r:id="rId23"/>
    <p:sldId id="299" r:id="rId24"/>
    <p:sldId id="290" r:id="rId25"/>
  </p:sldIdLst>
  <p:sldSz cx="9144000" cy="5143500" type="screen16x9"/>
  <p:notesSz cx="6858000" cy="9144000"/>
  <p:embeddedFontLst>
    <p:embeddedFont>
      <p:font typeface="Bahnschrift Light Condensed" panose="020B0502040204020203" pitchFamily="34" charset="0"/>
      <p:regular r:id="rId28"/>
    </p:embeddedFont>
    <p:embeddedFont>
      <p:font typeface="Fira Sans Extra Condensed Medium"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Roboto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a:srgbClr val="4A8CFF"/>
    <a:srgbClr val="8DA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36E599-0EB3-4253-A7CD-9C1D91F8735A}">
  <a:tblStyle styleId="{CC36E599-0EB3-4253-A7CD-9C1D91F873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3725" autoAdjust="0"/>
  </p:normalViewPr>
  <p:slideViewPr>
    <p:cSldViewPr snapToGrid="0">
      <p:cViewPr varScale="1">
        <p:scale>
          <a:sx n="89" d="100"/>
          <a:sy n="89" d="100"/>
        </p:scale>
        <p:origin x="465" y="42"/>
      </p:cViewPr>
      <p:guideLst/>
    </p:cSldViewPr>
  </p:slideViewPr>
  <p:outlineViewPr>
    <p:cViewPr>
      <p:scale>
        <a:sx n="33" d="100"/>
        <a:sy n="33" d="100"/>
      </p:scale>
      <p:origin x="0" y="-7305"/>
    </p:cViewPr>
  </p:outlineViewPr>
  <p:notesTextViewPr>
    <p:cViewPr>
      <p:scale>
        <a:sx n="1" d="1"/>
        <a:sy n="1" d="1"/>
      </p:scale>
      <p:origin x="0" y="0"/>
    </p:cViewPr>
  </p:notesTextViewPr>
  <p:sorterViewPr>
    <p:cViewPr>
      <p:scale>
        <a:sx n="100" d="100"/>
        <a:sy n="100" d="100"/>
      </p:scale>
      <p:origin x="0" y="-53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D17D145-B6D6-450C-834C-18C1FBFA3E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744433D-5AB2-4C13-81A1-A420DE098B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6AFBC-4591-4A6B-8872-3C881409A336}" type="datetimeFigureOut">
              <a:rPr lang="fr-FR" smtClean="0"/>
              <a:t>12/04/2021</a:t>
            </a:fld>
            <a:endParaRPr lang="fr-FR"/>
          </a:p>
        </p:txBody>
      </p:sp>
      <p:sp>
        <p:nvSpPr>
          <p:cNvPr id="4" name="Espace réservé du pied de page 3">
            <a:extLst>
              <a:ext uri="{FF2B5EF4-FFF2-40B4-BE49-F238E27FC236}">
                <a16:creationId xmlns:a16="http://schemas.microsoft.com/office/drawing/2014/main" id="{436FE49E-4D96-45C9-B3CB-7D5CE01239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C9BE03B-CCCF-496E-9D4E-78D4098B4C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103DAC-FA0D-4169-A782-0902AFDBCF43}" type="slidenum">
              <a:rPr lang="fr-FR" smtClean="0"/>
              <a:t>‹N°›</a:t>
            </a:fld>
            <a:endParaRPr lang="fr-FR"/>
          </a:p>
        </p:txBody>
      </p:sp>
    </p:spTree>
    <p:extLst>
      <p:ext uri="{BB962C8B-B14F-4D97-AF65-F5344CB8AC3E}">
        <p14:creationId xmlns:p14="http://schemas.microsoft.com/office/powerpoint/2010/main" val="3509951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9fa940987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9fa940987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9fa940987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9fa94098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5" r:id="rId8"/>
    <p:sldLayoutId id="2147483666"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cambridgespark.com/how-to-determine-theoptimal-number-of-clusters-for-k-means-clustering14f27070048f" TargetMode="External"/><Relationship Id="rId2" Type="http://schemas.openxmlformats.org/officeDocument/2006/relationships/hyperlink" Target="https://scikitlearn.org/stable/modules/generated/sklearn.cluster.KMea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xzz201920/dbscan-e1e50128074c" TargetMode="External"/><Relationship Id="rId7" Type="http://schemas.openxmlformats.org/officeDocument/2006/relationships/hyperlink" Target="https://blog.cambridgespark.com/how-to-determine-the-optimal-number-of-clusters-for-k-means-clustering-14f27070048f"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scikit-learn.org/stable/modules/generated/sklearn.cluster.KMeans.html" TargetMode="External"/><Relationship Id="rId5" Type="http://schemas.openxmlformats.org/officeDocument/2006/relationships/hyperlink" Target="https://towardsdatascience.com/all-about-feature-scaling-bcc0ad75cb35" TargetMode="External"/><Relationship Id="rId4" Type="http://schemas.openxmlformats.org/officeDocument/2006/relationships/hyperlink" Target="https://xzz201920.medium.com/optics-d80b41fd042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514163" y="2138748"/>
            <a:ext cx="6922497" cy="9454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accent1">
                    <a:lumMod val="75000"/>
                  </a:schemeClr>
                </a:solidFill>
              </a:rPr>
              <a:t>TRAVAIL PRATIQUE </a:t>
            </a:r>
            <a:r>
              <a:rPr lang="en" sz="4400" dirty="0">
                <a:solidFill>
                  <a:schemeClr val="accent1">
                    <a:lumMod val="60000"/>
                    <a:lumOff val="40000"/>
                  </a:schemeClr>
                </a:solidFill>
              </a:rPr>
              <a:t>#2</a:t>
            </a:r>
            <a:endParaRPr sz="4400" dirty="0">
              <a:solidFill>
                <a:schemeClr val="accent1">
                  <a:lumMod val="60000"/>
                  <a:lumOff val="40000"/>
                </a:schemeClr>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165" y="214790"/>
            <a:ext cx="939248" cy="514200"/>
          </a:xfrm>
          <a:prstGeom prst="rect">
            <a:avLst/>
          </a:prstGeom>
        </p:spPr>
      </p:pic>
      <p:sp>
        <p:nvSpPr>
          <p:cNvPr id="2" name="Rectangle 1"/>
          <p:cNvSpPr/>
          <p:nvPr/>
        </p:nvSpPr>
        <p:spPr>
          <a:xfrm>
            <a:off x="2412689" y="702021"/>
            <a:ext cx="4572000" cy="1384995"/>
          </a:xfrm>
          <a:prstGeom prst="rect">
            <a:avLst/>
          </a:prstGeom>
        </p:spPr>
        <p:txBody>
          <a:bodyPr>
            <a:spAutoFit/>
          </a:bodyPr>
          <a:lstStyle/>
          <a:p>
            <a:pPr algn="ctr"/>
            <a:r>
              <a:rPr lang="fr-FR" sz="2800" b="1" dirty="0">
                <a:solidFill>
                  <a:schemeClr val="accent1">
                    <a:lumMod val="50000"/>
                  </a:schemeClr>
                </a:solidFill>
                <a:latin typeface="Roboto Medium" panose="020B0604020202020204" charset="0"/>
                <a:ea typeface="Roboto Medium" panose="020B0604020202020204" charset="0"/>
              </a:rPr>
              <a:t>8INF954-MS</a:t>
            </a:r>
          </a:p>
          <a:p>
            <a:pPr algn="ctr"/>
            <a:r>
              <a:rPr lang="fr-FR" sz="2800" b="1" dirty="0">
                <a:solidFill>
                  <a:schemeClr val="accent1">
                    <a:lumMod val="50000"/>
                  </a:schemeClr>
                </a:solidFill>
                <a:latin typeface="Roboto Medium" panose="020B0604020202020204" charset="0"/>
                <a:ea typeface="Roboto Medium" panose="020B0604020202020204" charset="0"/>
              </a:rPr>
              <a:t>Forage de données</a:t>
            </a:r>
          </a:p>
          <a:p>
            <a:pPr algn="ctr"/>
            <a:r>
              <a:rPr lang="fr-CA" sz="2800" b="1" dirty="0">
                <a:solidFill>
                  <a:schemeClr val="accent1">
                    <a:lumMod val="50000"/>
                  </a:schemeClr>
                </a:solidFill>
                <a:latin typeface="Roboto Medium" panose="020B0604020202020204" charset="0"/>
                <a:ea typeface="Roboto Medium" panose="020B0604020202020204" charset="0"/>
              </a:rPr>
              <a:t>Hiver 2021</a:t>
            </a:r>
            <a:endParaRPr lang="fr-FR" sz="2800" dirty="0">
              <a:solidFill>
                <a:schemeClr val="accent1">
                  <a:lumMod val="50000"/>
                </a:schemeClr>
              </a:solidFill>
              <a:latin typeface="Roboto Medium" panose="020B0604020202020204" charset="0"/>
              <a:ea typeface="Roboto Medium" panose="020B0604020202020204" charset="0"/>
            </a:endParaRPr>
          </a:p>
        </p:txBody>
      </p:sp>
      <p:sp>
        <p:nvSpPr>
          <p:cNvPr id="5" name="Rectangle 4"/>
          <p:cNvSpPr/>
          <p:nvPr/>
        </p:nvSpPr>
        <p:spPr>
          <a:xfrm>
            <a:off x="4047566" y="3482789"/>
            <a:ext cx="5096434" cy="1687605"/>
          </a:xfrm>
          <a:prstGeom prst="rect">
            <a:avLst/>
          </a:prstGeom>
          <a:solidFill>
            <a:srgbClr val="4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Google Shape;186;p30"/>
          <p:cNvSpPr txBox="1">
            <a:spLocks/>
          </p:cNvSpPr>
          <p:nvPr/>
        </p:nvSpPr>
        <p:spPr>
          <a:xfrm>
            <a:off x="4649146" y="4116244"/>
            <a:ext cx="3883982" cy="5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72000" algn="l"/>
            <a:r>
              <a:rPr lang="fr-FR" sz="1400" b="1" dirty="0"/>
              <a:t>		       </a:t>
            </a:r>
            <a:r>
              <a:rPr lang="fr-FR" sz="1400" b="1" u="sng" dirty="0">
                <a:solidFill>
                  <a:srgbClr val="003BA3"/>
                </a:solidFill>
              </a:rPr>
              <a:t>Réalisée par :</a:t>
            </a:r>
            <a:r>
              <a:rPr lang="fr-FR" sz="1400" dirty="0">
                <a:solidFill>
                  <a:schemeClr val="bg1"/>
                </a:solidFill>
              </a:rPr>
              <a:t>				</a:t>
            </a:r>
          </a:p>
          <a:p>
            <a:pPr marL="72000"/>
            <a:r>
              <a:rPr lang="fr-FR" sz="1400" dirty="0">
                <a:solidFill>
                  <a:schemeClr val="bg1"/>
                </a:solidFill>
              </a:rPr>
              <a:t>Achouch Mounia	Aymane Chafni</a:t>
            </a:r>
          </a:p>
        </p:txBody>
      </p:sp>
      <p:sp>
        <p:nvSpPr>
          <p:cNvPr id="10" name="Rectangle 9"/>
          <p:cNvSpPr/>
          <p:nvPr/>
        </p:nvSpPr>
        <p:spPr>
          <a:xfrm>
            <a:off x="8783422" y="4773684"/>
            <a:ext cx="23275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a:t>
            </a:r>
          </a:p>
        </p:txBody>
      </p:sp>
      <p:sp>
        <p:nvSpPr>
          <p:cNvPr id="11" name="Google Shape;186;p30"/>
          <p:cNvSpPr txBox="1">
            <a:spLocks/>
          </p:cNvSpPr>
          <p:nvPr/>
        </p:nvSpPr>
        <p:spPr>
          <a:xfrm>
            <a:off x="4660200" y="3507412"/>
            <a:ext cx="3861873" cy="5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72000" algn="l"/>
            <a:r>
              <a:rPr lang="fr-FR" sz="1400" b="1" dirty="0"/>
              <a:t>		      </a:t>
            </a:r>
            <a:r>
              <a:rPr lang="fr-FR" sz="1400" b="1" u="sng" dirty="0">
                <a:solidFill>
                  <a:srgbClr val="003BA3"/>
                </a:solidFill>
              </a:rPr>
              <a:t>Réalisée par :</a:t>
            </a:r>
            <a:r>
              <a:rPr lang="fr-FR" sz="1400" dirty="0">
                <a:solidFill>
                  <a:schemeClr val="bg1"/>
                </a:solidFill>
              </a:rPr>
              <a:t>			     Pr. Adda Mehdi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0" name="Google Shape;590;p58"/>
          <p:cNvSpPr txBox="1">
            <a:spLocks noGrp="1"/>
          </p:cNvSpPr>
          <p:nvPr>
            <p:ph type="subTitle" idx="4"/>
          </p:nvPr>
        </p:nvSpPr>
        <p:spPr>
          <a:xfrm>
            <a:off x="3719627" y="1583152"/>
            <a:ext cx="4145492" cy="240056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indent="0" algn="l"/>
            <a:r>
              <a:rPr lang="fr-FR" sz="1600" dirty="0">
                <a:solidFill>
                  <a:schemeClr val="tx1"/>
                </a:solidFill>
                <a:latin typeface="Roboto Medium" panose="020B0604020202020204" charset="0"/>
                <a:ea typeface="Roboto Medium" panose="020B0604020202020204" charset="0"/>
              </a:rPr>
              <a:t>Questions: </a:t>
            </a:r>
          </a:p>
          <a:p>
            <a:pPr marL="0" indent="0" algn="l"/>
            <a:endParaRPr lang="fr-FR" sz="1600" dirty="0">
              <a:solidFill>
                <a:schemeClr val="tx1"/>
              </a:solidFill>
              <a:latin typeface="Roboto Medium" panose="020B0604020202020204" charset="0"/>
              <a:ea typeface="Roboto Medium" panose="020B0604020202020204" charset="0"/>
            </a:endParaRPr>
          </a:p>
          <a:p>
            <a:pPr marL="342900" lvl="0" algn="l">
              <a:buAutoNum type="arabicPeriod"/>
            </a:pPr>
            <a:r>
              <a:rPr lang="fr-FR" sz="1600" dirty="0">
                <a:latin typeface="Roboto Medium" panose="020B0604020202020204" charset="0"/>
                <a:ea typeface="Roboto Medium" panose="020B0604020202020204" charset="0"/>
              </a:rPr>
              <a:t>Effectuez un regroupement des données Iris avec K-</a:t>
            </a:r>
            <a:r>
              <a:rPr lang="fr-FR" sz="1600" dirty="0" err="1">
                <a:latin typeface="Roboto Medium" panose="020B0604020202020204" charset="0"/>
                <a:ea typeface="Roboto Medium" panose="020B0604020202020204" charset="0"/>
              </a:rPr>
              <a:t>Means</a:t>
            </a:r>
            <a:r>
              <a:rPr lang="fr-FR" sz="1600" dirty="0">
                <a:latin typeface="Roboto Medium" panose="020B0604020202020204" charset="0"/>
                <a:ea typeface="Roboto Medium" panose="020B0604020202020204" charset="0"/>
              </a:rPr>
              <a:t> en utilisant K = 3 </a:t>
            </a:r>
          </a:p>
          <a:p>
            <a:pPr marL="342900" lvl="0" algn="l">
              <a:buAutoNum type="arabicPeriod"/>
            </a:pPr>
            <a:r>
              <a:rPr lang="fr-FR" sz="1600" dirty="0">
                <a:latin typeface="Roboto Medium" panose="020B0604020202020204" charset="0"/>
                <a:ea typeface="Roboto Medium" panose="020B0604020202020204" charset="0"/>
              </a:rPr>
              <a:t>2. Faites la même chose, mais cette fois-ci avec DBSCAN</a:t>
            </a:r>
          </a:p>
          <a:p>
            <a:pPr marL="342900" lvl="0" algn="l">
              <a:buAutoNum type="arabicPeriod"/>
            </a:pPr>
            <a:r>
              <a:rPr lang="fr-FR" sz="1600" dirty="0">
                <a:latin typeface="Roboto Medium" panose="020B0604020202020204" charset="0"/>
                <a:ea typeface="Roboto Medium" panose="020B0604020202020204" charset="0"/>
              </a:rPr>
              <a:t>Comparez les résultats obtenus</a:t>
            </a:r>
            <a:endParaRPr sz="1600" dirty="0">
              <a:latin typeface="Roboto Medium" panose="020B0604020202020204" charset="0"/>
              <a:ea typeface="Roboto Medium" panose="020B0604020202020204" charset="0"/>
            </a:endParaRPr>
          </a:p>
        </p:txBody>
      </p:sp>
      <p:sp>
        <p:nvSpPr>
          <p:cNvPr id="2" name="Rectangle 1"/>
          <p:cNvSpPr/>
          <p:nvPr/>
        </p:nvSpPr>
        <p:spPr>
          <a:xfrm>
            <a:off x="-7502" y="172843"/>
            <a:ext cx="2234907" cy="646331"/>
          </a:xfrm>
          <a:prstGeom prst="rect">
            <a:avLst/>
          </a:prstGeom>
        </p:spPr>
        <p:txBody>
          <a:bodyPr wrap="none">
            <a:spAutoFit/>
          </a:bodyPr>
          <a:lstStyle/>
          <a:p>
            <a:r>
              <a:rPr lang="en" sz="3600" b="1" dirty="0">
                <a:solidFill>
                  <a:srgbClr val="003BA3"/>
                </a:solidFill>
                <a:latin typeface="Montserrat" panose="020B0604020202020204" charset="0"/>
              </a:rPr>
              <a:t>Exercice</a:t>
            </a:r>
            <a:endParaRPr lang="fr-FR" sz="3600" b="1" dirty="0">
              <a:solidFill>
                <a:srgbClr val="003BA3"/>
              </a:solidFill>
              <a:latin typeface="Montserrat" panose="020B0604020202020204" charset="0"/>
            </a:endParaRPr>
          </a:p>
        </p:txBody>
      </p:sp>
      <p:sp>
        <p:nvSpPr>
          <p:cNvPr id="3" name="Rectangle 2"/>
          <p:cNvSpPr/>
          <p:nvPr/>
        </p:nvSpPr>
        <p:spPr>
          <a:xfrm>
            <a:off x="-59289" y="819174"/>
            <a:ext cx="1358064" cy="1200329"/>
          </a:xfrm>
          <a:prstGeom prst="rect">
            <a:avLst/>
          </a:prstGeom>
        </p:spPr>
        <p:txBody>
          <a:bodyPr wrap="none">
            <a:spAutoFit/>
          </a:bodyPr>
          <a:lstStyle/>
          <a:p>
            <a:pPr lvl="0"/>
            <a:r>
              <a:rPr lang="en" sz="7200" b="1" dirty="0">
                <a:solidFill>
                  <a:srgbClr val="4A8CFF"/>
                </a:solidFill>
                <a:latin typeface="Montserrat" panose="020B0604020202020204" charset="0"/>
              </a:rPr>
              <a:t>03</a:t>
            </a:r>
          </a:p>
        </p:txBody>
      </p:sp>
      <p:sp>
        <p:nvSpPr>
          <p:cNvPr id="12" name="Rectangle 11"/>
          <p:cNvSpPr/>
          <p:nvPr/>
        </p:nvSpPr>
        <p:spPr>
          <a:xfrm>
            <a:off x="3189003" y="819174"/>
            <a:ext cx="3631122" cy="369332"/>
          </a:xfrm>
          <a:prstGeom prst="rect">
            <a:avLst/>
          </a:prstGeom>
        </p:spPr>
        <p:txBody>
          <a:bodyPr wrap="none">
            <a:spAutoFit/>
          </a:bodyPr>
          <a:lstStyle/>
          <a:p>
            <a:r>
              <a:rPr lang="fr-FR" sz="1800" dirty="0">
                <a:latin typeface="Roboto Medium" panose="020B0604020202020204" charset="0"/>
                <a:ea typeface="Roboto Medium" panose="020B0604020202020204" charset="0"/>
              </a:rPr>
              <a:t>K-</a:t>
            </a:r>
            <a:r>
              <a:rPr lang="fr-FR" sz="1800" dirty="0" err="1">
                <a:latin typeface="Roboto Medium" panose="020B0604020202020204" charset="0"/>
                <a:ea typeface="Roboto Medium" panose="020B0604020202020204" charset="0"/>
              </a:rPr>
              <a:t>Means</a:t>
            </a:r>
            <a:r>
              <a:rPr lang="fr-FR" sz="1800" dirty="0">
                <a:latin typeface="Roboto Medium" panose="020B0604020202020204" charset="0"/>
                <a:ea typeface="Roboto Medium" panose="020B0604020202020204" charset="0"/>
              </a:rPr>
              <a:t> et DBSCAN dans </a:t>
            </a:r>
            <a:r>
              <a:rPr lang="fr-FR" sz="1800" dirty="0" err="1">
                <a:latin typeface="Roboto Medium" panose="020B0604020202020204" charset="0"/>
                <a:ea typeface="Roboto Medium" panose="020B0604020202020204" charset="0"/>
              </a:rPr>
              <a:t>Weka</a:t>
            </a:r>
            <a:r>
              <a:rPr lang="fr-FR" sz="1800" dirty="0">
                <a:latin typeface="Roboto Medium" panose="020B0604020202020204" charset="0"/>
                <a:ea typeface="Roboto Medium" panose="020B0604020202020204" charset="0"/>
              </a:rPr>
              <a:t>: </a:t>
            </a:r>
          </a:p>
        </p:txBody>
      </p:sp>
      <p:sp>
        <p:nvSpPr>
          <p:cNvPr id="6" name="Rectangle 5"/>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5175"/>
            <a:ext cx="7708200" cy="740400"/>
          </a:xfrm>
        </p:spPr>
        <p:txBody>
          <a:bodyPr/>
          <a:lstStyle/>
          <a:p>
            <a:r>
              <a:rPr lang="fr-FR" dirty="0"/>
              <a:t>Chargement des données iris</a:t>
            </a:r>
          </a:p>
        </p:txBody>
      </p:sp>
      <p:pic>
        <p:nvPicPr>
          <p:cNvPr id="4" name="Image 3"/>
          <p:cNvPicPr>
            <a:picLocks noChangeAspect="1"/>
          </p:cNvPicPr>
          <p:nvPr/>
        </p:nvPicPr>
        <p:blipFill>
          <a:blip r:embed="rId2"/>
          <a:stretch>
            <a:fillRect/>
          </a:stretch>
        </p:blipFill>
        <p:spPr>
          <a:xfrm>
            <a:off x="376294" y="1372932"/>
            <a:ext cx="4786106" cy="3330710"/>
          </a:xfrm>
          <a:prstGeom prst="rect">
            <a:avLst/>
          </a:prstGeom>
          <a:ln>
            <a:solidFill>
              <a:srgbClr val="003BA3"/>
            </a:solidFill>
          </a:ln>
        </p:spPr>
      </p:pic>
      <p:pic>
        <p:nvPicPr>
          <p:cNvPr id="5" name="Image 4"/>
          <p:cNvPicPr>
            <a:picLocks noChangeAspect="1"/>
          </p:cNvPicPr>
          <p:nvPr/>
        </p:nvPicPr>
        <p:blipFill>
          <a:blip r:embed="rId3"/>
          <a:stretch>
            <a:fillRect/>
          </a:stretch>
        </p:blipFill>
        <p:spPr>
          <a:xfrm>
            <a:off x="5274765" y="933074"/>
            <a:ext cx="3869235" cy="4210425"/>
          </a:xfrm>
          <a:prstGeom prst="rect">
            <a:avLst/>
          </a:prstGeom>
          <a:ln>
            <a:solidFill>
              <a:srgbClr val="003BA3"/>
            </a:solidFill>
          </a:ln>
        </p:spPr>
      </p:pic>
      <p:sp>
        <p:nvSpPr>
          <p:cNvPr id="6" name="Rectangle 5"/>
          <p:cNvSpPr/>
          <p:nvPr/>
        </p:nvSpPr>
        <p:spPr>
          <a:xfrm>
            <a:off x="8783660" y="4771097"/>
            <a:ext cx="30328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13</a:t>
            </a:r>
          </a:p>
        </p:txBody>
      </p:sp>
    </p:spTree>
    <p:extLst>
      <p:ext uri="{BB962C8B-B14F-4D97-AF65-F5344CB8AC3E}">
        <p14:creationId xmlns:p14="http://schemas.microsoft.com/office/powerpoint/2010/main" val="209133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4900" y="441426"/>
            <a:ext cx="2947220" cy="647700"/>
          </a:xfrm>
        </p:spPr>
        <p:txBody>
          <a:bodyPr/>
          <a:lstStyle/>
          <a:p>
            <a:r>
              <a:rPr lang="fr-FR" sz="1800" b="0" dirty="0"/>
              <a:t>K-</a:t>
            </a:r>
            <a:r>
              <a:rPr lang="fr-FR" sz="1800" b="0" dirty="0" err="1"/>
              <a:t>means</a:t>
            </a:r>
            <a:r>
              <a:rPr lang="fr-FR" sz="1800" b="0" dirty="0"/>
              <a:t> avec k=3 </a:t>
            </a:r>
          </a:p>
        </p:txBody>
      </p:sp>
      <p:sp>
        <p:nvSpPr>
          <p:cNvPr id="5" name="Rectangle 4"/>
          <p:cNvSpPr/>
          <p:nvPr/>
        </p:nvSpPr>
        <p:spPr>
          <a:xfrm>
            <a:off x="8782057" y="4771097"/>
            <a:ext cx="30489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12</a:t>
            </a:r>
          </a:p>
        </p:txBody>
      </p:sp>
      <p:pic>
        <p:nvPicPr>
          <p:cNvPr id="6" name="Image 5"/>
          <p:cNvPicPr>
            <a:picLocks noChangeAspect="1"/>
          </p:cNvPicPr>
          <p:nvPr/>
        </p:nvPicPr>
        <p:blipFill>
          <a:blip r:embed="rId2"/>
          <a:stretch>
            <a:fillRect/>
          </a:stretch>
        </p:blipFill>
        <p:spPr>
          <a:xfrm>
            <a:off x="182265" y="129033"/>
            <a:ext cx="4577216" cy="4880782"/>
          </a:xfrm>
          <a:prstGeom prst="rect">
            <a:avLst/>
          </a:prstGeom>
          <a:ln>
            <a:solidFill>
              <a:srgbClr val="003BA3"/>
            </a:solidFill>
          </a:ln>
        </p:spPr>
      </p:pic>
      <p:pic>
        <p:nvPicPr>
          <p:cNvPr id="3" name="Image 2"/>
          <p:cNvPicPr>
            <a:picLocks noChangeAspect="1"/>
          </p:cNvPicPr>
          <p:nvPr/>
        </p:nvPicPr>
        <p:blipFill>
          <a:blip r:embed="rId3"/>
          <a:stretch>
            <a:fillRect/>
          </a:stretch>
        </p:blipFill>
        <p:spPr>
          <a:xfrm>
            <a:off x="3839626" y="1132636"/>
            <a:ext cx="4942431" cy="3592742"/>
          </a:xfrm>
          <a:prstGeom prst="rect">
            <a:avLst/>
          </a:prstGeom>
          <a:ln>
            <a:solidFill>
              <a:srgbClr val="003BA3"/>
            </a:solidFill>
          </a:ln>
        </p:spPr>
      </p:pic>
    </p:spTree>
    <p:extLst>
      <p:ext uri="{BB962C8B-B14F-4D97-AF65-F5344CB8AC3E}">
        <p14:creationId xmlns:p14="http://schemas.microsoft.com/office/powerpoint/2010/main" val="233013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333292" y="371672"/>
            <a:ext cx="2443626" cy="557100"/>
          </a:xfrm>
        </p:spPr>
        <p:txBody>
          <a:bodyPr/>
          <a:lstStyle/>
          <a:p>
            <a:r>
              <a:rPr lang="fr-FR" dirty="0">
                <a:solidFill>
                  <a:srgbClr val="003BA3"/>
                </a:solidFill>
              </a:rPr>
              <a:t>DBSCAN</a:t>
            </a:r>
          </a:p>
        </p:txBody>
      </p:sp>
      <p:sp>
        <p:nvSpPr>
          <p:cNvPr id="6" name="Rectangle 5"/>
          <p:cNvSpPr/>
          <p:nvPr/>
        </p:nvSpPr>
        <p:spPr>
          <a:xfrm>
            <a:off x="8783660" y="4771097"/>
            <a:ext cx="30328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13</a:t>
            </a:r>
          </a:p>
        </p:txBody>
      </p:sp>
      <p:pic>
        <p:nvPicPr>
          <p:cNvPr id="2" name="Image 1"/>
          <p:cNvPicPr>
            <a:picLocks noChangeAspect="1"/>
          </p:cNvPicPr>
          <p:nvPr/>
        </p:nvPicPr>
        <p:blipFill>
          <a:blip r:embed="rId2"/>
          <a:stretch>
            <a:fillRect/>
          </a:stretch>
        </p:blipFill>
        <p:spPr>
          <a:xfrm>
            <a:off x="0" y="0"/>
            <a:ext cx="3021479" cy="3863340"/>
          </a:xfrm>
          <a:prstGeom prst="rect">
            <a:avLst/>
          </a:prstGeom>
          <a:ln>
            <a:solidFill>
              <a:srgbClr val="003BA3"/>
            </a:solidFill>
          </a:ln>
        </p:spPr>
      </p:pic>
      <p:pic>
        <p:nvPicPr>
          <p:cNvPr id="5" name="Image 4"/>
          <p:cNvPicPr>
            <a:picLocks noChangeAspect="1"/>
          </p:cNvPicPr>
          <p:nvPr/>
        </p:nvPicPr>
        <p:blipFill>
          <a:blip r:embed="rId3"/>
          <a:stretch>
            <a:fillRect/>
          </a:stretch>
        </p:blipFill>
        <p:spPr>
          <a:xfrm>
            <a:off x="2445312" y="375709"/>
            <a:ext cx="3329904" cy="4703165"/>
          </a:xfrm>
          <a:prstGeom prst="rect">
            <a:avLst/>
          </a:prstGeom>
          <a:ln>
            <a:solidFill>
              <a:srgbClr val="003BA3"/>
            </a:solidFill>
          </a:ln>
        </p:spPr>
      </p:pic>
      <p:pic>
        <p:nvPicPr>
          <p:cNvPr id="7" name="Image 6"/>
          <p:cNvPicPr>
            <a:picLocks noChangeAspect="1"/>
          </p:cNvPicPr>
          <p:nvPr/>
        </p:nvPicPr>
        <p:blipFill>
          <a:blip r:embed="rId4"/>
          <a:stretch>
            <a:fillRect/>
          </a:stretch>
        </p:blipFill>
        <p:spPr>
          <a:xfrm>
            <a:off x="4792763" y="1993215"/>
            <a:ext cx="4294186" cy="2732162"/>
          </a:xfrm>
          <a:prstGeom prst="rect">
            <a:avLst/>
          </a:prstGeom>
          <a:ln>
            <a:solidFill>
              <a:srgbClr val="003BA3"/>
            </a:solidFill>
          </a:ln>
        </p:spPr>
      </p:pic>
    </p:spTree>
    <p:extLst>
      <p:ext uri="{BB962C8B-B14F-4D97-AF65-F5344CB8AC3E}">
        <p14:creationId xmlns:p14="http://schemas.microsoft.com/office/powerpoint/2010/main" val="168871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2900" lvl="0"/>
            <a:r>
              <a:rPr lang="fr-FR" dirty="0">
                <a:latin typeface="Roboto Medium" panose="020B0604020202020204" charset="0"/>
                <a:ea typeface="Roboto Medium" panose="020B0604020202020204" charset="0"/>
              </a:rPr>
              <a:t>Comparaison entre les résultats obtenus</a:t>
            </a:r>
          </a:p>
        </p:txBody>
      </p:sp>
      <p:sp>
        <p:nvSpPr>
          <p:cNvPr id="4" name="Rectangle 3"/>
          <p:cNvSpPr/>
          <p:nvPr/>
        </p:nvSpPr>
        <p:spPr>
          <a:xfrm>
            <a:off x="8777248" y="4771097"/>
            <a:ext cx="309701"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14</a:t>
            </a:r>
          </a:p>
        </p:txBody>
      </p:sp>
      <p:graphicFrame>
        <p:nvGraphicFramePr>
          <p:cNvPr id="9" name="Tableau 8"/>
          <p:cNvGraphicFramePr>
            <a:graphicFrameLocks noGrp="1"/>
          </p:cNvGraphicFramePr>
          <p:nvPr>
            <p:extLst>
              <p:ext uri="{D42A27DB-BD31-4B8C-83A1-F6EECF244321}">
                <p14:modId xmlns:p14="http://schemas.microsoft.com/office/powerpoint/2010/main" val="1289496193"/>
              </p:ext>
            </p:extLst>
          </p:nvPr>
        </p:nvGraphicFramePr>
        <p:xfrm>
          <a:off x="449580" y="1778895"/>
          <a:ext cx="7429500" cy="2194560"/>
        </p:xfrm>
        <a:graphic>
          <a:graphicData uri="http://schemas.openxmlformats.org/drawingml/2006/table">
            <a:tbl>
              <a:tblPr firstRow="1" bandRow="1">
                <a:tableStyleId>{CC36E599-0EB3-4253-A7CD-9C1D91F8735A}</a:tableStyleId>
              </a:tblPr>
              <a:tblGrid>
                <a:gridCol w="982980">
                  <a:extLst>
                    <a:ext uri="{9D8B030D-6E8A-4147-A177-3AD203B41FA5}">
                      <a16:colId xmlns:a16="http://schemas.microsoft.com/office/drawing/2014/main" val="4219712550"/>
                    </a:ext>
                  </a:extLst>
                </a:gridCol>
                <a:gridCol w="1409700">
                  <a:extLst>
                    <a:ext uri="{9D8B030D-6E8A-4147-A177-3AD203B41FA5}">
                      <a16:colId xmlns:a16="http://schemas.microsoft.com/office/drawing/2014/main" val="2794372519"/>
                    </a:ext>
                  </a:extLst>
                </a:gridCol>
                <a:gridCol w="2103120">
                  <a:extLst>
                    <a:ext uri="{9D8B030D-6E8A-4147-A177-3AD203B41FA5}">
                      <a16:colId xmlns:a16="http://schemas.microsoft.com/office/drawing/2014/main" val="3914292491"/>
                    </a:ext>
                  </a:extLst>
                </a:gridCol>
                <a:gridCol w="1432560">
                  <a:extLst>
                    <a:ext uri="{9D8B030D-6E8A-4147-A177-3AD203B41FA5}">
                      <a16:colId xmlns:a16="http://schemas.microsoft.com/office/drawing/2014/main" val="145366781"/>
                    </a:ext>
                  </a:extLst>
                </a:gridCol>
                <a:gridCol w="1501140">
                  <a:extLst>
                    <a:ext uri="{9D8B030D-6E8A-4147-A177-3AD203B41FA5}">
                      <a16:colId xmlns:a16="http://schemas.microsoft.com/office/drawing/2014/main" val="3802935244"/>
                    </a:ext>
                  </a:extLst>
                </a:gridCol>
              </a:tblGrid>
              <a:tr h="643376">
                <a:tc>
                  <a:txBody>
                    <a:bodyPr/>
                    <a:lstStyle/>
                    <a:p>
                      <a:pPr algn="ctr"/>
                      <a:endParaRPr lang="fr-FR" dirty="0"/>
                    </a:p>
                  </a:txBody>
                  <a:tcPr/>
                </a:tc>
                <a:tc>
                  <a:txBody>
                    <a:bodyPr/>
                    <a:lstStyle/>
                    <a:p>
                      <a:pPr algn="ctr"/>
                      <a:r>
                        <a:rPr lang="fr-FR" dirty="0"/>
                        <a:t>Nbr.</a:t>
                      </a:r>
                      <a:r>
                        <a:rPr lang="fr-FR" baseline="0" dirty="0"/>
                        <a:t> de </a:t>
                      </a:r>
                      <a:r>
                        <a:rPr lang="fr-FR" dirty="0"/>
                        <a:t>clusters</a:t>
                      </a:r>
                    </a:p>
                  </a:txBody>
                  <a:tcPr/>
                </a:tc>
                <a:tc>
                  <a:txBody>
                    <a:bodyPr/>
                    <a:lstStyle/>
                    <a:p>
                      <a:pPr algn="ctr"/>
                      <a:r>
                        <a:rPr lang="fr-FR" dirty="0"/>
                        <a:t>Distribution des clusters</a:t>
                      </a:r>
                    </a:p>
                  </a:txBody>
                  <a:tcPr/>
                </a:tc>
                <a:tc>
                  <a:txBody>
                    <a:bodyPr/>
                    <a:lstStyle/>
                    <a:p>
                      <a:pPr algn="ctr"/>
                      <a:r>
                        <a:rPr lang="fr-FR" dirty="0"/>
                        <a:t>Nbr. d’itérations</a:t>
                      </a:r>
                    </a:p>
                  </a:txBody>
                  <a:tcPr/>
                </a:tc>
                <a:tc>
                  <a:txBody>
                    <a:bodyPr/>
                    <a:lstStyle/>
                    <a:p>
                      <a:pPr algn="ctr"/>
                      <a:r>
                        <a:rPr lang="fr-FR" dirty="0"/>
                        <a:t>Temps pris pour</a:t>
                      </a:r>
                    </a:p>
                    <a:p>
                      <a:pPr algn="ctr"/>
                      <a:r>
                        <a:rPr lang="fr-FR" dirty="0"/>
                        <a:t>construire</a:t>
                      </a:r>
                    </a:p>
                    <a:p>
                      <a:pPr algn="ctr"/>
                      <a:r>
                        <a:rPr lang="fr-FR" dirty="0"/>
                        <a:t>modèle (sec)</a:t>
                      </a:r>
                    </a:p>
                  </a:txBody>
                  <a:tcPr/>
                </a:tc>
                <a:extLst>
                  <a:ext uri="{0D108BD9-81ED-4DB2-BD59-A6C34878D82A}">
                    <a16:rowId xmlns:a16="http://schemas.microsoft.com/office/drawing/2014/main" val="2894055392"/>
                  </a:ext>
                </a:extLst>
              </a:tr>
              <a:tr h="603250">
                <a:tc>
                  <a:txBody>
                    <a:bodyPr/>
                    <a:lstStyle/>
                    <a:p>
                      <a:pPr algn="ctr"/>
                      <a:r>
                        <a:rPr lang="fr-FR" dirty="0"/>
                        <a:t>K-</a:t>
                      </a:r>
                      <a:r>
                        <a:rPr lang="fr-FR" dirty="0" err="1"/>
                        <a:t>means</a:t>
                      </a:r>
                      <a:endParaRPr lang="fr-FR" dirty="0"/>
                    </a:p>
                  </a:txBody>
                  <a:tcPr/>
                </a:tc>
                <a:tc>
                  <a:txBody>
                    <a:bodyPr/>
                    <a:lstStyle/>
                    <a:p>
                      <a:pPr algn="ctr"/>
                      <a:r>
                        <a:rPr lang="fr-FR" dirty="0"/>
                        <a:t>3</a:t>
                      </a:r>
                    </a:p>
                  </a:txBody>
                  <a:tcPr/>
                </a:tc>
                <a:tc>
                  <a:txBody>
                    <a:bodyPr/>
                    <a:lstStyle/>
                    <a:p>
                      <a:pPr algn="ctr"/>
                      <a:r>
                        <a:rPr lang="fr-FR" dirty="0"/>
                        <a:t>61 (41%) </a:t>
                      </a:r>
                    </a:p>
                    <a:p>
                      <a:pPr algn="ctr"/>
                      <a:r>
                        <a:rPr lang="fr-FR" dirty="0"/>
                        <a:t>50 (33%) </a:t>
                      </a:r>
                    </a:p>
                    <a:p>
                      <a:pPr algn="ctr"/>
                      <a:r>
                        <a:rPr lang="fr-FR" dirty="0"/>
                        <a:t>39 (26%)</a:t>
                      </a:r>
                    </a:p>
                  </a:txBody>
                  <a:tcPr/>
                </a:tc>
                <a:tc>
                  <a:txBody>
                    <a:bodyPr/>
                    <a:lstStyle/>
                    <a:p>
                      <a:pPr algn="ctr"/>
                      <a:r>
                        <a:rPr lang="fr-FR" dirty="0"/>
                        <a:t>6</a:t>
                      </a:r>
                    </a:p>
                  </a:txBody>
                  <a:tcPr/>
                </a:tc>
                <a:tc>
                  <a:txBody>
                    <a:bodyPr/>
                    <a:lstStyle/>
                    <a:p>
                      <a:pPr algn="ctr"/>
                      <a:r>
                        <a:rPr lang="fr-FR" dirty="0"/>
                        <a:t>0.02</a:t>
                      </a:r>
                    </a:p>
                  </a:txBody>
                  <a:tcPr/>
                </a:tc>
                <a:extLst>
                  <a:ext uri="{0D108BD9-81ED-4DB2-BD59-A6C34878D82A}">
                    <a16:rowId xmlns:a16="http://schemas.microsoft.com/office/drawing/2014/main" val="3360728225"/>
                  </a:ext>
                </a:extLst>
              </a:tr>
              <a:tr h="498097">
                <a:tc>
                  <a:txBody>
                    <a:bodyPr/>
                    <a:lstStyle/>
                    <a:p>
                      <a:pPr algn="ctr"/>
                      <a:r>
                        <a:rPr lang="fr-FR" dirty="0"/>
                        <a:t>DBSCAN</a:t>
                      </a:r>
                    </a:p>
                  </a:txBody>
                  <a:tcPr/>
                </a:tc>
                <a:tc>
                  <a:txBody>
                    <a:bodyPr/>
                    <a:lstStyle/>
                    <a:p>
                      <a:pPr algn="ctr"/>
                      <a:r>
                        <a:rPr lang="fr-FR" dirty="0"/>
                        <a:t>3</a:t>
                      </a:r>
                    </a:p>
                  </a:txBody>
                  <a:tcPr/>
                </a:tc>
                <a:tc>
                  <a:txBody>
                    <a:bodyPr/>
                    <a:lstStyle/>
                    <a:p>
                      <a:pPr algn="ctr"/>
                      <a:r>
                        <a:rPr lang="fr-FR" dirty="0"/>
                        <a:t>13(25%)</a:t>
                      </a:r>
                    </a:p>
                    <a:p>
                      <a:pPr algn="ctr"/>
                      <a:r>
                        <a:rPr lang="fr-FR" dirty="0"/>
                        <a:t>20(39%) </a:t>
                      </a:r>
                    </a:p>
                    <a:p>
                      <a:pPr algn="ctr"/>
                      <a:r>
                        <a:rPr lang="fr-FR" dirty="0"/>
                        <a:t>18(35%)</a:t>
                      </a:r>
                    </a:p>
                  </a:txBody>
                  <a:tcPr/>
                </a:tc>
                <a:tc>
                  <a:txBody>
                    <a:bodyPr/>
                    <a:lstStyle/>
                    <a:p>
                      <a:pPr algn="ctr"/>
                      <a:endParaRPr lang="fr-FR"/>
                    </a:p>
                  </a:txBody>
                  <a:tcPr/>
                </a:tc>
                <a:tc>
                  <a:txBody>
                    <a:bodyPr/>
                    <a:lstStyle/>
                    <a:p>
                      <a:pPr algn="ctr"/>
                      <a:r>
                        <a:rPr lang="fr-FR" dirty="0"/>
                        <a:t>0.01</a:t>
                      </a:r>
                    </a:p>
                  </a:txBody>
                  <a:tcPr/>
                </a:tc>
                <a:extLst>
                  <a:ext uri="{0D108BD9-81ED-4DB2-BD59-A6C34878D82A}">
                    <a16:rowId xmlns:a16="http://schemas.microsoft.com/office/drawing/2014/main" val="2052347960"/>
                  </a:ext>
                </a:extLst>
              </a:tr>
            </a:tbl>
          </a:graphicData>
        </a:graphic>
      </p:graphicFrame>
    </p:spTree>
    <p:extLst>
      <p:ext uri="{BB962C8B-B14F-4D97-AF65-F5344CB8AC3E}">
        <p14:creationId xmlns:p14="http://schemas.microsoft.com/office/powerpoint/2010/main" val="137996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59308-F60E-4A51-B245-B577C6242D78}"/>
              </a:ext>
            </a:extLst>
          </p:cNvPr>
          <p:cNvSpPr>
            <a:spLocks noGrp="1"/>
          </p:cNvSpPr>
          <p:nvPr>
            <p:ph type="title"/>
          </p:nvPr>
        </p:nvSpPr>
        <p:spPr>
          <a:xfrm>
            <a:off x="-345056" y="77381"/>
            <a:ext cx="2973238" cy="841800"/>
          </a:xfrm>
        </p:spPr>
        <p:txBody>
          <a:bodyPr/>
          <a:lstStyle/>
          <a:p>
            <a:r>
              <a:rPr lang="fr-FR" sz="3600" dirty="0"/>
              <a:t>Exercice</a:t>
            </a:r>
          </a:p>
        </p:txBody>
      </p:sp>
      <p:sp>
        <p:nvSpPr>
          <p:cNvPr id="4" name="Titre 3">
            <a:extLst>
              <a:ext uri="{FF2B5EF4-FFF2-40B4-BE49-F238E27FC236}">
                <a16:creationId xmlns:a16="http://schemas.microsoft.com/office/drawing/2014/main" id="{170774D6-ED85-440E-8FC6-F9A10FBCBF36}"/>
              </a:ext>
            </a:extLst>
          </p:cNvPr>
          <p:cNvSpPr>
            <a:spLocks noGrp="1"/>
          </p:cNvSpPr>
          <p:nvPr>
            <p:ph type="title" idx="2"/>
          </p:nvPr>
        </p:nvSpPr>
        <p:spPr>
          <a:xfrm>
            <a:off x="1800046" y="737792"/>
            <a:ext cx="828136" cy="1141800"/>
          </a:xfrm>
        </p:spPr>
        <p:txBody>
          <a:bodyPr/>
          <a:lstStyle/>
          <a:p>
            <a:r>
              <a:rPr lang="en-US" dirty="0"/>
              <a:t>4</a:t>
            </a:r>
            <a:endParaRPr lang="fr-FR" dirty="0"/>
          </a:p>
        </p:txBody>
      </p:sp>
      <p:sp>
        <p:nvSpPr>
          <p:cNvPr id="6" name="ZoneTexte 5">
            <a:extLst>
              <a:ext uri="{FF2B5EF4-FFF2-40B4-BE49-F238E27FC236}">
                <a16:creationId xmlns:a16="http://schemas.microsoft.com/office/drawing/2014/main" id="{80885C96-C67A-4C2C-A31E-A6EBC7DC5A56}"/>
              </a:ext>
            </a:extLst>
          </p:cNvPr>
          <p:cNvSpPr txBox="1"/>
          <p:nvPr/>
        </p:nvSpPr>
        <p:spPr>
          <a:xfrm>
            <a:off x="3881527" y="368460"/>
            <a:ext cx="2582174" cy="369332"/>
          </a:xfrm>
          <a:prstGeom prst="rect">
            <a:avLst/>
          </a:prstGeom>
          <a:noFill/>
        </p:spPr>
        <p:txBody>
          <a:bodyPr wrap="square" rtlCol="0">
            <a:spAutoFit/>
          </a:bodyPr>
          <a:lstStyle/>
          <a:p>
            <a:r>
              <a:rPr lang="en-US" sz="1800" b="1" dirty="0">
                <a:latin typeface="Roboto Medium" panose="020B0604020202020204" charset="0"/>
                <a:ea typeface="Roboto Medium" panose="020B0604020202020204" charset="0"/>
              </a:rPr>
              <a:t>K-means avec Python</a:t>
            </a:r>
            <a:endParaRPr lang="fr-FR" sz="1800" b="1" dirty="0">
              <a:latin typeface="Roboto Medium" panose="020B0604020202020204" charset="0"/>
              <a:ea typeface="Roboto Medium" panose="020B0604020202020204" charset="0"/>
            </a:endParaRPr>
          </a:p>
        </p:txBody>
      </p:sp>
      <p:sp>
        <p:nvSpPr>
          <p:cNvPr id="8" name="Rectangle 7"/>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15</a:t>
            </a:r>
          </a:p>
        </p:txBody>
      </p:sp>
      <p:sp>
        <p:nvSpPr>
          <p:cNvPr id="3" name="Rectangle 2"/>
          <p:cNvSpPr/>
          <p:nvPr/>
        </p:nvSpPr>
        <p:spPr>
          <a:xfrm>
            <a:off x="3982998" y="929643"/>
            <a:ext cx="4749800" cy="403187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sz="1600" dirty="0">
                <a:latin typeface="Roboto Medium" panose="020B0604020202020204" charset="0"/>
                <a:ea typeface="Roboto Medium" panose="020B0604020202020204" charset="0"/>
              </a:rPr>
              <a:t>1. Explorez l’utilisation de K-</a:t>
            </a:r>
            <a:r>
              <a:rPr lang="fr-FR" sz="1600" dirty="0" err="1">
                <a:latin typeface="Roboto Medium" panose="020B0604020202020204" charset="0"/>
                <a:ea typeface="Roboto Medium" panose="020B0604020202020204" charset="0"/>
              </a:rPr>
              <a:t>Means</a:t>
            </a:r>
            <a:r>
              <a:rPr lang="fr-FR" sz="1600" dirty="0">
                <a:latin typeface="Roboto Medium" panose="020B0604020202020204" charset="0"/>
                <a:ea typeface="Roboto Medium" panose="020B0604020202020204" charset="0"/>
              </a:rPr>
              <a:t> avec Python en</a:t>
            </a:r>
          </a:p>
          <a:p>
            <a:r>
              <a:rPr lang="fr-FR" sz="1600" dirty="0">
                <a:latin typeface="Roboto Medium" panose="020B0604020202020204" charset="0"/>
                <a:ea typeface="Roboto Medium" panose="020B0604020202020204" charset="0"/>
              </a:rPr>
              <a:t>utilisant la librairie </a:t>
            </a:r>
            <a:r>
              <a:rPr lang="fr-FR" sz="1600" dirty="0" err="1">
                <a:latin typeface="Roboto Medium" panose="020B0604020202020204" charset="0"/>
                <a:ea typeface="Roboto Medium" panose="020B0604020202020204" charset="0"/>
              </a:rPr>
              <a:t>scikit-learn</a:t>
            </a:r>
            <a:r>
              <a:rPr lang="fr-FR" sz="1600" dirty="0">
                <a:latin typeface="Roboto Medium" panose="020B0604020202020204" charset="0"/>
                <a:ea typeface="Roboto Medium" panose="020B0604020202020204" charset="0"/>
              </a:rPr>
              <a:t> : </a:t>
            </a:r>
            <a:r>
              <a:rPr lang="fr-FR" sz="1600" dirty="0">
                <a:latin typeface="Roboto Medium" panose="020B0604020202020204" charset="0"/>
                <a:ea typeface="Roboto Medium" panose="020B0604020202020204" charset="0"/>
                <a:hlinkClick r:id="rId2"/>
              </a:rPr>
              <a:t>https://scikitlearn.org/stable/modules/generated/sklearn.cluster.KMeans.html</a:t>
            </a:r>
            <a:endParaRPr lang="fr-FR" sz="1600" dirty="0">
              <a:latin typeface="Roboto Medium" panose="020B0604020202020204" charset="0"/>
              <a:ea typeface="Roboto Medium" panose="020B0604020202020204" charset="0"/>
            </a:endParaRPr>
          </a:p>
          <a:p>
            <a:endParaRPr lang="fr-FR" sz="1600" dirty="0">
              <a:latin typeface="Roboto Medium" panose="020B0604020202020204" charset="0"/>
              <a:ea typeface="Roboto Medium" panose="020B0604020202020204" charset="0"/>
            </a:endParaRPr>
          </a:p>
          <a:p>
            <a:r>
              <a:rPr lang="fr-FR" sz="1600" dirty="0">
                <a:latin typeface="Roboto Medium" panose="020B0604020202020204" charset="0"/>
                <a:ea typeface="Roboto Medium" panose="020B0604020202020204" charset="0"/>
              </a:rPr>
              <a:t>2. Expliquez la méthode présentée dans la page ci-dessous</a:t>
            </a:r>
          </a:p>
          <a:p>
            <a:r>
              <a:rPr lang="fr-FR" sz="1600" dirty="0">
                <a:latin typeface="Roboto Medium" panose="020B0604020202020204" charset="0"/>
                <a:ea typeface="Roboto Medium" panose="020B0604020202020204" charset="0"/>
              </a:rPr>
              <a:t>pour déterminer le K optimal : </a:t>
            </a:r>
            <a:r>
              <a:rPr lang="fr-FR" sz="1600" dirty="0">
                <a:latin typeface="Roboto Medium" panose="020B0604020202020204" charset="0"/>
                <a:ea typeface="Roboto Medium" panose="020B0604020202020204" charset="0"/>
                <a:hlinkClick r:id="rId3"/>
              </a:rPr>
              <a:t>https://blog.cambridgespark.com/how-to-determine-theoptimal-number-of-clusters-for-k-means-clustering14f27070048f</a:t>
            </a:r>
            <a:endParaRPr lang="fr-FR" sz="1600" dirty="0">
              <a:latin typeface="Roboto Medium" panose="020B0604020202020204" charset="0"/>
              <a:ea typeface="Roboto Medium" panose="020B0604020202020204" charset="0"/>
            </a:endParaRPr>
          </a:p>
          <a:p>
            <a:endParaRPr lang="fr-FR" sz="1600" dirty="0">
              <a:latin typeface="Roboto Medium" panose="020B0604020202020204" charset="0"/>
              <a:ea typeface="Roboto Medium" panose="020B0604020202020204" charset="0"/>
            </a:endParaRPr>
          </a:p>
          <a:p>
            <a:r>
              <a:rPr lang="fr-FR" sz="1600" dirty="0">
                <a:latin typeface="Roboto Medium" panose="020B0604020202020204" charset="0"/>
                <a:ea typeface="Roboto Medium" panose="020B0604020202020204" charset="0"/>
              </a:rPr>
              <a:t>3. Appliquez cette méthode à un autre jeu de données de</a:t>
            </a:r>
          </a:p>
          <a:p>
            <a:r>
              <a:rPr lang="fr-FR" sz="1600" dirty="0">
                <a:latin typeface="Roboto Medium" panose="020B0604020202020204" charset="0"/>
                <a:ea typeface="Roboto Medium" panose="020B0604020202020204" charset="0"/>
              </a:rPr>
              <a:t>votre choix</a:t>
            </a:r>
          </a:p>
        </p:txBody>
      </p:sp>
    </p:spTree>
    <p:extLst>
      <p:ext uri="{BB962C8B-B14F-4D97-AF65-F5344CB8AC3E}">
        <p14:creationId xmlns:p14="http://schemas.microsoft.com/office/powerpoint/2010/main" val="110208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CD860-6F4F-4506-858C-82F231576D96}"/>
              </a:ext>
            </a:extLst>
          </p:cNvPr>
          <p:cNvSpPr>
            <a:spLocks noGrp="1"/>
          </p:cNvSpPr>
          <p:nvPr>
            <p:ph type="title"/>
          </p:nvPr>
        </p:nvSpPr>
        <p:spPr/>
        <p:txBody>
          <a:bodyPr/>
          <a:lstStyle/>
          <a:p>
            <a:r>
              <a:rPr lang="en-US" dirty="0"/>
              <a:t>K-Means avec scikit-learn</a:t>
            </a:r>
            <a:endParaRPr lang="fr-FR" dirty="0"/>
          </a:p>
        </p:txBody>
      </p:sp>
      <p:pic>
        <p:nvPicPr>
          <p:cNvPr id="5" name="Image 4">
            <a:extLst>
              <a:ext uri="{FF2B5EF4-FFF2-40B4-BE49-F238E27FC236}">
                <a16:creationId xmlns:a16="http://schemas.microsoft.com/office/drawing/2014/main" id="{755900FD-981C-43C1-9500-449150BD327A}"/>
              </a:ext>
            </a:extLst>
          </p:cNvPr>
          <p:cNvPicPr>
            <a:picLocks noChangeAspect="1"/>
          </p:cNvPicPr>
          <p:nvPr/>
        </p:nvPicPr>
        <p:blipFill>
          <a:blip r:embed="rId2"/>
          <a:stretch>
            <a:fillRect/>
          </a:stretch>
        </p:blipFill>
        <p:spPr>
          <a:xfrm>
            <a:off x="437939" y="1026034"/>
            <a:ext cx="7988061" cy="3884264"/>
          </a:xfrm>
          <a:prstGeom prst="rect">
            <a:avLst/>
          </a:prstGeom>
          <a:solidFill>
            <a:srgbClr val="FFFFFF">
              <a:shade val="85000"/>
            </a:srgbClr>
          </a:solidFill>
          <a:ln w="6350" cap="sq">
            <a:solidFill>
              <a:srgbClr val="003BA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16</a:t>
            </a:r>
          </a:p>
        </p:txBody>
      </p:sp>
    </p:spTree>
    <p:extLst>
      <p:ext uri="{BB962C8B-B14F-4D97-AF65-F5344CB8AC3E}">
        <p14:creationId xmlns:p14="http://schemas.microsoft.com/office/powerpoint/2010/main" val="24457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EBCAB-C963-43C2-B46C-AF2ACD4EAAF6}"/>
              </a:ext>
            </a:extLst>
          </p:cNvPr>
          <p:cNvSpPr>
            <a:spLocks noGrp="1"/>
          </p:cNvSpPr>
          <p:nvPr>
            <p:ph type="title"/>
          </p:nvPr>
        </p:nvSpPr>
        <p:spPr/>
        <p:txBody>
          <a:bodyPr/>
          <a:lstStyle/>
          <a:p>
            <a:pPr algn="l"/>
            <a:r>
              <a:rPr lang="en-US" sz="1600" dirty="0"/>
              <a:t>Suite..</a:t>
            </a:r>
            <a:endParaRPr lang="fr-FR" dirty="0"/>
          </a:p>
        </p:txBody>
      </p:sp>
      <p:sp>
        <p:nvSpPr>
          <p:cNvPr id="3" name="ZoneTexte 2">
            <a:extLst>
              <a:ext uri="{FF2B5EF4-FFF2-40B4-BE49-F238E27FC236}">
                <a16:creationId xmlns:a16="http://schemas.microsoft.com/office/drawing/2014/main" id="{10925ED3-EF0E-4B8C-A0CD-0633C1C9E6BC}"/>
              </a:ext>
            </a:extLst>
          </p:cNvPr>
          <p:cNvSpPr txBox="1"/>
          <p:nvPr/>
        </p:nvSpPr>
        <p:spPr>
          <a:xfrm>
            <a:off x="856891" y="1644770"/>
            <a:ext cx="7708200" cy="1538883"/>
          </a:xfrm>
          <a:prstGeom prst="rect">
            <a:avLst/>
          </a:prstGeom>
          <a:noFill/>
        </p:spPr>
        <p:txBody>
          <a:bodyPr wrap="square" rtlCol="0">
            <a:spAutoFit/>
          </a:bodyPr>
          <a:lstStyle/>
          <a:p>
            <a:pPr marL="285750" indent="-285750">
              <a:buFont typeface="Arial" panose="020B0604020202020204" pitchFamily="34" charset="0"/>
              <a:buChar char="•"/>
            </a:pPr>
            <a:r>
              <a:rPr lang="fr-FR" sz="1600" dirty="0"/>
              <a:t>Utilisation du jeu de données </a:t>
            </a:r>
            <a:r>
              <a:rPr lang="fr-FR" sz="1600" dirty="0" err="1"/>
              <a:t>make_blobs</a:t>
            </a:r>
            <a:r>
              <a:rPr lang="fr-FR" sz="1600" dirty="0"/>
              <a:t> de </a:t>
            </a:r>
            <a:r>
              <a:rPr lang="fr-FR" sz="1600" dirty="0" err="1"/>
              <a:t>scikit-learn</a:t>
            </a:r>
            <a:r>
              <a:rPr lang="fr-FR" sz="1600" dirty="0"/>
              <a:t> avec 1500 entrées</a:t>
            </a:r>
          </a:p>
          <a:p>
            <a:endParaRPr lang="fr-FR" sz="1600" dirty="0"/>
          </a:p>
          <a:p>
            <a:pPr marL="285750" indent="-285750">
              <a:buFont typeface="Arial" panose="020B0604020202020204" pitchFamily="34" charset="0"/>
              <a:buChar char="•"/>
            </a:pPr>
            <a:r>
              <a:rPr lang="fr-FR" sz="1600" dirty="0"/>
              <a:t>Paramètre </a:t>
            </a:r>
            <a:r>
              <a:rPr lang="fr-FR" sz="1600" dirty="0" err="1"/>
              <a:t>random_state</a:t>
            </a:r>
            <a:r>
              <a:rPr lang="fr-FR" sz="1600" dirty="0"/>
              <a:t> = 170, qui nous permet d’avoir un processus déterministe, c.à.d., on peut générer les mêmes résultats en commençant avec le même nombre car il travail avec des nombres pseudo aléatoires</a:t>
            </a:r>
            <a:r>
              <a:rPr lang="en-US" sz="1600" dirty="0"/>
              <a:t>.</a:t>
            </a:r>
          </a:p>
          <a:p>
            <a:pPr marL="285750" indent="-285750">
              <a:buFont typeface="Arial" panose="020B0604020202020204" pitchFamily="34" charset="0"/>
              <a:buChar char="•"/>
            </a:pPr>
            <a:endParaRPr lang="en-US" dirty="0"/>
          </a:p>
        </p:txBody>
      </p:sp>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17</a:t>
            </a:r>
          </a:p>
        </p:txBody>
      </p:sp>
    </p:spTree>
    <p:extLst>
      <p:ext uri="{BB962C8B-B14F-4D97-AF65-F5344CB8AC3E}">
        <p14:creationId xmlns:p14="http://schemas.microsoft.com/office/powerpoint/2010/main" val="301845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670E8-33BB-4A16-9BCB-67C59A052FBD}"/>
              </a:ext>
            </a:extLst>
          </p:cNvPr>
          <p:cNvSpPr>
            <a:spLocks noGrp="1"/>
          </p:cNvSpPr>
          <p:nvPr>
            <p:ph type="title"/>
          </p:nvPr>
        </p:nvSpPr>
        <p:spPr>
          <a:xfrm>
            <a:off x="101850" y="97425"/>
            <a:ext cx="7708200" cy="647700"/>
          </a:xfrm>
        </p:spPr>
        <p:txBody>
          <a:bodyPr/>
          <a:lstStyle/>
          <a:p>
            <a:r>
              <a:rPr lang="fr-FR" dirty="0"/>
              <a:t>Résultats</a:t>
            </a:r>
          </a:p>
        </p:txBody>
      </p:sp>
      <p:pic>
        <p:nvPicPr>
          <p:cNvPr id="4" name="Image 3">
            <a:extLst>
              <a:ext uri="{FF2B5EF4-FFF2-40B4-BE49-F238E27FC236}">
                <a16:creationId xmlns:a16="http://schemas.microsoft.com/office/drawing/2014/main" id="{48DE2678-D5F5-4A4E-BF6E-C0DAF37E232B}"/>
              </a:ext>
            </a:extLst>
          </p:cNvPr>
          <p:cNvPicPr>
            <a:picLocks noChangeAspect="1"/>
          </p:cNvPicPr>
          <p:nvPr/>
        </p:nvPicPr>
        <p:blipFill>
          <a:blip r:embed="rId2"/>
          <a:stretch>
            <a:fillRect/>
          </a:stretch>
        </p:blipFill>
        <p:spPr>
          <a:xfrm>
            <a:off x="526950" y="664878"/>
            <a:ext cx="6857999" cy="4035874"/>
          </a:xfrm>
          <a:prstGeom prst="rect">
            <a:avLst/>
          </a:prstGeom>
          <a:ln>
            <a:solidFill>
              <a:srgbClr val="003BA3"/>
            </a:solidFill>
          </a:ln>
        </p:spPr>
      </p:pic>
      <p:sp>
        <p:nvSpPr>
          <p:cNvPr id="5" name="Rectangle 4"/>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18</a:t>
            </a:r>
          </a:p>
        </p:txBody>
      </p:sp>
    </p:spTree>
    <p:extLst>
      <p:ext uri="{BB962C8B-B14F-4D97-AF65-F5344CB8AC3E}">
        <p14:creationId xmlns:p14="http://schemas.microsoft.com/office/powerpoint/2010/main" val="108942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AC40B-C34A-4A89-8028-422F0D0C4577}"/>
              </a:ext>
            </a:extLst>
          </p:cNvPr>
          <p:cNvSpPr>
            <a:spLocks noGrp="1"/>
          </p:cNvSpPr>
          <p:nvPr>
            <p:ph type="title"/>
          </p:nvPr>
        </p:nvSpPr>
        <p:spPr/>
        <p:txBody>
          <a:bodyPr/>
          <a:lstStyle/>
          <a:p>
            <a:r>
              <a:rPr lang="fr-FR" dirty="0"/>
              <a:t>La méthode du coude</a:t>
            </a:r>
          </a:p>
        </p:txBody>
      </p:sp>
      <p:sp>
        <p:nvSpPr>
          <p:cNvPr id="3" name="ZoneTexte 2">
            <a:extLst>
              <a:ext uri="{FF2B5EF4-FFF2-40B4-BE49-F238E27FC236}">
                <a16:creationId xmlns:a16="http://schemas.microsoft.com/office/drawing/2014/main" id="{C1FFADA2-C7F9-4646-9781-1789185CA1E7}"/>
              </a:ext>
            </a:extLst>
          </p:cNvPr>
          <p:cNvSpPr txBox="1"/>
          <p:nvPr/>
        </p:nvSpPr>
        <p:spPr>
          <a:xfrm>
            <a:off x="825500" y="1098550"/>
            <a:ext cx="7283450" cy="267765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Cette méthode est très efficace pour choisir le nombre de clusters K optimal pour notre jeu de données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La méthode est comme son nom l’indique consiste a chercher le point qui </a:t>
            </a:r>
            <a:r>
              <a:rPr lang="fr-FR" dirty="0" err="1"/>
              <a:t>represente</a:t>
            </a:r>
            <a:r>
              <a:rPr lang="fr-FR" dirty="0"/>
              <a:t> le coude dans un graphique représentant la somme des distances quadratiques entre les points et les centres des clusters auxquels ils appartiennent en fonction du nombre de clusters choisi.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fr-FR" dirty="0"/>
              <a:t>Le graphe obtenu ressemble a un bras, puisque le dans le départ la somme est très grande et cette somme converge vers 0 si l’on va jusqu’à n avec n le nombre d’entrées (chaque point constitue un cluster)</a:t>
            </a:r>
          </a:p>
          <a:p>
            <a:pPr marL="285750" indent="-285750">
              <a:buFont typeface="Arial" panose="020B0604020202020204" pitchFamily="34" charset="0"/>
              <a:buChar char="•"/>
            </a:pPr>
            <a:endParaRPr lang="en-US" dirty="0"/>
          </a:p>
        </p:txBody>
      </p:sp>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19</a:t>
            </a:r>
          </a:p>
        </p:txBody>
      </p:sp>
    </p:spTree>
    <p:extLst>
      <p:ext uri="{BB962C8B-B14F-4D97-AF65-F5344CB8AC3E}">
        <p14:creationId xmlns:p14="http://schemas.microsoft.com/office/powerpoint/2010/main" val="111280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514734" y="89401"/>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Sommaire :</a:t>
            </a:r>
            <a:br>
              <a:rPr lang="en" dirty="0"/>
            </a:br>
            <a:endParaRPr dirty="0"/>
          </a:p>
        </p:txBody>
      </p:sp>
      <p:sp>
        <p:nvSpPr>
          <p:cNvPr id="198" name="Google Shape;198;p32"/>
          <p:cNvSpPr txBox="1">
            <a:spLocks noGrp="1"/>
          </p:cNvSpPr>
          <p:nvPr>
            <p:ph type="ctrTitle" idx="2"/>
          </p:nvPr>
        </p:nvSpPr>
        <p:spPr>
          <a:xfrm>
            <a:off x="1786935" y="1851302"/>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Exercice 1</a:t>
            </a:r>
            <a:endParaRPr dirty="0"/>
          </a:p>
        </p:txBody>
      </p:sp>
      <p:sp>
        <p:nvSpPr>
          <p:cNvPr id="199" name="Google Shape;199;p32"/>
          <p:cNvSpPr txBox="1">
            <a:spLocks noGrp="1"/>
          </p:cNvSpPr>
          <p:nvPr>
            <p:ph type="title" idx="3"/>
          </p:nvPr>
        </p:nvSpPr>
        <p:spPr>
          <a:xfrm>
            <a:off x="67885" y="1515728"/>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01</a:t>
            </a:r>
            <a:endParaRPr sz="4800" dirty="0"/>
          </a:p>
        </p:txBody>
      </p:sp>
      <p:sp>
        <p:nvSpPr>
          <p:cNvPr id="201" name="Google Shape;201;p32"/>
          <p:cNvSpPr txBox="1">
            <a:spLocks noGrp="1"/>
          </p:cNvSpPr>
          <p:nvPr>
            <p:ph type="ctrTitle" idx="4"/>
          </p:nvPr>
        </p:nvSpPr>
        <p:spPr>
          <a:xfrm>
            <a:off x="6968092" y="1807043"/>
            <a:ext cx="2150400" cy="384000"/>
          </a:xfrm>
          <a:prstGeom prst="rect">
            <a:avLst/>
          </a:prstGeom>
        </p:spPr>
        <p:txBody>
          <a:bodyPr spcFirstLastPara="1" wrap="square" lIns="91425" tIns="91425" rIns="91425" bIns="91425" anchor="t" anchorCtr="0">
            <a:noAutofit/>
          </a:bodyPr>
          <a:lstStyle/>
          <a:p>
            <a:pPr lvl="0"/>
            <a:r>
              <a:rPr lang="fr-FR" dirty="0"/>
              <a:t>Exercice 3</a:t>
            </a:r>
          </a:p>
        </p:txBody>
      </p:sp>
      <p:sp>
        <p:nvSpPr>
          <p:cNvPr id="202" name="Google Shape;202;p32"/>
          <p:cNvSpPr txBox="1">
            <a:spLocks noGrp="1"/>
          </p:cNvSpPr>
          <p:nvPr>
            <p:ph type="title" idx="5"/>
          </p:nvPr>
        </p:nvSpPr>
        <p:spPr>
          <a:xfrm>
            <a:off x="5249042" y="1471469"/>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03</a:t>
            </a:r>
            <a:endParaRPr sz="4800" dirty="0"/>
          </a:p>
        </p:txBody>
      </p:sp>
      <p:sp>
        <p:nvSpPr>
          <p:cNvPr id="204" name="Google Shape;204;p32"/>
          <p:cNvSpPr txBox="1">
            <a:spLocks noGrp="1"/>
          </p:cNvSpPr>
          <p:nvPr>
            <p:ph type="ctrTitle" idx="7"/>
          </p:nvPr>
        </p:nvSpPr>
        <p:spPr>
          <a:xfrm>
            <a:off x="1786935" y="3261842"/>
            <a:ext cx="2150400" cy="384000"/>
          </a:xfrm>
          <a:prstGeom prst="rect">
            <a:avLst/>
          </a:prstGeom>
        </p:spPr>
        <p:txBody>
          <a:bodyPr spcFirstLastPara="1" wrap="square" lIns="91425" tIns="91425" rIns="91425" bIns="91425" anchor="t" anchorCtr="0">
            <a:noAutofit/>
          </a:bodyPr>
          <a:lstStyle/>
          <a:p>
            <a:r>
              <a:rPr lang="fr-FR" dirty="0"/>
              <a:t>Exercice 2</a:t>
            </a:r>
            <a:r>
              <a:rPr lang="en" dirty="0"/>
              <a:t> </a:t>
            </a:r>
            <a:endParaRPr dirty="0"/>
          </a:p>
        </p:txBody>
      </p:sp>
      <p:sp>
        <p:nvSpPr>
          <p:cNvPr id="205" name="Google Shape;205;p32"/>
          <p:cNvSpPr txBox="1">
            <a:spLocks noGrp="1"/>
          </p:cNvSpPr>
          <p:nvPr>
            <p:ph type="title" idx="8"/>
          </p:nvPr>
        </p:nvSpPr>
        <p:spPr>
          <a:xfrm>
            <a:off x="67885" y="2904703"/>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02</a:t>
            </a:r>
            <a:endParaRPr sz="4800" dirty="0"/>
          </a:p>
        </p:txBody>
      </p:sp>
      <p:sp>
        <p:nvSpPr>
          <p:cNvPr id="207" name="Google Shape;207;p32"/>
          <p:cNvSpPr txBox="1">
            <a:spLocks noGrp="1"/>
          </p:cNvSpPr>
          <p:nvPr>
            <p:ph type="ctrTitle" idx="13"/>
          </p:nvPr>
        </p:nvSpPr>
        <p:spPr>
          <a:xfrm>
            <a:off x="6968092" y="3217583"/>
            <a:ext cx="2150400" cy="384000"/>
          </a:xfrm>
          <a:prstGeom prst="rect">
            <a:avLst/>
          </a:prstGeom>
        </p:spPr>
        <p:txBody>
          <a:bodyPr spcFirstLastPara="1" wrap="square" lIns="91425" tIns="91425" rIns="91425" bIns="91425" anchor="t" anchorCtr="0">
            <a:noAutofit/>
          </a:bodyPr>
          <a:lstStyle/>
          <a:p>
            <a:pPr lvl="0"/>
            <a:r>
              <a:rPr lang="fr-FR" dirty="0"/>
              <a:t>Exercice 4</a:t>
            </a:r>
          </a:p>
        </p:txBody>
      </p:sp>
      <p:sp>
        <p:nvSpPr>
          <p:cNvPr id="208" name="Google Shape;208;p32"/>
          <p:cNvSpPr txBox="1">
            <a:spLocks noGrp="1"/>
          </p:cNvSpPr>
          <p:nvPr>
            <p:ph type="title" idx="14"/>
          </p:nvPr>
        </p:nvSpPr>
        <p:spPr>
          <a:xfrm>
            <a:off x="5249042" y="291089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04</a:t>
            </a:r>
            <a:endParaRPr sz="4800" dirty="0"/>
          </a:p>
        </p:txBody>
      </p:sp>
      <p:sp>
        <p:nvSpPr>
          <p:cNvPr id="11" name="Rectangle 10"/>
          <p:cNvSpPr/>
          <p:nvPr/>
        </p:nvSpPr>
        <p:spPr>
          <a:xfrm>
            <a:off x="8830147" y="4771097"/>
            <a:ext cx="25680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a:t>
            </a:r>
          </a:p>
        </p:txBody>
      </p:sp>
      <p:sp>
        <p:nvSpPr>
          <p:cNvPr id="2" name="Rectangle 1"/>
          <p:cNvSpPr/>
          <p:nvPr/>
        </p:nvSpPr>
        <p:spPr>
          <a:xfrm>
            <a:off x="712160" y="926897"/>
            <a:ext cx="2318263" cy="400110"/>
          </a:xfrm>
          <a:prstGeom prst="rect">
            <a:avLst/>
          </a:prstGeom>
        </p:spPr>
        <p:txBody>
          <a:bodyPr wrap="none">
            <a:spAutoFit/>
          </a:bodyPr>
          <a:lstStyle/>
          <a:p>
            <a:r>
              <a:rPr lang="fr-FR" sz="2000" u="sng" dirty="0">
                <a:solidFill>
                  <a:srgbClr val="C00000"/>
                </a:solidFill>
                <a:latin typeface="Montserrat" panose="020B0604020202020204" charset="0"/>
              </a:rPr>
              <a:t>Partie théorique</a:t>
            </a:r>
          </a:p>
        </p:txBody>
      </p:sp>
      <p:sp>
        <p:nvSpPr>
          <p:cNvPr id="3" name="Rectangle 2"/>
          <p:cNvSpPr/>
          <p:nvPr/>
        </p:nvSpPr>
        <p:spPr>
          <a:xfrm>
            <a:off x="5515572" y="877341"/>
            <a:ext cx="2220480" cy="400110"/>
          </a:xfrm>
          <a:prstGeom prst="rect">
            <a:avLst/>
          </a:prstGeom>
        </p:spPr>
        <p:txBody>
          <a:bodyPr wrap="none">
            <a:spAutoFit/>
          </a:bodyPr>
          <a:lstStyle/>
          <a:p>
            <a:r>
              <a:rPr lang="fr-FR" sz="2000" u="sng" dirty="0">
                <a:solidFill>
                  <a:srgbClr val="C00000"/>
                </a:solidFill>
                <a:latin typeface="Montserrat" panose="020B0604020202020204" charset="0"/>
              </a:rPr>
              <a:t>Partie pratique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4A49E67-467D-4037-98C0-FE1570A26D95}"/>
              </a:ext>
            </a:extLst>
          </p:cNvPr>
          <p:cNvPicPr>
            <a:picLocks noChangeAspect="1"/>
          </p:cNvPicPr>
          <p:nvPr/>
        </p:nvPicPr>
        <p:blipFill>
          <a:blip r:embed="rId2"/>
          <a:stretch>
            <a:fillRect/>
          </a:stretch>
        </p:blipFill>
        <p:spPr>
          <a:xfrm>
            <a:off x="631257" y="571500"/>
            <a:ext cx="7881485" cy="4218575"/>
          </a:xfrm>
          <a:prstGeom prst="rect">
            <a:avLst/>
          </a:prstGeom>
          <a:ln>
            <a:solidFill>
              <a:schemeClr val="accent1"/>
            </a:solidFill>
          </a:ln>
        </p:spPr>
      </p:pic>
      <p:sp>
        <p:nvSpPr>
          <p:cNvPr id="3" name="Rectangle 2"/>
          <p:cNvSpPr/>
          <p:nvPr/>
        </p:nvSpPr>
        <p:spPr>
          <a:xfrm>
            <a:off x="8756409" y="4771097"/>
            <a:ext cx="330540"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20</a:t>
            </a:r>
          </a:p>
        </p:txBody>
      </p:sp>
    </p:spTree>
    <p:extLst>
      <p:ext uri="{BB962C8B-B14F-4D97-AF65-F5344CB8AC3E}">
        <p14:creationId xmlns:p14="http://schemas.microsoft.com/office/powerpoint/2010/main" val="117111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8607A-A0BE-4FFA-9EC5-7D4303653E47}"/>
              </a:ext>
            </a:extLst>
          </p:cNvPr>
          <p:cNvSpPr>
            <a:spLocks noGrp="1"/>
          </p:cNvSpPr>
          <p:nvPr>
            <p:ph type="title"/>
          </p:nvPr>
        </p:nvSpPr>
        <p:spPr/>
        <p:txBody>
          <a:bodyPr/>
          <a:lstStyle/>
          <a:p>
            <a:r>
              <a:rPr lang="en-US" dirty="0"/>
              <a:t>Execution</a:t>
            </a:r>
            <a:endParaRPr lang="fr-FR" dirty="0"/>
          </a:p>
        </p:txBody>
      </p:sp>
      <p:sp>
        <p:nvSpPr>
          <p:cNvPr id="3" name="Sous-titre 2">
            <a:extLst>
              <a:ext uri="{FF2B5EF4-FFF2-40B4-BE49-F238E27FC236}">
                <a16:creationId xmlns:a16="http://schemas.microsoft.com/office/drawing/2014/main" id="{1097432E-160A-4DBE-90DB-C36E59D20220}"/>
              </a:ext>
            </a:extLst>
          </p:cNvPr>
          <p:cNvSpPr>
            <a:spLocks noGrp="1"/>
          </p:cNvSpPr>
          <p:nvPr>
            <p:ph type="subTitle" idx="1"/>
          </p:nvPr>
        </p:nvSpPr>
        <p:spPr/>
        <p:txBody>
          <a:bodyPr/>
          <a:lstStyle/>
          <a:p>
            <a:r>
              <a:rPr lang="fr-FR" dirty="0"/>
              <a:t>Dans notre cas, on utilise le même jeu de données que tantôt, ou on sait que K optimal = 3 a partir de la documentation de </a:t>
            </a:r>
            <a:r>
              <a:rPr lang="fr-FR" dirty="0" err="1"/>
              <a:t>scikit-learn</a:t>
            </a:r>
            <a:endParaRPr lang="fr-FR" dirty="0"/>
          </a:p>
          <a:p>
            <a:pPr marL="114300" indent="0">
              <a:buNone/>
            </a:pPr>
            <a:endParaRPr lang="fr-FR" dirty="0"/>
          </a:p>
          <a:p>
            <a:r>
              <a:rPr lang="fr-FR" dirty="0"/>
              <a:t>On exécute le K-</a:t>
            </a:r>
            <a:r>
              <a:rPr lang="fr-FR" dirty="0" err="1"/>
              <a:t>Means</a:t>
            </a:r>
            <a:r>
              <a:rPr lang="fr-FR" dirty="0"/>
              <a:t> 15 fois en augmentant a chaque fois le nombre de clusters</a:t>
            </a:r>
          </a:p>
          <a:p>
            <a:endParaRPr lang="en-US" dirty="0"/>
          </a:p>
          <a:p>
            <a:r>
              <a:rPr lang="fr-FR" dirty="0"/>
              <a:t>La référence suggère la mise a l’échelle  des données d’entrée ce qui est une bonne pratique lorsqu’on utilise des algorithmes comme K-</a:t>
            </a:r>
            <a:r>
              <a:rPr lang="fr-FR" dirty="0" err="1"/>
              <a:t>Means</a:t>
            </a:r>
            <a:r>
              <a:rPr lang="fr-FR" dirty="0"/>
              <a:t> se basant sur les distances</a:t>
            </a:r>
          </a:p>
        </p:txBody>
      </p:sp>
      <p:sp>
        <p:nvSpPr>
          <p:cNvPr id="4" name="Rectangle 3"/>
          <p:cNvSpPr/>
          <p:nvPr/>
        </p:nvSpPr>
        <p:spPr>
          <a:xfrm>
            <a:off x="8782057" y="4771097"/>
            <a:ext cx="30489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21</a:t>
            </a:r>
          </a:p>
        </p:txBody>
      </p:sp>
    </p:spTree>
    <p:extLst>
      <p:ext uri="{BB962C8B-B14F-4D97-AF65-F5344CB8AC3E}">
        <p14:creationId xmlns:p14="http://schemas.microsoft.com/office/powerpoint/2010/main" val="177576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8204A-F20D-47EE-B546-331DBAB1184F}"/>
              </a:ext>
            </a:extLst>
          </p:cNvPr>
          <p:cNvSpPr>
            <a:spLocks noGrp="1"/>
          </p:cNvSpPr>
          <p:nvPr>
            <p:ph type="title"/>
          </p:nvPr>
        </p:nvSpPr>
        <p:spPr/>
        <p:txBody>
          <a:bodyPr/>
          <a:lstStyle/>
          <a:p>
            <a:r>
              <a:rPr lang="fr-FR" dirty="0"/>
              <a:t>La mise a l’échelle ou </a:t>
            </a:r>
            <a:r>
              <a:rPr lang="fr-FR" dirty="0" err="1"/>
              <a:t>scaling</a:t>
            </a:r>
            <a:endParaRPr lang="fr-FR" dirty="0"/>
          </a:p>
        </p:txBody>
      </p:sp>
      <p:sp>
        <p:nvSpPr>
          <p:cNvPr id="3" name="Sous-titre 2">
            <a:extLst>
              <a:ext uri="{FF2B5EF4-FFF2-40B4-BE49-F238E27FC236}">
                <a16:creationId xmlns:a16="http://schemas.microsoft.com/office/drawing/2014/main" id="{52146B25-91DC-41C8-B8C3-522627DC0E6D}"/>
              </a:ext>
            </a:extLst>
          </p:cNvPr>
          <p:cNvSpPr>
            <a:spLocks noGrp="1"/>
          </p:cNvSpPr>
          <p:nvPr>
            <p:ph type="subTitle" idx="1"/>
          </p:nvPr>
        </p:nvSpPr>
        <p:spPr>
          <a:xfrm>
            <a:off x="717800" y="1255775"/>
            <a:ext cx="6895850" cy="3398100"/>
          </a:xfrm>
        </p:spPr>
        <p:style>
          <a:lnRef idx="2">
            <a:schemeClr val="accent5"/>
          </a:lnRef>
          <a:fillRef idx="1">
            <a:schemeClr val="lt1"/>
          </a:fillRef>
          <a:effectRef idx="0">
            <a:schemeClr val="accent5"/>
          </a:effectRef>
          <a:fontRef idx="minor">
            <a:schemeClr val="dk1"/>
          </a:fontRef>
        </p:style>
        <p:txBody>
          <a:bodyPr/>
          <a:lstStyle/>
          <a:p>
            <a:r>
              <a:rPr lang="en-US" dirty="0"/>
              <a:t>Est </a:t>
            </a:r>
            <a:r>
              <a:rPr lang="en-US" dirty="0" err="1"/>
              <a:t>une</a:t>
            </a:r>
            <a:r>
              <a:rPr lang="en-US" dirty="0"/>
              <a:t> bonne pratique pour </a:t>
            </a:r>
            <a:r>
              <a:rPr lang="en-US" dirty="0" err="1"/>
              <a:t>ces</a:t>
            </a:r>
            <a:r>
              <a:rPr lang="en-US" dirty="0"/>
              <a:t> raisons : </a:t>
            </a:r>
          </a:p>
          <a:p>
            <a:pPr lvl="1"/>
            <a:r>
              <a:rPr lang="fr-FR" dirty="0"/>
              <a:t>Les données avec des grandes valeurs tendent a dominer celles avec des petites valeurs ( donc on donne la même importance a toutes les entrées)</a:t>
            </a:r>
          </a:p>
          <a:p>
            <a:pPr lvl="1"/>
            <a:r>
              <a:rPr lang="fr-FR" dirty="0"/>
              <a:t>L’unification des unités de données, sinon un changement simple d’unités va influencer notre modèle</a:t>
            </a:r>
          </a:p>
          <a:p>
            <a:pPr lvl="1"/>
            <a:r>
              <a:rPr lang="fr-FR" dirty="0"/>
              <a:t>L’entrainement converge plus rapidement</a:t>
            </a:r>
          </a:p>
          <a:p>
            <a:endParaRPr lang="fr-FR" dirty="0"/>
          </a:p>
          <a:p>
            <a:r>
              <a:rPr lang="fr-FR" dirty="0"/>
              <a:t>Normalisation/standardisation selon la nature de notre jeu de données</a:t>
            </a:r>
          </a:p>
          <a:p>
            <a:endParaRPr lang="fr-FR" dirty="0"/>
          </a:p>
        </p:txBody>
      </p:sp>
      <p:sp>
        <p:nvSpPr>
          <p:cNvPr id="4" name="Rectangle 3"/>
          <p:cNvSpPr/>
          <p:nvPr/>
        </p:nvSpPr>
        <p:spPr>
          <a:xfrm>
            <a:off x="8758013" y="4771097"/>
            <a:ext cx="32893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22</a:t>
            </a:r>
          </a:p>
        </p:txBody>
      </p:sp>
    </p:spTree>
    <p:extLst>
      <p:ext uri="{BB962C8B-B14F-4D97-AF65-F5344CB8AC3E}">
        <p14:creationId xmlns:p14="http://schemas.microsoft.com/office/powerpoint/2010/main" val="8858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FDC71-12CA-455C-A596-2D137E289B92}"/>
              </a:ext>
            </a:extLst>
          </p:cNvPr>
          <p:cNvSpPr>
            <a:spLocks noGrp="1"/>
          </p:cNvSpPr>
          <p:nvPr>
            <p:ph type="title"/>
          </p:nvPr>
        </p:nvSpPr>
        <p:spPr/>
        <p:txBody>
          <a:bodyPr/>
          <a:lstStyle/>
          <a:p>
            <a:r>
              <a:rPr lang="fr-FR" dirty="0"/>
              <a:t>Résultats</a:t>
            </a:r>
          </a:p>
        </p:txBody>
      </p:sp>
      <p:pic>
        <p:nvPicPr>
          <p:cNvPr id="5" name="Image 4">
            <a:extLst>
              <a:ext uri="{FF2B5EF4-FFF2-40B4-BE49-F238E27FC236}">
                <a16:creationId xmlns:a16="http://schemas.microsoft.com/office/drawing/2014/main" id="{99D5340D-F91D-484A-B7EF-87F591977679}"/>
              </a:ext>
            </a:extLst>
          </p:cNvPr>
          <p:cNvPicPr>
            <a:picLocks noChangeAspect="1"/>
          </p:cNvPicPr>
          <p:nvPr/>
        </p:nvPicPr>
        <p:blipFill>
          <a:blip r:embed="rId2"/>
          <a:stretch>
            <a:fillRect/>
          </a:stretch>
        </p:blipFill>
        <p:spPr>
          <a:xfrm>
            <a:off x="743924" y="1233394"/>
            <a:ext cx="7708199" cy="3936999"/>
          </a:xfrm>
          <a:prstGeom prst="rect">
            <a:avLst/>
          </a:prstGeom>
          <a:ln>
            <a:solidFill>
              <a:srgbClr val="003BA3"/>
            </a:solidFill>
          </a:ln>
        </p:spPr>
      </p:pic>
      <p:sp>
        <p:nvSpPr>
          <p:cNvPr id="7" name="Ellipse 6">
            <a:extLst>
              <a:ext uri="{FF2B5EF4-FFF2-40B4-BE49-F238E27FC236}">
                <a16:creationId xmlns:a16="http://schemas.microsoft.com/office/drawing/2014/main" id="{3A570E51-CDEB-458D-9558-B837B2DBEC1D}"/>
              </a:ext>
            </a:extLst>
          </p:cNvPr>
          <p:cNvSpPr/>
          <p:nvPr/>
        </p:nvSpPr>
        <p:spPr>
          <a:xfrm>
            <a:off x="2533650" y="4121150"/>
            <a:ext cx="406400" cy="342900"/>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6" name="Rectangle 5"/>
          <p:cNvSpPr/>
          <p:nvPr/>
        </p:nvSpPr>
        <p:spPr>
          <a:xfrm>
            <a:off x="8759615" y="4771097"/>
            <a:ext cx="327334"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23</a:t>
            </a:r>
          </a:p>
        </p:txBody>
      </p:sp>
    </p:spTree>
    <p:extLst>
      <p:ext uri="{BB962C8B-B14F-4D97-AF65-F5344CB8AC3E}">
        <p14:creationId xmlns:p14="http://schemas.microsoft.com/office/powerpoint/2010/main" val="406606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4"/>
          <p:cNvSpPr txBox="1">
            <a:spLocks noGrp="1"/>
          </p:cNvSpPr>
          <p:nvPr>
            <p:ph type="title"/>
          </p:nvPr>
        </p:nvSpPr>
        <p:spPr>
          <a:xfrm>
            <a:off x="825006" y="836991"/>
            <a:ext cx="7708200" cy="7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Références:</a:t>
            </a:r>
            <a:endParaRPr dirty="0"/>
          </a:p>
        </p:txBody>
      </p:sp>
      <p:sp>
        <p:nvSpPr>
          <p:cNvPr id="673" name="Google Shape;673;p64"/>
          <p:cNvSpPr txBox="1">
            <a:spLocks noGrp="1"/>
          </p:cNvSpPr>
          <p:nvPr>
            <p:ph type="subTitle" idx="1"/>
          </p:nvPr>
        </p:nvSpPr>
        <p:spPr>
          <a:xfrm>
            <a:off x="1752017" y="1577391"/>
            <a:ext cx="5254179" cy="3398100"/>
          </a:xfrm>
          <a:prstGeom prst="rect">
            <a:avLst/>
          </a:prstGeom>
        </p:spPr>
        <p:txBody>
          <a:bodyPr spcFirstLastPara="1" wrap="square" lIns="91425" tIns="91425" rIns="91425" bIns="91425" anchor="t" anchorCtr="0">
            <a:noAutofit/>
          </a:bodyPr>
          <a:lstStyle/>
          <a:p>
            <a:pPr marR="50800" lvl="0" indent="-317500">
              <a:spcBef>
                <a:spcPts val="1600"/>
              </a:spcBef>
            </a:pPr>
            <a:r>
              <a:rPr lang="fr-FR" u="sng" dirty="0">
                <a:hlinkClick r:id="rId3"/>
              </a:rPr>
              <a:t>Notes de cours</a:t>
            </a:r>
          </a:p>
          <a:p>
            <a:pPr marR="50800" lvl="0" indent="-317500">
              <a:spcBef>
                <a:spcPts val="1600"/>
              </a:spcBef>
            </a:pPr>
            <a:r>
              <a:rPr lang="fr-FR" u="sng" dirty="0">
                <a:hlinkClick r:id="rId3"/>
              </a:rPr>
              <a:t>https://medium.com/@xzz201920/dbscan-e1e50128074c </a:t>
            </a:r>
            <a:endParaRPr lang="fr-FR" u="sng" dirty="0"/>
          </a:p>
          <a:p>
            <a:pPr marR="50800" indent="-317500"/>
            <a:r>
              <a:rPr lang="fr-FR" u="sng" dirty="0">
                <a:uFill>
                  <a:noFill/>
                </a:uFill>
                <a:hlinkClick r:id="rId4"/>
              </a:rPr>
              <a:t>https://xzz201920.medium.com/optics-d80b41fd042a</a:t>
            </a:r>
            <a:endParaRPr lang="fr-FR" u="sng" dirty="0">
              <a:uFill>
                <a:noFill/>
              </a:uFill>
            </a:endParaRPr>
          </a:p>
          <a:p>
            <a:pPr marL="457200" marR="50800" lvl="0" indent="-317500" algn="l" rtl="0">
              <a:spcBef>
                <a:spcPts val="0"/>
              </a:spcBef>
              <a:spcAft>
                <a:spcPts val="0"/>
              </a:spcAft>
              <a:buSzPts val="1400"/>
              <a:buChar char="●"/>
            </a:pPr>
            <a:r>
              <a:rPr lang="fr-FR" u="sng" dirty="0">
                <a:hlinkClick r:id="rId5"/>
              </a:rPr>
              <a:t>https://towardsdatascience.com/all-about-feature-scaling-bcc0ad75cb35</a:t>
            </a:r>
            <a:endParaRPr lang="fr-FR" u="sng" dirty="0"/>
          </a:p>
          <a:p>
            <a:pPr marR="50800" lvl="0" indent="-317500"/>
            <a:r>
              <a:rPr lang="fr-FR" u="sng" dirty="0" err="1">
                <a:hlinkClick r:id="rId6"/>
              </a:rPr>
              <a:t>sklearn.cluster.KMeans</a:t>
            </a:r>
            <a:r>
              <a:rPr lang="fr-FR" u="sng" dirty="0">
                <a:hlinkClick r:id="rId6"/>
              </a:rPr>
              <a:t> — </a:t>
            </a:r>
            <a:r>
              <a:rPr lang="fr-FR" u="sng" dirty="0" err="1">
                <a:hlinkClick r:id="rId6"/>
              </a:rPr>
              <a:t>scikit-learn</a:t>
            </a:r>
            <a:r>
              <a:rPr lang="fr-FR" u="sng" dirty="0">
                <a:hlinkClick r:id="rId6"/>
              </a:rPr>
              <a:t> 0.24.1 documentation (scikit-learn.org)</a:t>
            </a:r>
            <a:endParaRPr lang="fr-FR" u="sng" dirty="0"/>
          </a:p>
          <a:p>
            <a:pPr marR="50800" lvl="0" indent="-317500"/>
            <a:r>
              <a:rPr lang="en-US" u="sng" dirty="0">
                <a:hlinkClick r:id="rId7"/>
              </a:rPr>
              <a:t>Tutorial: How to determine the optimal number of clusters for k-means clustering | by </a:t>
            </a:r>
            <a:r>
              <a:rPr lang="en-US" u="sng" dirty="0" err="1">
                <a:hlinkClick r:id="rId7"/>
              </a:rPr>
              <a:t>Tola</a:t>
            </a:r>
            <a:r>
              <a:rPr lang="en-US" u="sng" dirty="0">
                <a:hlinkClick r:id="rId7"/>
              </a:rPr>
              <a:t> </a:t>
            </a:r>
            <a:r>
              <a:rPr lang="en-US" u="sng" dirty="0" err="1">
                <a:hlinkClick r:id="rId7"/>
              </a:rPr>
              <a:t>Alade</a:t>
            </a:r>
            <a:r>
              <a:rPr lang="en-US" u="sng" dirty="0">
                <a:hlinkClick r:id="rId7"/>
              </a:rPr>
              <a:t> | Cambridge Spark</a:t>
            </a:r>
            <a:endParaRPr lang="fr-FR" u="sng" dirty="0"/>
          </a:p>
          <a:p>
            <a:pPr marL="457200" marR="50800" lvl="0" indent="-317500" algn="l" rtl="0">
              <a:spcBef>
                <a:spcPts val="0"/>
              </a:spcBef>
              <a:spcAft>
                <a:spcPts val="0"/>
              </a:spcAft>
              <a:buSzPts val="1400"/>
              <a:buChar char="●"/>
            </a:pPr>
            <a:endParaRPr dirty="0"/>
          </a:p>
          <a:p>
            <a:pPr marL="0" marR="50800" lvl="0" indent="0" algn="l" rtl="0">
              <a:spcBef>
                <a:spcPts val="1600"/>
              </a:spcBef>
              <a:spcAft>
                <a:spcPts val="0"/>
              </a:spcAft>
              <a:buClr>
                <a:schemeClr val="dk1"/>
              </a:buClr>
              <a:buSzPts val="1100"/>
              <a:buFont typeface="Arial"/>
              <a:buNone/>
            </a:pPr>
            <a:endParaRPr dirty="0">
              <a:solidFill>
                <a:srgbClr val="000043"/>
              </a:solidFill>
            </a:endParaRPr>
          </a:p>
          <a:p>
            <a:pPr marL="0" lvl="0" indent="0" algn="l" rtl="0">
              <a:spcBef>
                <a:spcPts val="1600"/>
              </a:spcBef>
              <a:spcAft>
                <a:spcPts val="1600"/>
              </a:spcAft>
              <a:buNone/>
            </a:pPr>
            <a:endParaRPr dirty="0"/>
          </a:p>
        </p:txBody>
      </p:sp>
      <p:sp>
        <p:nvSpPr>
          <p:cNvPr id="4" name="Rectangle 3"/>
          <p:cNvSpPr/>
          <p:nvPr/>
        </p:nvSpPr>
        <p:spPr>
          <a:xfrm>
            <a:off x="8753203" y="4771097"/>
            <a:ext cx="33374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81913" y="0"/>
            <a:ext cx="2895098"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Exercice</a:t>
            </a:r>
            <a:endParaRPr sz="3600" dirty="0"/>
          </a:p>
        </p:txBody>
      </p:sp>
      <p:sp>
        <p:nvSpPr>
          <p:cNvPr id="223" name="Google Shape;223;p34"/>
          <p:cNvSpPr txBox="1">
            <a:spLocks noGrp="1"/>
          </p:cNvSpPr>
          <p:nvPr>
            <p:ph type="subTitle" idx="1"/>
          </p:nvPr>
        </p:nvSpPr>
        <p:spPr>
          <a:xfrm>
            <a:off x="4373032" y="1734135"/>
            <a:ext cx="4462500" cy="242736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a:r>
              <a:rPr lang="fr-FR" sz="1600" dirty="0">
                <a:solidFill>
                  <a:schemeClr val="tx1"/>
                </a:solidFill>
                <a:latin typeface="Roboto Medium" panose="020B0604020202020204" charset="0"/>
                <a:ea typeface="Roboto Medium" panose="020B0604020202020204" charset="0"/>
              </a:rPr>
              <a:t>Questions:</a:t>
            </a:r>
          </a:p>
          <a:p>
            <a:pPr marL="0" lvl="0" indent="0" algn="l"/>
            <a:endParaRPr lang="fr-FR" sz="1600" dirty="0">
              <a:solidFill>
                <a:schemeClr val="tx1"/>
              </a:solidFill>
              <a:latin typeface="Roboto Medium" panose="020B0604020202020204" charset="0"/>
              <a:ea typeface="Roboto Medium" panose="020B0604020202020204" charset="0"/>
            </a:endParaRPr>
          </a:p>
          <a:p>
            <a:pPr marL="0" lvl="0" indent="0" algn="l"/>
            <a:r>
              <a:rPr lang="fr-FR" sz="1600" dirty="0">
                <a:solidFill>
                  <a:schemeClr val="tx1"/>
                </a:solidFill>
                <a:latin typeface="Roboto Medium" panose="020B0604020202020204" charset="0"/>
                <a:ea typeface="Roboto Medium" panose="020B0604020202020204" charset="0"/>
              </a:rPr>
              <a:t> 1. Expliquez davantage les principes de base de ce type de clustering en incluant ses principales caractéristiques </a:t>
            </a:r>
          </a:p>
          <a:p>
            <a:pPr marL="0" lvl="0" indent="0" algn="l"/>
            <a:r>
              <a:rPr lang="fr-FR" sz="1600" dirty="0">
                <a:solidFill>
                  <a:schemeClr val="tx1"/>
                </a:solidFill>
                <a:latin typeface="Roboto Medium" panose="020B0604020202020204" charset="0"/>
                <a:ea typeface="Roboto Medium" panose="020B0604020202020204" charset="0"/>
              </a:rPr>
              <a:t>2. Comparez ce type de clustering avec le clustering avec des approches de clustering tel que le K-</a:t>
            </a:r>
            <a:r>
              <a:rPr lang="fr-FR" sz="1600" dirty="0" err="1">
                <a:solidFill>
                  <a:schemeClr val="tx1"/>
                </a:solidFill>
                <a:latin typeface="Roboto Medium" panose="020B0604020202020204" charset="0"/>
                <a:ea typeface="Roboto Medium" panose="020B0604020202020204" charset="0"/>
              </a:rPr>
              <a:t>means</a:t>
            </a:r>
            <a:endParaRPr sz="1600" dirty="0">
              <a:solidFill>
                <a:schemeClr val="tx1"/>
              </a:solidFill>
              <a:latin typeface="Roboto Medium" panose="020B0604020202020204" charset="0"/>
              <a:ea typeface="Roboto Medium" panose="020B0604020202020204" charset="0"/>
            </a:endParaRPr>
          </a:p>
        </p:txBody>
      </p:sp>
      <p:sp>
        <p:nvSpPr>
          <p:cNvPr id="224" name="Google Shape;224;p34"/>
          <p:cNvSpPr txBox="1">
            <a:spLocks noGrp="1"/>
          </p:cNvSpPr>
          <p:nvPr>
            <p:ph type="title" idx="2"/>
          </p:nvPr>
        </p:nvSpPr>
        <p:spPr>
          <a:xfrm>
            <a:off x="642550" y="1027547"/>
            <a:ext cx="1288645"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 name="Rectangle 1"/>
          <p:cNvSpPr/>
          <p:nvPr/>
        </p:nvSpPr>
        <p:spPr>
          <a:xfrm>
            <a:off x="3968275" y="420900"/>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Le clustering par densité est un type de regroupement où des clusters détectés peuvent avoir différentes formes</a:t>
            </a:r>
          </a:p>
        </p:txBody>
      </p:sp>
      <p:sp>
        <p:nvSpPr>
          <p:cNvPr id="6" name="Rectangle 5"/>
          <p:cNvSpPr/>
          <p:nvPr/>
        </p:nvSpPr>
        <p:spPr>
          <a:xfrm>
            <a:off x="8831750" y="4771097"/>
            <a:ext cx="25519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0" y="0"/>
            <a:ext cx="3474720" cy="396062"/>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1.Le clustering par densité</a:t>
            </a:r>
            <a:endParaRPr sz="1800" dirty="0"/>
          </a:p>
        </p:txBody>
      </p:sp>
      <p:sp>
        <p:nvSpPr>
          <p:cNvPr id="230" name="Google Shape;230;p35"/>
          <p:cNvSpPr txBox="1">
            <a:spLocks noGrp="1"/>
          </p:cNvSpPr>
          <p:nvPr>
            <p:ph type="subTitle" idx="1"/>
          </p:nvPr>
        </p:nvSpPr>
        <p:spPr>
          <a:xfrm>
            <a:off x="2490952" y="1241186"/>
            <a:ext cx="6482780" cy="1981286"/>
          </a:xfrm>
          <a:prstGeom prst="rect">
            <a:avLst/>
          </a:prstGeom>
        </p:spPr>
        <p:txBody>
          <a:bodyPr spcFirstLastPara="1" wrap="square" lIns="91425" tIns="91425" rIns="91425" bIns="91425" anchor="t" anchorCtr="0">
            <a:noAutofit/>
          </a:bodyPr>
          <a:lstStyle/>
          <a:p>
            <a:pPr marL="0" lvl="0" indent="0" algn="l">
              <a:buSzPts val="1100"/>
            </a:pPr>
            <a:r>
              <a:rPr lang="fr-FR" sz="1200" u="sng" dirty="0">
                <a:solidFill>
                  <a:srgbClr val="4A8CFF"/>
                </a:solidFill>
              </a:rPr>
              <a:t>Principes de base :</a:t>
            </a:r>
          </a:p>
          <a:p>
            <a:pPr marL="0" lvl="0" indent="0" algn="l">
              <a:buSzPts val="1100"/>
            </a:pPr>
            <a:r>
              <a:rPr lang="fr-FR" sz="1200" dirty="0"/>
              <a:t>• Deux paramètres:    </a:t>
            </a:r>
            <a:r>
              <a:rPr lang="fr-FR" sz="1000" dirty="0"/>
              <a:t>1. rayon maximum du voisinage </a:t>
            </a:r>
            <a:r>
              <a:rPr lang="fr-FR" sz="1000" dirty="0" err="1">
                <a:solidFill>
                  <a:srgbClr val="C00000"/>
                </a:solidFill>
              </a:rPr>
              <a:t>Eps</a:t>
            </a:r>
            <a:r>
              <a:rPr lang="fr-FR" sz="1000" dirty="0"/>
              <a:t> </a:t>
            </a:r>
          </a:p>
          <a:p>
            <a:pPr marL="0" lvl="0" indent="0" algn="l">
              <a:buSzPts val="1100"/>
            </a:pPr>
            <a:r>
              <a:rPr lang="fr-FR" sz="1000" dirty="0"/>
              <a:t>    	                    2. nombre minimum de points dans un voisinage </a:t>
            </a:r>
            <a:r>
              <a:rPr lang="fr-FR" sz="1000" dirty="0" err="1"/>
              <a:t>Eps</a:t>
            </a:r>
            <a:r>
              <a:rPr lang="fr-FR" sz="1000" dirty="0"/>
              <a:t> d'un point </a:t>
            </a:r>
            <a:r>
              <a:rPr lang="fr-FR" sz="1000" dirty="0" err="1">
                <a:solidFill>
                  <a:srgbClr val="C00000"/>
                </a:solidFill>
              </a:rPr>
              <a:t>MinPts</a:t>
            </a:r>
            <a:endParaRPr lang="fr-FR" sz="1000" dirty="0">
              <a:solidFill>
                <a:srgbClr val="C00000"/>
              </a:solidFill>
            </a:endParaRPr>
          </a:p>
          <a:p>
            <a:pPr marL="0" lvl="0" indent="0" algn="l">
              <a:buSzPts val="1100"/>
            </a:pPr>
            <a:r>
              <a:rPr lang="fr-FR" sz="1200" dirty="0"/>
              <a:t>• </a:t>
            </a:r>
            <a:r>
              <a:rPr lang="fr-FR" sz="1200" dirty="0" err="1"/>
              <a:t>NEps</a:t>
            </a:r>
            <a:r>
              <a:rPr lang="fr-FR" sz="1200" dirty="0"/>
              <a:t> (p): {q ∈ D s.t. </a:t>
            </a:r>
            <a:r>
              <a:rPr lang="fr-FR" sz="1200" dirty="0">
                <a:solidFill>
                  <a:srgbClr val="C00000"/>
                </a:solidFill>
              </a:rPr>
              <a:t>distance</a:t>
            </a:r>
            <a:r>
              <a:rPr lang="fr-FR" sz="1200" dirty="0"/>
              <a:t> (p, q) ≤ </a:t>
            </a:r>
            <a:r>
              <a:rPr lang="fr-FR" sz="1200" dirty="0" err="1"/>
              <a:t>Eps</a:t>
            </a:r>
            <a:r>
              <a:rPr lang="fr-FR" sz="1200" dirty="0"/>
              <a:t>} </a:t>
            </a:r>
          </a:p>
          <a:p>
            <a:pPr marL="0" lvl="0" indent="0" algn="l">
              <a:buSzPts val="1100"/>
            </a:pPr>
            <a:r>
              <a:rPr lang="fr-FR" sz="1200" dirty="0"/>
              <a:t>• Idée clé: la densité doit dépasser un certain seuil. </a:t>
            </a:r>
          </a:p>
          <a:p>
            <a:pPr marL="0" lvl="0" indent="0" algn="l">
              <a:buSzPts val="1100"/>
            </a:pPr>
            <a:r>
              <a:rPr lang="fr-FR" sz="1200" dirty="0"/>
              <a:t>• La forme d'un voisinage dépend de la fonction </a:t>
            </a:r>
            <a:r>
              <a:rPr lang="fr-FR" sz="1200" dirty="0">
                <a:solidFill>
                  <a:srgbClr val="C00000"/>
                </a:solidFill>
              </a:rPr>
              <a:t>distance</a:t>
            </a:r>
          </a:p>
          <a:p>
            <a:pPr marL="0" lvl="0" indent="0" algn="l">
              <a:buSzPts val="1100"/>
            </a:pPr>
            <a:endParaRPr lang="fr-FR" sz="1200" dirty="0">
              <a:solidFill>
                <a:srgbClr val="C00000"/>
              </a:solidFill>
            </a:endParaRPr>
          </a:p>
          <a:p>
            <a:pPr marL="0" lvl="0" indent="0" algn="l">
              <a:buSzPts val="1100"/>
            </a:pPr>
            <a:r>
              <a:rPr lang="fr-FR" sz="1200" dirty="0"/>
              <a:t>	En utilisant ces deux paramètres, Ce type de </a:t>
            </a:r>
            <a:r>
              <a:rPr lang="fr-FR" sz="1200" dirty="0" err="1"/>
              <a:t>clustering</a:t>
            </a:r>
            <a:r>
              <a:rPr lang="fr-FR" sz="1200" dirty="0"/>
              <a:t> classe les points de données en trois catégories:</a:t>
            </a:r>
          </a:p>
        </p:txBody>
      </p:sp>
      <p:sp>
        <p:nvSpPr>
          <p:cNvPr id="4" name="Rectangle 3"/>
          <p:cNvSpPr/>
          <p:nvPr/>
        </p:nvSpPr>
        <p:spPr>
          <a:xfrm>
            <a:off x="8825338" y="4771097"/>
            <a:ext cx="261611"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4</a:t>
            </a:r>
          </a:p>
        </p:txBody>
      </p:sp>
      <p:sp>
        <p:nvSpPr>
          <p:cNvPr id="2" name="Rectangle 1"/>
          <p:cNvSpPr/>
          <p:nvPr/>
        </p:nvSpPr>
        <p:spPr>
          <a:xfrm>
            <a:off x="1138271" y="449292"/>
            <a:ext cx="4572000" cy="738664"/>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lvl="0">
              <a:buSzPts val="1100"/>
            </a:pPr>
            <a:r>
              <a:rPr lang="fr-FR" u="sng" dirty="0">
                <a:solidFill>
                  <a:srgbClr val="4A8CFF"/>
                </a:solidFill>
              </a:rPr>
              <a:t>Objective: </a:t>
            </a:r>
          </a:p>
          <a:p>
            <a:pPr lvl="0">
              <a:buSzPts val="1100"/>
            </a:pPr>
            <a:r>
              <a:rPr lang="fr-FR" dirty="0"/>
              <a:t>• localise les régions de haute densité séparées les unes des autres par régions de faible densité.</a:t>
            </a:r>
          </a:p>
        </p:txBody>
      </p:sp>
      <p:sp>
        <p:nvSpPr>
          <p:cNvPr id="3" name="Rectangle 2"/>
          <p:cNvSpPr/>
          <p:nvPr/>
        </p:nvSpPr>
        <p:spPr>
          <a:xfrm>
            <a:off x="4166578" y="2967646"/>
            <a:ext cx="4789565" cy="1708160"/>
          </a:xfrm>
          <a:prstGeom prst="rect">
            <a:avLst/>
          </a:prstGeom>
        </p:spPr>
        <p:txBody>
          <a:bodyPr wrap="square">
            <a:spAutoFit/>
          </a:bodyPr>
          <a:lstStyle/>
          <a:p>
            <a:pPr lvl="0">
              <a:buSzPts val="1100"/>
            </a:pPr>
            <a:r>
              <a:rPr lang="fr-FR" sz="1050" u="sng" dirty="0">
                <a:solidFill>
                  <a:srgbClr val="C00000"/>
                </a:solidFill>
                <a:latin typeface="Montserrat" panose="020B0604020202020204" charset="0"/>
              </a:rPr>
              <a:t>Points centraux : </a:t>
            </a:r>
            <a:r>
              <a:rPr lang="fr-FR" sz="1050" dirty="0">
                <a:solidFill>
                  <a:schemeClr val="tx1"/>
                </a:solidFill>
                <a:latin typeface="Montserrat" panose="020B0604020202020204" charset="0"/>
              </a:rPr>
              <a:t>Un point de données p est un point central si </a:t>
            </a:r>
            <a:r>
              <a:rPr lang="fr-FR" sz="1050" dirty="0" err="1">
                <a:solidFill>
                  <a:schemeClr val="tx1"/>
                </a:solidFill>
                <a:latin typeface="Montserrat" panose="020B0604020202020204" charset="0"/>
              </a:rPr>
              <a:t>Nbhd</a:t>
            </a:r>
            <a:r>
              <a:rPr lang="fr-FR" sz="1050" dirty="0">
                <a:solidFill>
                  <a:schemeClr val="tx1"/>
                </a:solidFill>
                <a:latin typeface="Montserrat" panose="020B0604020202020204" charset="0"/>
              </a:rPr>
              <a:t> ( p , ɛ ) [ɛ-voisinage de p ] contient au moins </a:t>
            </a:r>
            <a:r>
              <a:rPr lang="fr-FR" sz="1050" dirty="0" err="1">
                <a:solidFill>
                  <a:schemeClr val="tx1"/>
                </a:solidFill>
                <a:latin typeface="Montserrat" panose="020B0604020202020204" charset="0"/>
              </a:rPr>
              <a:t>minPts</a:t>
            </a:r>
            <a:r>
              <a:rPr lang="fr-FR" sz="1050" dirty="0">
                <a:solidFill>
                  <a:schemeClr val="tx1"/>
                </a:solidFill>
                <a:latin typeface="Montserrat" panose="020B0604020202020204" charset="0"/>
              </a:rPr>
              <a:t> ; </a:t>
            </a:r>
          </a:p>
          <a:p>
            <a:pPr lvl="0">
              <a:buSzPts val="1100"/>
            </a:pPr>
            <a:r>
              <a:rPr lang="fr-FR" sz="1050" dirty="0">
                <a:solidFill>
                  <a:schemeClr val="tx1"/>
                </a:solidFill>
                <a:latin typeface="Montserrat" panose="020B0604020202020204" charset="0"/>
              </a:rPr>
              <a:t>| </a:t>
            </a:r>
            <a:r>
              <a:rPr lang="fr-FR" sz="1050" dirty="0" err="1">
                <a:solidFill>
                  <a:schemeClr val="tx1"/>
                </a:solidFill>
                <a:latin typeface="Montserrat" panose="020B0604020202020204" charset="0"/>
              </a:rPr>
              <a:t>Nbhd</a:t>
            </a:r>
            <a:r>
              <a:rPr lang="fr-FR" sz="1050" dirty="0">
                <a:solidFill>
                  <a:schemeClr val="tx1"/>
                </a:solidFill>
                <a:latin typeface="Montserrat" panose="020B0604020202020204" charset="0"/>
              </a:rPr>
              <a:t> ( p , ɛ ) | &gt; = </a:t>
            </a:r>
            <a:r>
              <a:rPr lang="fr-FR" sz="1050" dirty="0" err="1">
                <a:solidFill>
                  <a:schemeClr val="tx1"/>
                </a:solidFill>
                <a:latin typeface="Montserrat" panose="020B0604020202020204" charset="0"/>
              </a:rPr>
              <a:t>minPts</a:t>
            </a:r>
            <a:r>
              <a:rPr lang="fr-FR" sz="1050" dirty="0">
                <a:solidFill>
                  <a:schemeClr val="tx1"/>
                </a:solidFill>
                <a:latin typeface="Montserrat" panose="020B0604020202020204" charset="0"/>
              </a:rPr>
              <a:t> . </a:t>
            </a:r>
          </a:p>
          <a:p>
            <a:pPr lvl="0">
              <a:buSzPts val="1100"/>
            </a:pPr>
            <a:endParaRPr lang="fr-FR" sz="1050" dirty="0">
              <a:solidFill>
                <a:schemeClr val="tx1"/>
              </a:solidFill>
              <a:latin typeface="Montserrat" panose="020B0604020202020204" charset="0"/>
            </a:endParaRPr>
          </a:p>
          <a:p>
            <a:pPr lvl="0">
              <a:buSzPts val="1100"/>
            </a:pPr>
            <a:r>
              <a:rPr lang="fr-FR" sz="1050" u="sng" dirty="0">
                <a:solidFill>
                  <a:srgbClr val="C00000"/>
                </a:solidFill>
                <a:latin typeface="Montserrat" panose="020B0604020202020204" charset="0"/>
              </a:rPr>
              <a:t>Points de frontière: </a:t>
            </a:r>
            <a:r>
              <a:rPr lang="fr-FR" sz="1050" dirty="0">
                <a:solidFill>
                  <a:schemeClr val="tx1"/>
                </a:solidFill>
                <a:latin typeface="Montserrat" panose="020B0604020202020204" charset="0"/>
              </a:rPr>
              <a:t>Un point de données q est un point de frontière si </a:t>
            </a:r>
            <a:r>
              <a:rPr lang="fr-FR" sz="1050" dirty="0" err="1">
                <a:solidFill>
                  <a:schemeClr val="tx1"/>
                </a:solidFill>
                <a:latin typeface="Montserrat" panose="020B0604020202020204" charset="0"/>
              </a:rPr>
              <a:t>Nbhd</a:t>
            </a:r>
            <a:r>
              <a:rPr lang="fr-FR" sz="1050" dirty="0">
                <a:solidFill>
                  <a:schemeClr val="tx1"/>
                </a:solidFill>
                <a:latin typeface="Montserrat" panose="020B0604020202020204" charset="0"/>
              </a:rPr>
              <a:t> ( q , ɛ ) contient moins de points de données </a:t>
            </a:r>
            <a:r>
              <a:rPr lang="fr-FR" sz="1050" dirty="0" err="1">
                <a:solidFill>
                  <a:schemeClr val="tx1"/>
                </a:solidFill>
                <a:latin typeface="Montserrat" panose="020B0604020202020204" charset="0"/>
              </a:rPr>
              <a:t>minPts</a:t>
            </a:r>
            <a:r>
              <a:rPr lang="fr-FR" sz="1050" dirty="0">
                <a:solidFill>
                  <a:schemeClr val="tx1"/>
                </a:solidFill>
                <a:latin typeface="Montserrat" panose="020B0604020202020204" charset="0"/>
              </a:rPr>
              <a:t> , mais q est accessible à partir d'un point central p . </a:t>
            </a:r>
          </a:p>
          <a:p>
            <a:pPr lvl="0">
              <a:buSzPts val="1100"/>
            </a:pPr>
            <a:endParaRPr lang="fr-FR" sz="1050" dirty="0">
              <a:solidFill>
                <a:schemeClr val="tx1"/>
              </a:solidFill>
              <a:latin typeface="Montserrat" panose="020B0604020202020204" charset="0"/>
            </a:endParaRPr>
          </a:p>
          <a:p>
            <a:pPr lvl="0">
              <a:buSzPts val="1100"/>
            </a:pPr>
            <a:r>
              <a:rPr lang="fr-FR" sz="1050" u="sng" dirty="0">
                <a:solidFill>
                  <a:srgbClr val="C00000"/>
                </a:solidFill>
                <a:latin typeface="Montserrat" panose="020B0604020202020204" charset="0"/>
              </a:rPr>
              <a:t>Valeur aberrante :</a:t>
            </a:r>
            <a:r>
              <a:rPr lang="fr-FR" sz="1050" dirty="0">
                <a:solidFill>
                  <a:srgbClr val="C00000"/>
                </a:solidFill>
                <a:latin typeface="Montserrat" panose="020B0604020202020204" charset="0"/>
              </a:rPr>
              <a:t> </a:t>
            </a:r>
            <a:r>
              <a:rPr lang="fr-FR" sz="1050" dirty="0">
                <a:solidFill>
                  <a:schemeClr val="tx1"/>
                </a:solidFill>
                <a:latin typeface="Montserrat" panose="020B0604020202020204" charset="0"/>
              </a:rPr>
              <a:t>un point de données est une valeur aberrante s'il ne s'agit ni d'un point central ni d'un point frontière. </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170" y="3078133"/>
            <a:ext cx="2333822" cy="1680352"/>
          </a:xfrm>
          <a:prstGeom prst="rect">
            <a:avLst/>
          </a:prstGeom>
        </p:spPr>
      </p:pic>
      <p:sp>
        <p:nvSpPr>
          <p:cNvPr id="7" name="Flèche droite 6"/>
          <p:cNvSpPr/>
          <p:nvPr/>
        </p:nvSpPr>
        <p:spPr>
          <a:xfrm>
            <a:off x="2881675" y="2648607"/>
            <a:ext cx="542596" cy="882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107161" y="-85490"/>
            <a:ext cx="6206215" cy="572700"/>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2.Comparaison entre le clustering par densité et K-</a:t>
            </a:r>
            <a:r>
              <a:rPr lang="fr-FR" sz="1800" dirty="0" err="1">
                <a:latin typeface="Roboto Medium" panose="020B0604020202020204" charset="0"/>
                <a:ea typeface="Roboto Medium" panose="020B0604020202020204" charset="0"/>
              </a:rPr>
              <a:t>means</a:t>
            </a:r>
            <a:endParaRPr sz="1800" dirty="0"/>
          </a:p>
        </p:txBody>
      </p:sp>
      <p:sp>
        <p:nvSpPr>
          <p:cNvPr id="237" name="Google Shape;237;p36"/>
          <p:cNvSpPr txBox="1">
            <a:spLocks noGrp="1"/>
          </p:cNvSpPr>
          <p:nvPr>
            <p:ph type="subTitle" idx="2"/>
          </p:nvPr>
        </p:nvSpPr>
        <p:spPr>
          <a:xfrm>
            <a:off x="4571900" y="4594524"/>
            <a:ext cx="4332541" cy="176573"/>
          </a:xfrm>
          <a:prstGeom prst="rect">
            <a:avLst/>
          </a:prstGeom>
        </p:spPr>
        <p:txBody>
          <a:bodyPr spcFirstLastPara="1" wrap="square" lIns="91425" tIns="91425" rIns="91425" bIns="91425" anchor="t" anchorCtr="0">
            <a:noAutofit/>
          </a:bodyPr>
          <a:lstStyle/>
          <a:p>
            <a:pPr marL="0" lvl="0" indent="0" algn="l">
              <a:spcAft>
                <a:spcPts val="1600"/>
              </a:spcAft>
              <a:buClr>
                <a:schemeClr val="dk1"/>
              </a:buClr>
              <a:buSzPts val="1100"/>
            </a:pPr>
            <a:r>
              <a:rPr lang="fr-FR" dirty="0"/>
              <a:t>	</a:t>
            </a:r>
            <a:endParaRPr dirty="0"/>
          </a:p>
        </p:txBody>
      </p:sp>
      <p:sp>
        <p:nvSpPr>
          <p:cNvPr id="4" name="Rectangle 3"/>
          <p:cNvSpPr/>
          <p:nvPr/>
        </p:nvSpPr>
        <p:spPr>
          <a:xfrm>
            <a:off x="8828544" y="4771097"/>
            <a:ext cx="25840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5</a:t>
            </a:r>
          </a:p>
        </p:txBody>
      </p:sp>
      <p:graphicFrame>
        <p:nvGraphicFramePr>
          <p:cNvPr id="5" name="Tableau 4"/>
          <p:cNvGraphicFramePr>
            <a:graphicFrameLocks noGrp="1"/>
          </p:cNvGraphicFramePr>
          <p:nvPr>
            <p:extLst>
              <p:ext uri="{D42A27DB-BD31-4B8C-83A1-F6EECF244321}">
                <p14:modId xmlns:p14="http://schemas.microsoft.com/office/powerpoint/2010/main" val="2923328471"/>
              </p:ext>
            </p:extLst>
          </p:nvPr>
        </p:nvGraphicFramePr>
        <p:xfrm>
          <a:off x="462767" y="487210"/>
          <a:ext cx="8205566" cy="4364163"/>
        </p:xfrm>
        <a:graphic>
          <a:graphicData uri="http://schemas.openxmlformats.org/drawingml/2006/table">
            <a:tbl>
              <a:tblPr firstRow="1" bandRow="1">
                <a:tableStyleId>{6E25E649-3F16-4E02-A733-19D2CDBF48F0}</a:tableStyleId>
              </a:tblPr>
              <a:tblGrid>
                <a:gridCol w="4102783">
                  <a:extLst>
                    <a:ext uri="{9D8B030D-6E8A-4147-A177-3AD203B41FA5}">
                      <a16:colId xmlns:a16="http://schemas.microsoft.com/office/drawing/2014/main" val="1471487906"/>
                    </a:ext>
                  </a:extLst>
                </a:gridCol>
                <a:gridCol w="4102783">
                  <a:extLst>
                    <a:ext uri="{9D8B030D-6E8A-4147-A177-3AD203B41FA5}">
                      <a16:colId xmlns:a16="http://schemas.microsoft.com/office/drawing/2014/main" val="127012656"/>
                    </a:ext>
                  </a:extLst>
                </a:gridCol>
              </a:tblGrid>
              <a:tr h="347636">
                <a:tc>
                  <a:txBody>
                    <a:bodyPr/>
                    <a:lstStyle/>
                    <a:p>
                      <a:r>
                        <a:rPr lang="fr-FR" dirty="0"/>
                        <a:t>                           K-</a:t>
                      </a:r>
                      <a:r>
                        <a:rPr lang="fr-FR" dirty="0" err="1"/>
                        <a:t>means</a:t>
                      </a:r>
                      <a:endParaRPr lang="fr-FR" dirty="0"/>
                    </a:p>
                  </a:txBody>
                  <a:tcPr/>
                </a:tc>
                <a:tc>
                  <a:txBody>
                    <a:bodyPr/>
                    <a:lstStyle/>
                    <a:p>
                      <a:r>
                        <a:rPr lang="fr-FR" dirty="0"/>
                        <a:t>                  </a:t>
                      </a:r>
                      <a:r>
                        <a:rPr lang="fr-FR" dirty="0" err="1"/>
                        <a:t>Clustering</a:t>
                      </a:r>
                      <a:r>
                        <a:rPr lang="fr-FR" dirty="0"/>
                        <a:t> par densité</a:t>
                      </a:r>
                    </a:p>
                  </a:txBody>
                  <a:tcPr/>
                </a:tc>
                <a:extLst>
                  <a:ext uri="{0D108BD9-81ED-4DB2-BD59-A6C34878D82A}">
                    <a16:rowId xmlns:a16="http://schemas.microsoft.com/office/drawing/2014/main" val="1947971420"/>
                  </a:ext>
                </a:extLst>
              </a:tr>
              <a:tr h="432273">
                <a:tc>
                  <a:txBody>
                    <a:bodyPr/>
                    <a:lstStyle/>
                    <a:p>
                      <a:r>
                        <a:rPr lang="fr-FR" sz="1100" u="none" strike="noStrike" cap="none" dirty="0">
                          <a:effectLst/>
                          <a:sym typeface="Arial"/>
                        </a:rPr>
                        <a:t>Les clusters formés sont plus ou moins sphériques ou convexes et doivent avoir la même taille de fonctionnalité.</a:t>
                      </a:r>
                      <a:endParaRPr lang="fr-FR" sz="1100" dirty="0"/>
                    </a:p>
                  </a:txBody>
                  <a:tcPr/>
                </a:tc>
                <a:tc>
                  <a:txBody>
                    <a:bodyPr/>
                    <a:lstStyle/>
                    <a:p>
                      <a:r>
                        <a:rPr lang="fr-FR" sz="1100" u="none" strike="noStrike" cap="none" dirty="0">
                          <a:effectLst/>
                          <a:sym typeface="Arial"/>
                        </a:rPr>
                        <a:t>Les clusters formés sont de forme arbitraire et peuvent ne pas avoir la même taille de fonctionnalité.</a:t>
                      </a:r>
                      <a:endParaRPr lang="fr-FR" sz="1100" dirty="0">
                        <a:latin typeface="+mj-lt"/>
                      </a:endParaRPr>
                    </a:p>
                  </a:txBody>
                  <a:tcPr/>
                </a:tc>
                <a:extLst>
                  <a:ext uri="{0D108BD9-81ED-4DB2-BD59-A6C34878D82A}">
                    <a16:rowId xmlns:a16="http://schemas.microsoft.com/office/drawing/2014/main" val="2928354146"/>
                  </a:ext>
                </a:extLst>
              </a:tr>
              <a:tr h="418567">
                <a:tc>
                  <a:txBody>
                    <a:bodyPr/>
                    <a:lstStyle/>
                    <a:p>
                      <a:r>
                        <a:rPr lang="fr-FR" sz="1100" u="none" strike="noStrike" cap="none" dirty="0">
                          <a:effectLst/>
                          <a:sym typeface="Arial"/>
                        </a:rPr>
                        <a:t>Le </a:t>
                      </a:r>
                      <a:r>
                        <a:rPr lang="fr-FR" sz="1100" u="none" strike="noStrike" cap="none" dirty="0" err="1">
                          <a:effectLst/>
                          <a:sym typeface="Arial"/>
                        </a:rPr>
                        <a:t>clustering</a:t>
                      </a:r>
                      <a:r>
                        <a:rPr lang="fr-FR" sz="1100" u="none" strike="noStrike" cap="none" dirty="0">
                          <a:effectLst/>
                          <a:sym typeface="Arial"/>
                        </a:rPr>
                        <a:t> K-</a:t>
                      </a:r>
                      <a:r>
                        <a:rPr lang="fr-FR" sz="1100" u="none" strike="noStrike" cap="none" dirty="0" err="1">
                          <a:effectLst/>
                          <a:sym typeface="Arial"/>
                        </a:rPr>
                        <a:t>means</a:t>
                      </a:r>
                      <a:r>
                        <a:rPr lang="fr-FR" sz="1100" u="none" strike="noStrike" cap="none" dirty="0">
                          <a:effectLst/>
                          <a:sym typeface="Arial"/>
                        </a:rPr>
                        <a:t> est sensible au nombre de clusters spécifiés.</a:t>
                      </a:r>
                      <a:endParaRPr lang="fr-FR" sz="1100" dirty="0"/>
                    </a:p>
                  </a:txBody>
                  <a:tcPr/>
                </a:tc>
                <a:tc>
                  <a:txBody>
                    <a:bodyPr/>
                    <a:lstStyle/>
                    <a:p>
                      <a:r>
                        <a:rPr lang="fr-FR" sz="1100" u="none" strike="noStrike" cap="none" dirty="0">
                          <a:effectLst/>
                          <a:sym typeface="Arial"/>
                        </a:rPr>
                        <a:t>Le nombre de clusters n’a pas besoin d’être spécifié.</a:t>
                      </a:r>
                      <a:endParaRPr lang="fr-FR" sz="1100" dirty="0">
                        <a:latin typeface="+mj-lt"/>
                      </a:endParaRPr>
                    </a:p>
                  </a:txBody>
                  <a:tcPr/>
                </a:tc>
                <a:extLst>
                  <a:ext uri="{0D108BD9-81ED-4DB2-BD59-A6C34878D82A}">
                    <a16:rowId xmlns:a16="http://schemas.microsoft.com/office/drawing/2014/main" val="3915033037"/>
                  </a:ext>
                </a:extLst>
              </a:tr>
              <a:tr h="432559">
                <a:tc>
                  <a:txBody>
                    <a:bodyPr/>
                    <a:lstStyle/>
                    <a:p>
                      <a:r>
                        <a:rPr lang="fr-FR" sz="1100" u="none" strike="noStrike" cap="none" dirty="0">
                          <a:effectLst/>
                          <a:sym typeface="Arial"/>
                        </a:rPr>
                        <a:t>Le </a:t>
                      </a:r>
                      <a:r>
                        <a:rPr lang="fr-FR" sz="1100" u="none" strike="noStrike" cap="none" dirty="0" err="1">
                          <a:effectLst/>
                          <a:sym typeface="Arial"/>
                        </a:rPr>
                        <a:t>clustering</a:t>
                      </a:r>
                      <a:r>
                        <a:rPr lang="fr-FR" sz="1100" u="none" strike="noStrike" cap="none" dirty="0">
                          <a:effectLst/>
                          <a:sym typeface="Arial"/>
                        </a:rPr>
                        <a:t> K-</a:t>
                      </a:r>
                      <a:r>
                        <a:rPr lang="fr-FR" sz="1100" u="none" strike="noStrike" cap="none" dirty="0" err="1">
                          <a:effectLst/>
                          <a:sym typeface="Arial"/>
                        </a:rPr>
                        <a:t>means</a:t>
                      </a:r>
                      <a:r>
                        <a:rPr lang="fr-FR" sz="1100" u="none" strike="noStrike" cap="none" dirty="0">
                          <a:effectLst/>
                          <a:sym typeface="Arial"/>
                        </a:rPr>
                        <a:t> est plus efficace pour les grands ensembles de données.</a:t>
                      </a:r>
                      <a:endParaRPr lang="fr-FR" sz="1100" dirty="0"/>
                    </a:p>
                  </a:txBody>
                  <a:tcPr/>
                </a:tc>
                <a:tc>
                  <a:txBody>
                    <a:bodyPr/>
                    <a:lstStyle/>
                    <a:p>
                      <a:r>
                        <a:rPr lang="fr-FR" sz="1100" u="none" strike="noStrike" cap="none" dirty="0">
                          <a:effectLst/>
                          <a:sym typeface="Arial"/>
                        </a:rPr>
                        <a:t>Le </a:t>
                      </a:r>
                      <a:r>
                        <a:rPr lang="fr-FR" sz="1100" u="none" strike="noStrike" cap="none" dirty="0" err="1">
                          <a:effectLst/>
                          <a:sym typeface="Arial"/>
                        </a:rPr>
                        <a:t>Clustering</a:t>
                      </a:r>
                      <a:r>
                        <a:rPr lang="fr-FR" sz="1100" u="none" strike="noStrike" cap="none" dirty="0">
                          <a:effectLst/>
                          <a:sym typeface="Arial"/>
                        </a:rPr>
                        <a:t> ne peut pas gérer efficacement les ensembles de données haute dimensionnelle.</a:t>
                      </a:r>
                      <a:r>
                        <a:rPr lang="fr-FR" sz="1100" dirty="0">
                          <a:effectLst/>
                        </a:rPr>
                        <a:t>.</a:t>
                      </a:r>
                      <a:endParaRPr lang="fr-FR" sz="1100" dirty="0">
                        <a:latin typeface="+mj-lt"/>
                      </a:endParaRPr>
                    </a:p>
                  </a:txBody>
                  <a:tcPr/>
                </a:tc>
                <a:extLst>
                  <a:ext uri="{0D108BD9-81ED-4DB2-BD59-A6C34878D82A}">
                    <a16:rowId xmlns:a16="http://schemas.microsoft.com/office/drawing/2014/main" val="2395182408"/>
                  </a:ext>
                </a:extLst>
              </a:tr>
              <a:tr h="438567">
                <a:tc>
                  <a:txBody>
                    <a:bodyPr/>
                    <a:lstStyle/>
                    <a:p>
                      <a:r>
                        <a:rPr lang="fr-FR" sz="1100" u="none" strike="noStrike" cap="none" dirty="0">
                          <a:effectLst/>
                          <a:sym typeface="Arial"/>
                        </a:rPr>
                        <a:t>K-</a:t>
                      </a:r>
                      <a:r>
                        <a:rPr lang="fr-FR" sz="1100" u="none" strike="noStrike" cap="none" dirty="0" err="1">
                          <a:effectLst/>
                          <a:sym typeface="Arial"/>
                        </a:rPr>
                        <a:t>means</a:t>
                      </a:r>
                      <a:r>
                        <a:rPr lang="fr-FR" sz="1100" u="none" strike="noStrike" cap="none" dirty="0">
                          <a:effectLst/>
                          <a:sym typeface="Arial"/>
                        </a:rPr>
                        <a:t> </a:t>
                      </a:r>
                      <a:r>
                        <a:rPr lang="fr-FR" sz="1100" u="none" strike="noStrike" cap="none" dirty="0" err="1">
                          <a:effectLst/>
                          <a:sym typeface="Arial"/>
                        </a:rPr>
                        <a:t>Clustering</a:t>
                      </a:r>
                      <a:r>
                        <a:rPr lang="fr-FR" sz="1100" u="none" strike="noStrike" cap="none" dirty="0">
                          <a:effectLst/>
                          <a:sym typeface="Arial"/>
                        </a:rPr>
                        <a:t> ne fonctionne pas bien avec les valeurs aberrantes et les ensembles de données bruyants.</a:t>
                      </a:r>
                      <a:endParaRPr lang="fr-FR" sz="1100" dirty="0"/>
                    </a:p>
                  </a:txBody>
                  <a:tcPr/>
                </a:tc>
                <a:tc>
                  <a:txBody>
                    <a:bodyPr/>
                    <a:lstStyle/>
                    <a:p>
                      <a:r>
                        <a:rPr lang="fr-FR" sz="1100" dirty="0">
                          <a:effectLst/>
                        </a:rPr>
                        <a:t>Le </a:t>
                      </a:r>
                      <a:r>
                        <a:rPr lang="fr-FR" sz="1100" dirty="0" err="1">
                          <a:effectLst/>
                        </a:rPr>
                        <a:t>clustering</a:t>
                      </a:r>
                      <a:r>
                        <a:rPr lang="fr-FR" sz="1100" dirty="0">
                          <a:effectLst/>
                        </a:rPr>
                        <a:t> gère efficacement les valeurs aberrantes et les ensembles de données bruyants.</a:t>
                      </a:r>
                      <a:endParaRPr lang="fr-FR" sz="1100" dirty="0">
                        <a:latin typeface="+mj-lt"/>
                      </a:endParaRPr>
                    </a:p>
                  </a:txBody>
                  <a:tcPr/>
                </a:tc>
                <a:extLst>
                  <a:ext uri="{0D108BD9-81ED-4DB2-BD59-A6C34878D82A}">
                    <a16:rowId xmlns:a16="http://schemas.microsoft.com/office/drawing/2014/main" val="1824108094"/>
                  </a:ext>
                </a:extLst>
              </a:tr>
              <a:tr h="594768">
                <a:tc>
                  <a:txBody>
                    <a:bodyPr/>
                    <a:lstStyle/>
                    <a:p>
                      <a:r>
                        <a:rPr lang="fr-FR" sz="1100" u="none" strike="noStrike" cap="none" dirty="0">
                          <a:effectLst/>
                          <a:sym typeface="Arial"/>
                        </a:rPr>
                        <a:t>Dans le domaine de la détection des anomalies, cet algorithme cause des problèmes car des points anormaux seront attribués au même cluster que les points de données « normaux ».</a:t>
                      </a:r>
                      <a:endParaRPr lang="fr-FR" sz="1100" dirty="0"/>
                    </a:p>
                  </a:txBody>
                  <a:tcPr/>
                </a:tc>
                <a:tc>
                  <a:txBody>
                    <a:bodyPr/>
                    <a:lstStyle/>
                    <a:p>
                      <a:r>
                        <a:rPr lang="fr-FR" sz="1100" u="none" strike="noStrike" cap="none" dirty="0">
                          <a:effectLst/>
                          <a:sym typeface="Arial"/>
                        </a:rPr>
                        <a:t>Les</a:t>
                      </a:r>
                      <a:r>
                        <a:rPr lang="fr-FR" sz="1100" u="none" strike="noStrike" cap="none" baseline="0" dirty="0">
                          <a:effectLst/>
                          <a:sym typeface="Arial"/>
                        </a:rPr>
                        <a:t> </a:t>
                      </a:r>
                      <a:r>
                        <a:rPr lang="fr-FR" sz="1100" u="none" strike="noStrike" cap="none" dirty="0">
                          <a:effectLst/>
                          <a:sym typeface="Arial"/>
                        </a:rPr>
                        <a:t>algorithmes localisent les régions de haute densité qui sont séparées les unes des autres par des régions de faible densité.</a:t>
                      </a:r>
                      <a:endParaRPr lang="fr-FR" sz="1100" dirty="0">
                        <a:latin typeface="+mj-lt"/>
                      </a:endParaRPr>
                    </a:p>
                  </a:txBody>
                  <a:tcPr/>
                </a:tc>
                <a:extLst>
                  <a:ext uri="{0D108BD9-81ED-4DB2-BD59-A6C34878D82A}">
                    <a16:rowId xmlns:a16="http://schemas.microsoft.com/office/drawing/2014/main" val="2748489663"/>
                  </a:ext>
                </a:extLst>
              </a:tr>
              <a:tr h="911877">
                <a:tc>
                  <a:txBody>
                    <a:bodyPr/>
                    <a:lstStyle/>
                    <a:p>
                      <a:r>
                        <a:rPr lang="fr-FR" sz="1100" u="none" strike="noStrike" cap="none" dirty="0">
                          <a:effectLst/>
                          <a:sym typeface="Arial"/>
                        </a:rPr>
                        <a:t>Il nécessite un paramètre : Nombre de clusters (K)</a:t>
                      </a:r>
                      <a:endParaRPr lang="fr-FR" sz="1100" dirty="0"/>
                    </a:p>
                  </a:txBody>
                  <a:tcPr/>
                </a:tc>
                <a:tc>
                  <a:txBody>
                    <a:bodyPr/>
                    <a:lstStyle/>
                    <a:p>
                      <a:pPr fontAlgn="base"/>
                      <a:r>
                        <a:rPr lang="fr-FR" sz="1100" u="none" strike="noStrike" cap="none" dirty="0">
                          <a:effectLst/>
                          <a:sym typeface="Arial"/>
                        </a:rPr>
                        <a:t>Il nécessite deux paramètres : Radius (R) et Minimum Points (M)</a:t>
                      </a:r>
                    </a:p>
                    <a:p>
                      <a:pPr fontAlgn="base"/>
                      <a:r>
                        <a:rPr lang="fr-FR" sz="1100" u="none" strike="noStrike" cap="none" dirty="0">
                          <a:effectLst/>
                          <a:sym typeface="Arial"/>
                        </a:rPr>
                        <a:t>R détermine un rayon choisi de telle sorte que s’il inclut suffisamment de points à l’intérieur, il s’agit d’une zone dense.</a:t>
                      </a:r>
                    </a:p>
                    <a:p>
                      <a:pPr fontAlgn="base"/>
                      <a:r>
                        <a:rPr lang="fr-FR" sz="1100" u="none" strike="noStrike" cap="none" dirty="0">
                          <a:effectLst/>
                          <a:sym typeface="Arial"/>
                        </a:rPr>
                        <a:t>M détermine le nombre minimum de points de données requis dans un quartier pour être défini comme un cluster.</a:t>
                      </a:r>
                      <a:endParaRPr lang="fr-FR" sz="1100" b="0" i="0" u="none" strike="noStrike" cap="none" dirty="0">
                        <a:solidFill>
                          <a:schemeClr val="tx1"/>
                        </a:solidFill>
                        <a:effectLst/>
                        <a:latin typeface="+mj-lt"/>
                        <a:ea typeface="+mn-ea"/>
                        <a:cs typeface="+mn-cs"/>
                        <a:sym typeface="Arial"/>
                      </a:endParaRPr>
                    </a:p>
                  </a:txBody>
                  <a:tcPr/>
                </a:tc>
                <a:extLst>
                  <a:ext uri="{0D108BD9-81ED-4DB2-BD59-A6C34878D82A}">
                    <a16:rowId xmlns:a16="http://schemas.microsoft.com/office/drawing/2014/main" val="1261008768"/>
                  </a:ext>
                </a:extLst>
              </a:tr>
              <a:tr h="583003">
                <a:tc>
                  <a:txBody>
                    <a:bodyPr/>
                    <a:lstStyle/>
                    <a:p>
                      <a:r>
                        <a:rPr lang="fr-FR" sz="1100" u="none" strike="noStrike" cap="none" dirty="0">
                          <a:effectLst/>
                          <a:sym typeface="Arial"/>
                        </a:rPr>
                        <a:t>Les densités variables des points de données n’affectent pas l’algorithme de </a:t>
                      </a:r>
                      <a:r>
                        <a:rPr lang="fr-FR" sz="1100" u="none" strike="noStrike" cap="none" dirty="0" err="1">
                          <a:effectLst/>
                          <a:sym typeface="Arial"/>
                        </a:rPr>
                        <a:t>clustering</a:t>
                      </a:r>
                      <a:r>
                        <a:rPr lang="fr-FR" sz="1100" u="none" strike="noStrike" cap="none" dirty="0">
                          <a:effectLst/>
                          <a:sym typeface="Arial"/>
                        </a:rPr>
                        <a:t> K-</a:t>
                      </a:r>
                      <a:r>
                        <a:rPr lang="fr-FR" sz="1100" u="none" strike="noStrike" cap="none" dirty="0" err="1">
                          <a:effectLst/>
                          <a:sym typeface="Arial"/>
                        </a:rPr>
                        <a:t>means</a:t>
                      </a:r>
                      <a:r>
                        <a:rPr lang="fr-FR" sz="1100" u="none" strike="noStrike" cap="none" dirty="0">
                          <a:effectLst/>
                          <a:sym typeface="Arial"/>
                        </a:rPr>
                        <a:t>.</a:t>
                      </a:r>
                      <a:endParaRPr lang="fr-FR" sz="1100" dirty="0"/>
                    </a:p>
                  </a:txBody>
                  <a:tcPr/>
                </a:tc>
                <a:tc>
                  <a:txBody>
                    <a:bodyPr/>
                    <a:lstStyle/>
                    <a:p>
                      <a:r>
                        <a:rPr lang="fr-FR" sz="1100" u="none" strike="noStrike" cap="none" dirty="0">
                          <a:effectLst/>
                          <a:sym typeface="Arial"/>
                        </a:rPr>
                        <a:t>Le </a:t>
                      </a:r>
                      <a:r>
                        <a:rPr lang="fr-FR" sz="1100" u="none" strike="noStrike" cap="none" dirty="0" err="1">
                          <a:effectLst/>
                          <a:sym typeface="Arial"/>
                        </a:rPr>
                        <a:t>clustering</a:t>
                      </a:r>
                      <a:r>
                        <a:rPr lang="fr-FR" sz="1100" u="none" strike="noStrike" cap="none" dirty="0">
                          <a:effectLst/>
                          <a:sym typeface="Arial"/>
                        </a:rPr>
                        <a:t> ne fonctionne pas très bien pour les ensembles de données clairsemés ou pour les points de données à densité variable.</a:t>
                      </a:r>
                      <a:endParaRPr lang="fr-FR" sz="1100" dirty="0">
                        <a:latin typeface="+mj-lt"/>
                      </a:endParaRPr>
                    </a:p>
                  </a:txBody>
                  <a:tcPr/>
                </a:tc>
                <a:extLst>
                  <a:ext uri="{0D108BD9-81ED-4DB2-BD59-A6C34878D82A}">
                    <a16:rowId xmlns:a16="http://schemas.microsoft.com/office/drawing/2014/main" val="138106943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6572234" y="14293"/>
            <a:ext cx="257176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Exercice</a:t>
            </a:r>
            <a:endParaRPr sz="3600" dirty="0"/>
          </a:p>
        </p:txBody>
      </p:sp>
      <p:sp>
        <p:nvSpPr>
          <p:cNvPr id="498" name="Google Shape;498;p53"/>
          <p:cNvSpPr txBox="1">
            <a:spLocks noGrp="1"/>
          </p:cNvSpPr>
          <p:nvPr>
            <p:ph type="subTitle" idx="1"/>
          </p:nvPr>
        </p:nvSpPr>
        <p:spPr>
          <a:xfrm>
            <a:off x="704925" y="1827625"/>
            <a:ext cx="4462500" cy="249843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buClr>
                <a:schemeClr val="dk1"/>
              </a:buClr>
              <a:buSzPts val="1100"/>
            </a:pPr>
            <a:r>
              <a:rPr lang="fr-FR" sz="1600" dirty="0">
                <a:solidFill>
                  <a:schemeClr val="tx1"/>
                </a:solidFill>
                <a:latin typeface="Roboto Medium" panose="020B0604020202020204" charset="0"/>
                <a:ea typeface="Roboto Medium" panose="020B0604020202020204" charset="0"/>
              </a:rPr>
              <a:t>Questions: </a:t>
            </a:r>
          </a:p>
          <a:p>
            <a:pPr marL="0" lvl="0" indent="0">
              <a:buClr>
                <a:schemeClr val="dk1"/>
              </a:buClr>
              <a:buSzPts val="1100"/>
            </a:pPr>
            <a:endParaRPr lang="fr-FR" sz="1600" dirty="0">
              <a:solidFill>
                <a:schemeClr val="tx1"/>
              </a:solidFill>
              <a:latin typeface="Roboto Medium" panose="020B0604020202020204" charset="0"/>
              <a:ea typeface="Roboto Medium" panose="020B0604020202020204" charset="0"/>
            </a:endParaRP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Expliquez le fonctionnement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2. Donnez et expliquez un pseudocode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3. En quoi l’algorithme OPTICS qui est une extension de DBSCAN diffère de ce dernier? </a:t>
            </a:r>
            <a:endParaRPr sz="1600" dirty="0">
              <a:solidFill>
                <a:schemeClr val="tx1"/>
              </a:solidFill>
              <a:latin typeface="Roboto Medium" panose="020B0604020202020204" charset="0"/>
              <a:ea typeface="Roboto Medium" panose="020B0604020202020204" charset="0"/>
            </a:endParaRPr>
          </a:p>
        </p:txBody>
      </p:sp>
      <p:sp>
        <p:nvSpPr>
          <p:cNvPr id="499" name="Google Shape;499;p53"/>
          <p:cNvSpPr txBox="1">
            <a:spLocks noGrp="1"/>
          </p:cNvSpPr>
          <p:nvPr>
            <p:ph type="title" idx="2"/>
          </p:nvPr>
        </p:nvSpPr>
        <p:spPr>
          <a:xfrm>
            <a:off x="6792824" y="856093"/>
            <a:ext cx="153563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 name="Rectangle 1"/>
          <p:cNvSpPr/>
          <p:nvPr/>
        </p:nvSpPr>
        <p:spPr>
          <a:xfrm>
            <a:off x="259492" y="594483"/>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DBSCAN est un des algorithmes développés pour effectuer du clustering basé sur la densité</a:t>
            </a:r>
          </a:p>
        </p:txBody>
      </p:sp>
      <p:sp>
        <p:nvSpPr>
          <p:cNvPr id="6" name="Rectangle 5"/>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94604" y="0"/>
            <a:ext cx="5272021" cy="549336"/>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Le fonctionnement de DBSCAN</a:t>
            </a:r>
            <a:endParaRPr dirty="0">
              <a:solidFill>
                <a:srgbClr val="003BA3"/>
              </a:solidFill>
            </a:endParaRPr>
          </a:p>
        </p:txBody>
      </p:sp>
      <p:sp>
        <p:nvSpPr>
          <p:cNvPr id="512" name="Google Shape;512;p54"/>
          <p:cNvSpPr txBox="1"/>
          <p:nvPr/>
        </p:nvSpPr>
        <p:spPr>
          <a:xfrm flipH="1">
            <a:off x="1841499" y="1326444"/>
            <a:ext cx="7050252" cy="34995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lvl="0"/>
            <a:endParaRPr lang="en-US" sz="1100" dirty="0"/>
          </a:p>
          <a:p>
            <a:pPr lvl="0"/>
            <a:r>
              <a:rPr lang="fr-FR" u="sng" dirty="0">
                <a:solidFill>
                  <a:srgbClr val="4A8CFF"/>
                </a:solidFill>
                <a:latin typeface="Roboto Medium" panose="020B0604020202020204" charset="0"/>
                <a:ea typeface="Roboto Medium" panose="020B0604020202020204" charset="0"/>
              </a:rPr>
              <a:t>Fonctionnement: </a:t>
            </a:r>
          </a:p>
          <a:p>
            <a:r>
              <a:rPr lang="fr-FR" sz="1100" dirty="0"/>
              <a:t>DBSCAN utilise 2 paramètres : </a:t>
            </a:r>
            <a:r>
              <a:rPr lang="fr-FR" sz="1100" dirty="0" err="1"/>
              <a:t>Eps</a:t>
            </a:r>
            <a:r>
              <a:rPr lang="fr-FR" sz="1100" dirty="0"/>
              <a:t> et </a:t>
            </a:r>
            <a:r>
              <a:rPr lang="fr-FR" sz="1100" dirty="0" err="1"/>
              <a:t>MinPts</a:t>
            </a:r>
            <a:r>
              <a:rPr lang="fr-FR" sz="1100" dirty="0"/>
              <a:t>. </a:t>
            </a:r>
          </a:p>
          <a:p>
            <a:r>
              <a:rPr lang="fr-FR" sz="1100" dirty="0" err="1"/>
              <a:t>MinPts</a:t>
            </a:r>
            <a:r>
              <a:rPr lang="fr-FR" sz="1100" dirty="0"/>
              <a:t> représente le nombre de points maximaux à l’intérieur d’un cluster. </a:t>
            </a:r>
            <a:r>
              <a:rPr lang="fr-FR" sz="1100" dirty="0" err="1"/>
              <a:t>Eps</a:t>
            </a:r>
            <a:r>
              <a:rPr lang="fr-FR" sz="1100" dirty="0"/>
              <a:t> quant à lui représente la distance maximale qui devrait séparer un point quelconque du centre du cluster.</a:t>
            </a:r>
          </a:p>
          <a:p>
            <a:r>
              <a:rPr lang="fr-FR" sz="1100" dirty="0"/>
              <a:t>Son fonctionnement se fait  de la manière suivante :</a:t>
            </a:r>
          </a:p>
          <a:p>
            <a:r>
              <a:rPr lang="fr-FR" sz="1100" dirty="0"/>
              <a:t>    1 – DBSCAN commence par un point de données de départ arbitraire qui n’a pas été visité. Le voisinage de ce point est extrait en utilisant une distance epsilon ε.</a:t>
            </a:r>
          </a:p>
          <a:p>
            <a:r>
              <a:rPr lang="fr-FR" sz="1100" dirty="0"/>
              <a:t>    2 – S’il y a un nombre suffisant de points (selon les </a:t>
            </a:r>
            <a:r>
              <a:rPr lang="fr-FR" sz="1100" dirty="0" err="1"/>
              <a:t>minPoints</a:t>
            </a:r>
            <a:r>
              <a:rPr lang="fr-FR" sz="1100" dirty="0"/>
              <a:t>) dans ce voisinage, le processus de mise en cluster démarre et le point de données actuel devient le premier point du nouveau cluster. Sinon, le point sera étiqueté comme bruit (plus tard, ce point bruyant pourrait devenir la partie du cluster). Dans les deux cas, ce point est marqué comme «visité».</a:t>
            </a:r>
          </a:p>
          <a:p>
            <a:r>
              <a:rPr lang="fr-FR" sz="1100" dirty="0"/>
              <a:t>    3 – Pour ce premier point du nouveau cluster, les points situés dans son voisinage à distance se joignent également au même cluster. Cette procédure est ensuite répétée pour tous les nouveaux points qui viennent d’être ajoutés au groupe de cluster.</a:t>
            </a:r>
          </a:p>
          <a:p>
            <a:r>
              <a:rPr lang="fr-FR" sz="1100" dirty="0"/>
              <a:t>    4 – Ce processus des étapes 2 et 3 est répété jusqu’à ce que tous les points du cluster soient déterminés, c’est-à-dire que tous les points à proximité du ε voisinage du cluster ont été visités et étiquetés.</a:t>
            </a:r>
          </a:p>
          <a:p>
            <a:r>
              <a:rPr lang="fr-FR" sz="1100" dirty="0"/>
              <a:t>    5 – Une fois terminé avec le cluster actuel, un nouveau point non visité est récupéré et traité, ce qui permet de découvrir un nouveau cluster ou du bruit. Ce processus se répète jusqu’à ce que tous les points soient marqués comme étant visités. A la fin de tous les points visités, chaque points a été marqué comme appartenant à un cluster ou comme étant du bruit.</a:t>
            </a:r>
          </a:p>
          <a:p>
            <a:pPr lvl="0"/>
            <a:endParaRPr sz="1100" b="1" dirty="0">
              <a:solidFill>
                <a:schemeClr val="accent1"/>
              </a:solidFill>
              <a:latin typeface="Montserrat"/>
              <a:ea typeface="Montserrat"/>
              <a:cs typeface="Montserrat"/>
              <a:sym typeface="Montserrat"/>
            </a:endParaRPr>
          </a:p>
        </p:txBody>
      </p:sp>
      <p:sp>
        <p:nvSpPr>
          <p:cNvPr id="4" name="Rectangle 3"/>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7</a:t>
            </a:r>
          </a:p>
        </p:txBody>
      </p:sp>
      <p:sp>
        <p:nvSpPr>
          <p:cNvPr id="2" name="Rectangle 1"/>
          <p:cNvSpPr/>
          <p:nvPr/>
        </p:nvSpPr>
        <p:spPr>
          <a:xfrm>
            <a:off x="261225" y="549336"/>
            <a:ext cx="4572000"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spAutoFit/>
          </a:bodyPr>
          <a:lstStyle/>
          <a:p>
            <a:pPr lvl="0"/>
            <a:r>
              <a:rPr lang="en-US" sz="1200" u="sng" dirty="0">
                <a:solidFill>
                  <a:srgbClr val="4A8CFF"/>
                </a:solidFill>
                <a:latin typeface="Roboto Medium" panose="020B0604020202020204" charset="0"/>
                <a:ea typeface="Roboto Medium" panose="020B0604020202020204" charset="0"/>
              </a:rPr>
              <a:t>DBSCAN: </a:t>
            </a:r>
            <a:r>
              <a:rPr lang="en-US" sz="1200" dirty="0"/>
              <a:t>(density-based spatial clustering of applications with noise): </a:t>
            </a:r>
            <a:r>
              <a:rPr lang="fr-FR" sz="1200" dirty="0"/>
              <a:t>Cette technique se base sur le principe selon lequel la densité est plus élevée à l’intérieur d’un cluster qu’à l’extérieur.</a:t>
            </a:r>
            <a:endParaRPr lang="en-US" sz="1200" dirty="0"/>
          </a:p>
        </p:txBody>
      </p:sp>
      <p:sp>
        <p:nvSpPr>
          <p:cNvPr id="3" name="Flèche courbée vers la droite 2"/>
          <p:cNvSpPr/>
          <p:nvPr/>
        </p:nvSpPr>
        <p:spPr>
          <a:xfrm>
            <a:off x="1049401" y="1250244"/>
            <a:ext cx="596900" cy="724606"/>
          </a:xfrm>
          <a:prstGeom prst="curved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7" name="Google Shape;547;p55"/>
          <p:cNvSpPr txBox="1">
            <a:spLocks noGrp="1"/>
          </p:cNvSpPr>
          <p:nvPr>
            <p:ph type="title" idx="4"/>
          </p:nvPr>
        </p:nvSpPr>
        <p:spPr>
          <a:xfrm>
            <a:off x="266700" y="257795"/>
            <a:ext cx="4257597" cy="64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Pseudocode</a:t>
            </a:r>
            <a:endParaRPr dirty="0"/>
          </a:p>
        </p:txBody>
      </p:sp>
      <p:sp>
        <p:nvSpPr>
          <p:cNvPr id="549" name="Google Shape;549;p55"/>
          <p:cNvSpPr txBox="1">
            <a:spLocks noGrp="1"/>
          </p:cNvSpPr>
          <p:nvPr>
            <p:ph type="subTitle" idx="6"/>
          </p:nvPr>
        </p:nvSpPr>
        <p:spPr>
          <a:xfrm>
            <a:off x="4770227" y="1121794"/>
            <a:ext cx="4088023" cy="1987550"/>
          </a:xfrm>
          <a:prstGeom prst="rect">
            <a:avLst/>
          </a:prstGeom>
        </p:spPr>
        <p:txBody>
          <a:bodyPr spcFirstLastPara="1" wrap="square" lIns="91425" tIns="91425" rIns="91425" bIns="91425" anchor="t" anchorCtr="0">
            <a:noAutofit/>
          </a:bodyPr>
          <a:lstStyle/>
          <a:p>
            <a:pPr marL="0" lvl="0" indent="0" algn="l">
              <a:spcAft>
                <a:spcPts val="1600"/>
              </a:spcAft>
              <a:buSzPts val="1100"/>
            </a:pPr>
            <a:r>
              <a:rPr lang="fr-FR" sz="1000" dirty="0"/>
              <a:t>L'algorithme procède en sélectionnant arbitrairement le point haut dans le jeu de données (jusqu'à ce que tous les points aient été visité).</a:t>
            </a:r>
          </a:p>
          <a:p>
            <a:pPr marL="0" lvl="0" indent="0" algn="l">
              <a:spcAft>
                <a:spcPts val="1600"/>
              </a:spcAft>
              <a:buSzPts val="1100"/>
            </a:pPr>
            <a:r>
              <a:rPr lang="fr-FR" sz="1000" dirty="0"/>
              <a:t>▪ S'il y a au moins des points «</a:t>
            </a:r>
            <a:r>
              <a:rPr lang="fr-FR" sz="1000" dirty="0" err="1"/>
              <a:t>minPoint</a:t>
            </a:r>
            <a:r>
              <a:rPr lang="fr-FR" sz="1000" dirty="0"/>
              <a:t>» dans un rayon de «ε» au point alors nous considérons tout ces points font partie du même cluster.</a:t>
            </a:r>
          </a:p>
          <a:p>
            <a:pPr marL="0" lvl="0" indent="0" algn="l">
              <a:spcAft>
                <a:spcPts val="1600"/>
              </a:spcAft>
              <a:buSzPts val="1100"/>
            </a:pPr>
            <a:r>
              <a:rPr lang="fr-FR" sz="1000" dirty="0"/>
              <a:t>▪ Les clusters sont ensuite étendus de manière récursive , répéter le calcul de voisinage pour chaque point voisin.</a:t>
            </a:r>
          </a:p>
          <a:p>
            <a:pPr marL="0" lvl="0" indent="0" algn="l">
              <a:spcAft>
                <a:spcPts val="1600"/>
              </a:spcAft>
              <a:buSzPts val="1100"/>
            </a:pPr>
            <a:r>
              <a:rPr lang="fr-FR" sz="1000" dirty="0"/>
              <a:t>▪ La complexité de cet algorithme est O (n2), où n est le nombre de points.</a:t>
            </a:r>
          </a:p>
          <a:p>
            <a:pPr marL="0" lvl="0" indent="0" algn="l">
              <a:spcAft>
                <a:spcPts val="1600"/>
              </a:spcAft>
              <a:buSzPts val="1100"/>
            </a:pPr>
            <a:r>
              <a:rPr lang="fr-FR" sz="1000" dirty="0"/>
              <a:t>▪ Avec l'indexation spatiale (r-</a:t>
            </a:r>
            <a:r>
              <a:rPr lang="fr-FR" sz="1000" dirty="0" err="1"/>
              <a:t>tree</a:t>
            </a:r>
            <a:r>
              <a:rPr lang="fr-FR" sz="1000" dirty="0"/>
              <a:t>), le la complexité est O (n log n)</a:t>
            </a:r>
            <a:endParaRPr sz="1000" dirty="0"/>
          </a:p>
        </p:txBody>
      </p:sp>
      <p:pic>
        <p:nvPicPr>
          <p:cNvPr id="5" name="Image 4"/>
          <p:cNvPicPr>
            <a:picLocks noChangeAspect="1"/>
          </p:cNvPicPr>
          <p:nvPr/>
        </p:nvPicPr>
        <p:blipFill>
          <a:blip r:embed="rId3"/>
          <a:stretch>
            <a:fillRect/>
          </a:stretch>
        </p:blipFill>
        <p:spPr>
          <a:xfrm>
            <a:off x="521255" y="1121794"/>
            <a:ext cx="4109272" cy="2824191"/>
          </a:xfrm>
          <a:prstGeom prst="rect">
            <a:avLst/>
          </a:prstGeom>
          <a:ln>
            <a:solidFill>
              <a:schemeClr val="accent1"/>
            </a:solidFill>
          </a:ln>
        </p:spPr>
      </p:pic>
      <p:sp>
        <p:nvSpPr>
          <p:cNvPr id="6" name="Rectangle 5"/>
          <p:cNvSpPr/>
          <p:nvPr/>
        </p:nvSpPr>
        <p:spPr>
          <a:xfrm>
            <a:off x="8828544" y="4771097"/>
            <a:ext cx="25840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49851" y="71090"/>
            <a:ext cx="7708200" cy="647700"/>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OPTICS vs DBSCAN</a:t>
            </a:r>
            <a:endParaRPr dirty="0">
              <a:solidFill>
                <a:srgbClr val="003BA3"/>
              </a:solidFill>
            </a:endParaRPr>
          </a:p>
        </p:txBody>
      </p:sp>
      <p:sp>
        <p:nvSpPr>
          <p:cNvPr id="574" name="Google Shape;574;p57"/>
          <p:cNvSpPr txBox="1"/>
          <p:nvPr/>
        </p:nvSpPr>
        <p:spPr>
          <a:xfrm>
            <a:off x="615001" y="928340"/>
            <a:ext cx="7659650" cy="395266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342900" indent="-342900">
              <a:buFont typeface="+mj-lt"/>
              <a:buAutoNum type="arabicPeriod"/>
            </a:pPr>
            <a:r>
              <a:rPr lang="fr-FR" b="1" dirty="0"/>
              <a:t>Coût de la mémoire:</a:t>
            </a:r>
            <a:r>
              <a:rPr lang="fr-FR" dirty="0"/>
              <a:t> La technique de clustering OPTICS nécessite plus de mémoire car elle maintient une file d'attente prioritaire (Min </a:t>
            </a:r>
            <a:r>
              <a:rPr lang="fr-FR" dirty="0" err="1"/>
              <a:t>Heap</a:t>
            </a:r>
            <a:r>
              <a:rPr lang="fr-FR" dirty="0"/>
              <a:t>) pour déterminer le point de données suivant qui est le plus proche du point en cours de traitement en termes de distance d'accessibilité. Cela nécessite également plus de puissance de calcul car les requêtes du voisin le plus proche sont plus compliquées que les requêtes de rayon dans DBSCAN.</a:t>
            </a:r>
          </a:p>
          <a:p>
            <a:pPr marL="342900" indent="-342900">
              <a:buFont typeface="+mj-lt"/>
              <a:buAutoNum type="arabicPeriod"/>
            </a:pPr>
            <a:r>
              <a:rPr lang="fr-FR" b="1" dirty="0"/>
              <a:t>Moins de paramètres:</a:t>
            </a:r>
            <a:r>
              <a:rPr lang="fr-FR" dirty="0"/>
              <a:t> La technique de clustering OPTICS n'a pas besoin de maintenir le paramètre epsilon. Cela conduit à la réduction du processus analytique de réglage des paramètres.</a:t>
            </a:r>
          </a:p>
          <a:p>
            <a:pPr marL="342900" indent="-342900">
              <a:buFont typeface="+mj-lt"/>
              <a:buAutoNum type="arabicPeriod"/>
            </a:pPr>
            <a:r>
              <a:rPr lang="fr-FR" b="1" dirty="0"/>
              <a:t>OPTICS</a:t>
            </a:r>
            <a:r>
              <a:rPr lang="fr-FR" dirty="0"/>
              <a:t> ne sépare pas les données en grappes. Il produit simplement un tracé de distance d'accessibilité et c'est à l'interprétation du programmeur de regrouper les points en conséquence.</a:t>
            </a:r>
          </a:p>
          <a:p>
            <a:pPr marL="342900" indent="-342900">
              <a:buFont typeface="+mj-lt"/>
              <a:buAutoNum type="arabicPeriod"/>
            </a:pPr>
            <a:r>
              <a:rPr lang="fr-FR" b="1" dirty="0"/>
              <a:t>OPTICS</a:t>
            </a:r>
            <a:r>
              <a:rPr lang="fr-FR" dirty="0"/>
              <a:t> est relativement insensible aux réglages des paramètres. Bon résultat si les paramètres sont juste «assez grands»</a:t>
            </a:r>
          </a:p>
          <a:p>
            <a:pPr lvl="0"/>
            <a:endParaRPr lang="fr-FR" sz="1200" dirty="0"/>
          </a:p>
          <a:p>
            <a:pPr lvl="0"/>
            <a:endParaRPr lang="fr-FR" sz="1200" dirty="0"/>
          </a:p>
        </p:txBody>
      </p:sp>
      <p:sp>
        <p:nvSpPr>
          <p:cNvPr id="4" name="Rectangle 3"/>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9</a:t>
            </a: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9394</TotalTime>
  <Words>1887</Words>
  <Application>Microsoft Office PowerPoint</Application>
  <PresentationFormat>Affichage à l'écran (16:9)</PresentationFormat>
  <Paragraphs>193</Paragraphs>
  <Slides>24</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Bahnschrift Light Condensed</vt:lpstr>
      <vt:lpstr>Montserrat</vt:lpstr>
      <vt:lpstr>Arial</vt:lpstr>
      <vt:lpstr>Roboto Medium</vt:lpstr>
      <vt:lpstr>Fira Sans Extra Condensed Medium</vt:lpstr>
      <vt:lpstr>Management Consulting Toolkit by Slidesgo</vt:lpstr>
      <vt:lpstr>TRAVAIL PRATIQUE #2</vt:lpstr>
      <vt:lpstr>Sommaire : </vt:lpstr>
      <vt:lpstr>Exercice</vt:lpstr>
      <vt:lpstr>1.Le clustering par densité</vt:lpstr>
      <vt:lpstr>2.Comparaison entre le clustering par densité et K-means</vt:lpstr>
      <vt:lpstr>Exercice</vt:lpstr>
      <vt:lpstr>Le fonctionnement de DBSCAN</vt:lpstr>
      <vt:lpstr>Pseudocode</vt:lpstr>
      <vt:lpstr>OPTICS vs DBSCAN</vt:lpstr>
      <vt:lpstr>Présentation PowerPoint</vt:lpstr>
      <vt:lpstr>Chargement des données iris</vt:lpstr>
      <vt:lpstr>K-means avec k=3 </vt:lpstr>
      <vt:lpstr>Présentation PowerPoint</vt:lpstr>
      <vt:lpstr>Comparaison entre les résultats obtenus</vt:lpstr>
      <vt:lpstr>Exercice</vt:lpstr>
      <vt:lpstr>K-Means avec scikit-learn</vt:lpstr>
      <vt:lpstr>Suite..</vt:lpstr>
      <vt:lpstr>Résultats</vt:lpstr>
      <vt:lpstr>La méthode du coude</vt:lpstr>
      <vt:lpstr>Présentation PowerPoint</vt:lpstr>
      <vt:lpstr>Execution</vt:lpstr>
      <vt:lpstr>La mise a l’échelle ou scaling</vt:lpstr>
      <vt:lpstr>Résultats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TRAVAIL PRATIQUE #2</dc:title>
  <cp:lastModifiedBy>ayman chafni</cp:lastModifiedBy>
  <cp:revision>76</cp:revision>
  <dcterms:modified xsi:type="dcterms:W3CDTF">2021-04-12T23:16:07Z</dcterms:modified>
</cp:coreProperties>
</file>