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612"/>
        <p:guide pos="144"/>
        <p:guide orient="horz" pos="87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customschemas.google.com/relationships/presentationmetadata" Target="metadata"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3">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6257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GB" sz="1100" b="0" i="0" u="none" strike="noStrike" cap="none" dirty="0">
                <a:solidFill>
                  <a:schemeClr val="dk1"/>
                </a:solidFill>
                <a:latin typeface="Arial"/>
                <a:ea typeface="Arial"/>
                <a:cs typeface="Arial"/>
                <a:sym typeface="Arial"/>
              </a:rPr>
              <a:t> </a:t>
            </a:r>
            <a:r>
              <a:rPr lang="en-GB" sz="1100" b="0" i="0" u="none" strike="noStrike" cap="none" dirty="0" err="1">
                <a:solidFill>
                  <a:schemeClr val="dk1"/>
                </a:solidFill>
                <a:latin typeface="Arial"/>
                <a:ea typeface="Arial"/>
                <a:cs typeface="Arial"/>
                <a:sym typeface="Arial"/>
              </a:rPr>
              <a:t>Ayisha</a:t>
            </a:r>
            <a:r>
              <a:rPr lang="en-GB" sz="1100" b="0" i="0" u="none" strike="noStrike" cap="none" dirty="0">
                <a:solidFill>
                  <a:schemeClr val="dk1"/>
                </a:solidFill>
                <a:latin typeface="Arial"/>
                <a:ea typeface="Arial"/>
                <a:cs typeface="Arial"/>
                <a:sym typeface="Arial"/>
              </a:rPr>
              <a:t> </a:t>
            </a:r>
            <a:r>
              <a:rPr lang="en-GB" sz="1100" b="0" i="0" u="none" strike="noStrike" cap="none" dirty="0" err="1">
                <a:solidFill>
                  <a:schemeClr val="dk1"/>
                </a:solidFill>
                <a:latin typeface="Arial"/>
                <a:ea typeface="Arial"/>
                <a:cs typeface="Arial"/>
                <a:sym typeface="Arial"/>
              </a:rPr>
              <a:t>Sabana</a:t>
            </a:r>
            <a:r>
              <a:rPr lang="en-GB" sz="1100" b="0" i="0" u="none" strike="noStrike" cap="none" dirty="0">
                <a:solidFill>
                  <a:schemeClr val="dk1"/>
                </a:solidFill>
                <a:latin typeface="Arial"/>
                <a:ea typeface="Arial"/>
                <a:cs typeface="Arial"/>
                <a:sym typeface="Arial"/>
              </a:rPr>
              <a:t> J </a:t>
            </a:r>
            <a:endParaRPr dirty="0"/>
          </a:p>
          <a:p>
            <a:pPr marL="0" marR="0" lvl="0" indent="0" algn="l" rtl="0">
              <a:lnSpc>
                <a:spcPct val="100000"/>
              </a:lnSpc>
              <a:spcBef>
                <a:spcPts val="200"/>
              </a:spcBef>
              <a:spcAft>
                <a:spcPts val="0"/>
              </a:spcAft>
              <a:buNone/>
            </a:pPr>
            <a:r>
              <a:rPr lang="en" sz="1100" b="0" i="0" u="none" strike="noStrike" cap="none" dirty="0">
                <a:solidFill>
                  <a:schemeClr val="dk1"/>
                </a:solidFill>
                <a:latin typeface="Arial"/>
                <a:ea typeface="Arial"/>
                <a:cs typeface="Arial"/>
                <a:sym typeface="Arial"/>
              </a:rPr>
              <a:t>Student ID :950821104</a:t>
            </a:r>
            <a:r>
              <a:rPr lang="en-GB" sz="1100" b="0" i="0" u="none" strike="noStrike" cap="none" dirty="0">
                <a:solidFill>
                  <a:schemeClr val="dk1"/>
                </a:solidFill>
                <a:latin typeface="Arial"/>
                <a:ea typeface="Arial"/>
                <a:cs typeface="Arial"/>
                <a:sym typeface="Arial"/>
              </a:rPr>
              <a:t>703</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961800"/>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a:t>Key Elements:</a:t>
            </a:r>
            <a:endParaRPr sz="1700" b="1"/>
          </a:p>
          <a:p>
            <a:pPr marL="457200" lvl="0" indent="-317500" algn="l" rtl="0">
              <a:spcBef>
                <a:spcPts val="0"/>
              </a:spcBef>
              <a:spcAft>
                <a:spcPts val="0"/>
              </a:spcAft>
              <a:buSzPts val="1400"/>
              <a:buChar char="●"/>
            </a:pPr>
            <a:r>
              <a:rPr lang="en" sz="1400"/>
              <a:t>User login and registration options.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"Add Question" and "Add Choices" buttons for all registered users.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Featured polls for upcoming elections.</a:t>
            </a:r>
            <a:endParaRPr sz="1400"/>
          </a:p>
          <a:p>
            <a:pPr marL="4572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Navigation menu for easy access to different sections, including admin panel (Admin only).</a:t>
            </a:r>
            <a:endParaRPr sz="1400"/>
          </a:p>
          <a:p>
            <a:pPr marL="457200" lvl="0" indent="0" algn="l" rtl="0">
              <a:spcBef>
                <a:spcPts val="0"/>
              </a:spcBef>
              <a:spcAft>
                <a:spcPts val="0"/>
              </a:spcAft>
              <a:buNone/>
            </a:pPr>
            <a:endParaRPr sz="1400"/>
          </a:p>
          <a:p>
            <a:pPr marL="0" lvl="0" indent="0" algn="l" rtl="0">
              <a:spcBef>
                <a:spcPts val="0"/>
              </a:spcBef>
              <a:spcAft>
                <a:spcPts val="0"/>
              </a:spcAft>
              <a:buClr>
                <a:schemeClr val="dk1"/>
              </a:buClr>
              <a:buSzPts val="1100"/>
              <a:buFont typeface="Arial"/>
              <a:buNone/>
            </a:pPr>
            <a:r>
              <a:rPr lang="en" sz="1600" b="1"/>
              <a:t>   Speaker Notes:</a:t>
            </a:r>
            <a:endParaRPr sz="1400"/>
          </a:p>
          <a:p>
            <a:pPr marL="457200" lvl="0" indent="-317500" algn="l" rtl="0">
              <a:spcBef>
                <a:spcPts val="0"/>
              </a:spcBef>
              <a:spcAft>
                <a:spcPts val="0"/>
              </a:spcAft>
              <a:buSzPts val="1400"/>
              <a:buChar char="●"/>
            </a:pPr>
            <a:r>
              <a:rPr lang="en" sz="1400"/>
              <a:t>Homepage emphasizes interaction.</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All registered users can contribute questions and choices.</a:t>
            </a:r>
            <a:endParaRPr sz="1400"/>
          </a:p>
          <a:p>
            <a:pPr marL="914400" lvl="0" indent="0" algn="l" rtl="0">
              <a:spcBef>
                <a:spcPts val="0"/>
              </a:spcBef>
              <a:spcAft>
                <a:spcPts val="0"/>
              </a:spcAft>
              <a:buNone/>
            </a:pPr>
            <a:endParaRPr sz="1400"/>
          </a:p>
          <a:p>
            <a:pPr marL="457200" lvl="0" indent="-317500" algn="l" rtl="0">
              <a:spcBef>
                <a:spcPts val="0"/>
              </a:spcBef>
              <a:spcAft>
                <a:spcPts val="0"/>
              </a:spcAft>
              <a:buSzPts val="1400"/>
              <a:buChar char="●"/>
            </a:pPr>
            <a:r>
              <a:rPr lang="en" sz="1400"/>
              <a:t>Admin-exclusive features restricted to administrators.</a:t>
            </a:r>
            <a:endParaRPr sz="1400"/>
          </a:p>
          <a:p>
            <a:pPr marL="914400" lvl="0" indent="0" algn="l" rtl="0">
              <a:spcBef>
                <a:spcPts val="0"/>
              </a:spcBef>
              <a:spcAft>
                <a:spcPts val="0"/>
              </a:spcAft>
              <a:buNone/>
            </a:pPr>
            <a:endParaRPr sz="1400"/>
          </a:p>
          <a:p>
            <a:pPr marL="457189" lvl="0" indent="-228593" algn="l" rtl="0">
              <a:lnSpc>
                <a:spcPct val="115000"/>
              </a:lnSpc>
              <a:spcBef>
                <a:spcPts val="0"/>
              </a:spcBef>
              <a:spcAft>
                <a:spcPts val="0"/>
              </a:spcAft>
              <a:buSzPts val="1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sz="1600" b="1">
                <a:solidFill>
                  <a:schemeClr val="dk1"/>
                </a:solidFill>
              </a:rPr>
              <a:t>Login Page</a:t>
            </a:r>
            <a:r>
              <a:rPr lang="en" sz="1600" b="1"/>
              <a:t> :</a:t>
            </a:r>
            <a:r>
              <a:rPr lang="en" b="1"/>
              <a:t>                                             </a:t>
            </a: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a:t>Gateway for secure account access.</a:t>
            </a:r>
            <a:endParaRPr/>
          </a:p>
          <a:p>
            <a:pPr marL="457200" lvl="0" indent="-317500" algn="l" rtl="0">
              <a:spcBef>
                <a:spcPts val="0"/>
              </a:spcBef>
              <a:spcAft>
                <a:spcPts val="0"/>
              </a:spcAft>
              <a:buSzPts val="1400"/>
              <a:buChar char="●"/>
            </a:pPr>
            <a:r>
              <a:rPr lang="en"/>
              <a:t>Users enter credentials for authentication.</a:t>
            </a:r>
            <a:endParaRPr/>
          </a:p>
          <a:p>
            <a:pPr marL="457200" lvl="0" indent="-317500" algn="l" rtl="0">
              <a:spcBef>
                <a:spcPts val="0"/>
              </a:spcBef>
              <a:spcAft>
                <a:spcPts val="0"/>
              </a:spcAft>
              <a:buSzPts val="1400"/>
              <a:buChar char="●"/>
            </a:pPr>
            <a:r>
              <a:rPr lang="en"/>
              <a:t>Emphasize security: Encryption, authentication.</a:t>
            </a:r>
            <a:endParaRPr/>
          </a:p>
          <a:p>
            <a:pPr marL="457200" lvl="0" indent="-317500" algn="l" rtl="0">
              <a:spcBef>
                <a:spcPts val="0"/>
              </a:spcBef>
              <a:spcAft>
                <a:spcPts val="0"/>
              </a:spcAft>
              <a:buSzPts val="1400"/>
              <a:buChar char="●"/>
            </a:pPr>
            <a:r>
              <a:rPr lang="en"/>
              <a:t>Crucial for account integrity and confidentiality.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914400" lvl="0" indent="0" algn="l" rtl="0">
              <a:spcBef>
                <a:spcPts val="0"/>
              </a:spcBef>
              <a:spcAft>
                <a:spcPts val="0"/>
              </a:spcAft>
              <a:buNone/>
            </a:pPr>
            <a:r>
              <a:rPr lang="en">
                <a:solidFill>
                  <a:schemeClr val="dk1"/>
                </a:solidFill>
              </a:rPr>
              <a:t>.</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lnSpc>
                <a:spcPct val="100000"/>
              </a:lnSpc>
              <a:spcBef>
                <a:spcPts val="0"/>
              </a:spcBef>
              <a:spcAft>
                <a:spcPts val="0"/>
              </a:spcAft>
              <a:buNone/>
            </a:pPr>
            <a:endParaRPr b="1"/>
          </a:p>
        </p:txBody>
      </p:sp>
      <p:pic>
        <p:nvPicPr>
          <p:cNvPr id="160" name="Google Shape;160;p46"/>
          <p:cNvPicPr preferRelativeResize="0"/>
          <p:nvPr/>
        </p:nvPicPr>
        <p:blipFill>
          <a:blip r:embed="rId3">
            <a:alphaModFix/>
          </a:blip>
          <a:stretch>
            <a:fillRect/>
          </a:stretch>
        </p:blipFill>
        <p:spPr>
          <a:xfrm>
            <a:off x="1080651" y="2492150"/>
            <a:ext cx="5392924" cy="2549751"/>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71750"/>
            <a:ext cx="4694574" cy="2298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lnSpc>
                <a:spcPct val="100000"/>
              </a:lnSpc>
              <a:spcBef>
                <a:spcPts val="0"/>
              </a:spcBef>
              <a:spcAft>
                <a:spcPts val="0"/>
              </a:spcAft>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endParaRPr sz="1600" b="1">
              <a:solidFill>
                <a:schemeClr val="dk1"/>
              </a:solidFill>
            </a:endParaRPr>
          </a:p>
          <a:p>
            <a:pPr marL="0" lvl="0" indent="0" algn="l" rtl="0">
              <a:spcBef>
                <a:spcPts val="0"/>
              </a:spcBef>
              <a:spcAft>
                <a:spcPts val="0"/>
              </a:spcAft>
              <a:buSzPts val="1100"/>
              <a:buNone/>
            </a:pPr>
            <a:r>
              <a:rPr lang="en" sz="1600" b="1">
                <a:solidFill>
                  <a:schemeClr val="dk1"/>
                </a:solidFill>
              </a:rPr>
              <a:t>                                                                 </a:t>
            </a: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r>
              <a:rPr lang="en" sz="1600" b="1"/>
              <a:t>Blog Page</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Functionality : </a:t>
            </a:r>
            <a:r>
              <a:rPr lang="en"/>
              <a:t>Users contribute by adding questions and choices.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Admin Privileges : </a:t>
            </a:r>
            <a:r>
              <a:rPr lang="en"/>
              <a:t>Only administrators add users and groups.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SzPts val="1100"/>
              <a:buNone/>
            </a:pPr>
            <a:r>
              <a:rPr lang="en" b="1"/>
              <a:t>Special Login :</a:t>
            </a:r>
            <a:r>
              <a:rPr lang="en"/>
              <a:t> Users access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r>
              <a:rPr lang="en" b="1"/>
              <a:t>Speaker Notes:</a:t>
            </a:r>
            <a:endParaRPr b="1"/>
          </a:p>
          <a:p>
            <a:pPr marL="0" lvl="0" indent="0" algn="l" rtl="0">
              <a:spcBef>
                <a:spcPts val="0"/>
              </a:spcBef>
              <a:spcAft>
                <a:spcPts val="0"/>
              </a:spcAft>
              <a:buSzPts val="1100"/>
              <a:buNone/>
            </a:pPr>
            <a:endParaRPr/>
          </a:p>
          <a:p>
            <a:pPr marL="457200" lvl="0" indent="-317500" algn="l" rtl="0">
              <a:spcBef>
                <a:spcPts val="0"/>
              </a:spcBef>
              <a:spcAft>
                <a:spcPts val="0"/>
              </a:spcAft>
              <a:buSzPts val="1400"/>
              <a:buChar char="●"/>
            </a:pPr>
            <a:r>
              <a:rPr lang="en"/>
              <a:t>Blog page enables community interaction.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Users add questions and choices.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Admins manage users and groups.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Special login grants users enhanced features.</a:t>
            </a:r>
            <a:endParaRPr/>
          </a:p>
          <a:p>
            <a:pPr marL="0" lvl="0" indent="0" algn="l" rtl="0">
              <a:spcBef>
                <a:spcPts val="0"/>
              </a:spcBef>
              <a:spcAft>
                <a:spcPts val="0"/>
              </a:spcAft>
              <a:buSzPts val="1100"/>
              <a:buNone/>
            </a:pPr>
            <a:endParaRPr/>
          </a:p>
          <a:p>
            <a:pPr marL="0" lvl="0" indent="0" algn="l" rtl="0">
              <a:spcBef>
                <a:spcPts val="0"/>
              </a:spcBef>
              <a:spcAft>
                <a:spcPts val="0"/>
              </a:spcAft>
              <a:buSzPts val="1100"/>
              <a:buNone/>
            </a:pPr>
            <a:endParaRPr/>
          </a:p>
          <a:p>
            <a:pPr marL="0" lvl="0" indent="0" algn="l" rtl="0">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r>
              <a:rPr lang="en" sz="1600" b="1">
                <a:solidFill>
                  <a:srgbClr val="213163"/>
                </a:solidFill>
              </a:rPr>
              <a:t>Future Enhancements</a:t>
            </a:r>
            <a:r>
              <a:rPr lang="en" sz="1600" b="1">
                <a:solidFill>
                  <a:srgbClr val="374151"/>
                </a:solidFill>
              </a:rPr>
              <a:t>:</a:t>
            </a:r>
            <a:endParaRPr sz="1600" b="1">
              <a:solidFill>
                <a:srgbClr val="374151"/>
              </a:solidFill>
            </a:endParaRPr>
          </a:p>
          <a:p>
            <a:pPr marL="0" lvl="0" indent="0" algn="l" rtl="0">
              <a:spcBef>
                <a:spcPts val="0"/>
              </a:spcBef>
              <a:spcAft>
                <a:spcPts val="0"/>
              </a:spcAft>
              <a:buSzPts val="1100"/>
              <a:buNone/>
            </a:pPr>
            <a:r>
              <a:rPr lang="en" sz="1600" b="1">
                <a:solidFill>
                  <a:srgbClr val="374151"/>
                </a:solidFill>
              </a:rPr>
              <a:t>                  </a:t>
            </a:r>
            <a:endParaRPr sz="1600" b="1">
              <a:solidFill>
                <a:srgbClr val="374151"/>
              </a:solidFill>
            </a:endParaRPr>
          </a:p>
          <a:p>
            <a:pPr marL="0" lvl="0" indent="0" algn="l" rtl="0">
              <a:spcBef>
                <a:spcPts val="0"/>
              </a:spcBef>
              <a:spcAft>
                <a:spcPts val="0"/>
              </a:spcAft>
              <a:buSzPts val="1100"/>
              <a:buNone/>
            </a:pPr>
            <a:endParaRPr sz="1600" b="1">
              <a:solidFill>
                <a:srgbClr val="374151"/>
              </a:solidFill>
            </a:endParaRPr>
          </a:p>
          <a:p>
            <a:pPr marL="0" lvl="0" indent="0" algn="l" rtl="0">
              <a:spcBef>
                <a:spcPts val="0"/>
              </a:spcBef>
              <a:spcAft>
                <a:spcPts val="0"/>
              </a:spcAft>
              <a:buSzPts val="1100"/>
              <a:buNone/>
            </a:pPr>
            <a:r>
              <a:rPr lang="en" b="1">
                <a:solidFill>
                  <a:srgbClr val="374151"/>
                </a:solidFill>
              </a:rPr>
              <a:t>Enhanced Profiles:</a:t>
            </a:r>
            <a:r>
              <a:rPr lang="en">
                <a:solidFill>
                  <a:srgbClr val="374151"/>
                </a:solidFill>
              </a:rPr>
              <a:t> Personalize with avatars and bios.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Voting Analytics:</a:t>
            </a:r>
            <a:r>
              <a:rPr lang="en">
                <a:solidFill>
                  <a:srgbClr val="374151"/>
                </a:solidFill>
              </a:rPr>
              <a:t> Insights into user trends.</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Community Forums:</a:t>
            </a:r>
            <a:r>
              <a:rPr lang="en">
                <a:solidFill>
                  <a:srgbClr val="374151"/>
                </a:solidFill>
              </a:rPr>
              <a:t> Facilitate user interaction.</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SzPts val="1100"/>
              <a:buNone/>
            </a:pPr>
            <a:r>
              <a:rPr lang="en" b="1">
                <a:solidFill>
                  <a:srgbClr val="374151"/>
                </a:solidFill>
              </a:rPr>
              <a:t>Mobile App:</a:t>
            </a:r>
            <a:r>
              <a:rPr lang="en">
                <a:solidFill>
                  <a:srgbClr val="374151"/>
                </a:solidFill>
              </a:rPr>
              <a:t> Extend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r>
              <a:rPr lang="en" b="1">
                <a:solidFill>
                  <a:srgbClr val="374151"/>
                </a:solidFill>
              </a:rPr>
              <a:t>Speaker Notes:</a:t>
            </a:r>
            <a:endParaRPr b="1">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Enhance profiles for personalization.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Provide voting analytics for insights.</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Add community forums for interaction.</a:t>
            </a:r>
            <a:endParaRPr>
              <a:solidFill>
                <a:srgbClr val="374151"/>
              </a:solidFill>
            </a:endParaRPr>
          </a:p>
          <a:p>
            <a:pPr marL="457200" lvl="0" indent="-317500" algn="l" rtl="0">
              <a:spcBef>
                <a:spcPts val="0"/>
              </a:spcBef>
              <a:spcAft>
                <a:spcPts val="0"/>
              </a:spcAft>
              <a:buClr>
                <a:srgbClr val="374151"/>
              </a:buClr>
              <a:buSzPts val="1400"/>
              <a:buChar char="●"/>
            </a:pPr>
            <a:r>
              <a:rPr lang="en">
                <a:solidFill>
                  <a:srgbClr val="374151"/>
                </a:solidFill>
              </a:rPr>
              <a:t>Develop a mobile app for wider accessibility.</a:t>
            </a:r>
            <a:endParaRPr>
              <a:solidFill>
                <a:srgbClr val="374151"/>
              </a:solidFill>
            </a:endParaRPr>
          </a:p>
          <a:p>
            <a:pPr marL="0" lvl="0" indent="0" algn="l" rtl="0">
              <a:spcBef>
                <a:spcPts val="0"/>
              </a:spcBef>
              <a:spcAft>
                <a:spcPts val="0"/>
              </a:spcAft>
              <a:buClr>
                <a:schemeClr val="dk1"/>
              </a:buClr>
              <a:buSzPts val="1100"/>
              <a:buFont typeface="Arial"/>
              <a:buNone/>
            </a:pPr>
            <a:endParaRPr>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spcBef>
                <a:spcPts val="0"/>
              </a:spcBef>
              <a:spcAft>
                <a:spcPts val="0"/>
              </a:spcAft>
              <a:buClr>
                <a:schemeClr val="dk1"/>
              </a:buClr>
              <a:buSzPts val="1100"/>
              <a:buFont typeface="Arial"/>
              <a:buNone/>
            </a:pPr>
            <a:endParaRPr sz="1600" b="1">
              <a:solidFill>
                <a:srgbClr val="374151"/>
              </a:solidFill>
            </a:endParaRPr>
          </a:p>
          <a:p>
            <a:pPr marL="0" lvl="0" indent="0" algn="l" rtl="0">
              <a:lnSpc>
                <a:spcPct val="100000"/>
              </a:lnSpc>
              <a:spcBef>
                <a:spcPts val="0"/>
              </a:spcBef>
              <a:spcAft>
                <a:spcPts val="0"/>
              </a:spcAft>
              <a:buNone/>
            </a:pPr>
            <a:endParaRPr sz="1600" b="1">
              <a:solidFill>
                <a:srgbClr val="37415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Conclusion :</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600" b="1">
                <a:solidFill>
                  <a:srgbClr val="213163"/>
                </a:solidFill>
              </a:rPr>
              <a:t>Title: Advancing Online Voting</a:t>
            </a: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Recap :</a:t>
            </a:r>
            <a:r>
              <a:rPr lang="en">
                <a:solidFill>
                  <a:srgbClr val="213163"/>
                </a:solidFill>
              </a:rPr>
              <a:t> Highlight key features and benefits.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Commitment:</a:t>
            </a:r>
            <a:r>
              <a:rPr lang="en">
                <a:solidFill>
                  <a:srgbClr val="213163"/>
                </a:solidFill>
              </a:rPr>
              <a:t> Promise ongoing improvements.</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Engagement: </a:t>
            </a:r>
            <a:r>
              <a:rPr lang="en">
                <a:solidFill>
                  <a:srgbClr val="213163"/>
                </a:solidFill>
              </a:rPr>
              <a:t>Encourage user participation.</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Appreciation:</a:t>
            </a:r>
            <a:r>
              <a:rPr lang="en">
                <a:solidFill>
                  <a:srgbClr val="213163"/>
                </a:solidFill>
              </a:rPr>
              <a:t> Thank users for their support.</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r>
              <a:rPr lang="en" b="1">
                <a:solidFill>
                  <a:srgbClr val="213163"/>
                </a:solidFill>
              </a:rPr>
              <a:t>Speaker Notes:</a:t>
            </a:r>
            <a:endParaRPr b="1">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Encourage user engagement and contributions.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Express gratitude for user support in building a stronger platform.</a:t>
            </a:r>
            <a:endParaRPr>
              <a:solidFill>
                <a:srgbClr val="213163"/>
              </a:solidFill>
            </a:endParaRPr>
          </a:p>
          <a:p>
            <a:pPr marL="0" lvl="0" indent="0" algn="l" rtl="0">
              <a:spcBef>
                <a:spcPts val="0"/>
              </a:spcBef>
              <a:spcAft>
                <a:spcPts val="0"/>
              </a:spcAft>
              <a:buClr>
                <a:schemeClr val="dk1"/>
              </a:buClr>
              <a:buSzPts val="1100"/>
              <a:buFont typeface="Arial"/>
              <a:buNone/>
            </a:pPr>
            <a:endParaRPr>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a:solidFill>
                  <a:schemeClr val="dk1"/>
                </a:solidFill>
              </a:rPr>
              <a:t>Source :</a:t>
            </a:r>
            <a:r>
              <a:rPr lang="en" sz="1500" i="0" u="none" strike="noStrike" cap="none">
                <a:solidFill>
                  <a:schemeClr val="dk1"/>
                </a:solidFill>
              </a:rPr>
              <a:t> Arockia Jeba Santhiya A</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Abstract</a:t>
            </a:r>
            <a:endParaRPr sz="1600" b="1">
              <a:solidFill>
                <a:srgbClr val="213163"/>
              </a:solidFill>
            </a:endParaRPr>
          </a:p>
          <a:p>
            <a:pPr marL="0" lvl="0" indent="0" algn="l" rtl="0">
              <a:spcBef>
                <a:spcPts val="0"/>
              </a:spcBef>
              <a:spcAft>
                <a:spcPts val="0"/>
              </a:spcAft>
              <a:buClr>
                <a:schemeClr val="dk1"/>
              </a:buClr>
              <a:buSzPts val="1100"/>
              <a:buFont typeface="Arial"/>
              <a:buNone/>
            </a:pPr>
            <a:endParaRPr sz="12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Django for Secure Online Voting :</a:t>
            </a:r>
            <a:endParaRPr sz="1200" b="1">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   This presentation explores building secure online voting applications with Django, a powerful Python web framework. We'll showcase: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Rapid Development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Secure Voting</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Scalability</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Explore user registration, voting security, and administrative controls. See how Django creates secure online voting systems.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94" name="Google Shape;94;p36"/>
          <p:cNvSpPr txBox="1"/>
          <p:nvPr/>
        </p:nvSpPr>
        <p:spPr>
          <a:xfrm>
            <a:off x="138651" y="4713100"/>
            <a:ext cx="2409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Arockia Jeba Santhiya A</a:t>
            </a:r>
            <a:r>
              <a:rPr lang="en" sz="1000">
                <a:solidFill>
                  <a:schemeClr val="dk1"/>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Problem Statement</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Developing a secure question-answer platform with Django poses challenges in:</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Ensuring data integrity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Safeguarding user confidentiality</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Addressing scalability concerns</a:t>
            </a:r>
            <a:endParaRPr sz="1200">
              <a:solidFill>
                <a:srgbClr val="213163"/>
              </a:solidFill>
            </a:endParaRPr>
          </a:p>
          <a:p>
            <a:pPr marL="457200" lvl="0" indent="0" algn="l" rtl="0">
              <a:spcBef>
                <a:spcPts val="0"/>
              </a:spcBef>
              <a:spcAft>
                <a:spcPts val="0"/>
              </a:spcAft>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a:solidFill>
                  <a:srgbClr val="213163"/>
                </a:solidFill>
              </a:rPr>
              <a:t>The challenge is to: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Create a secure question-answer platform using Django</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Facilitate seamless user engagement</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Implement robust security measures</a:t>
            </a:r>
            <a:endParaRPr sz="1200">
              <a:solidFill>
                <a:srgbClr val="213163"/>
              </a:solidFill>
            </a:endParaRPr>
          </a:p>
          <a:p>
            <a:pPr marL="457200" lvl="0" indent="-304800" algn="l" rtl="0">
              <a:spcBef>
                <a:spcPts val="0"/>
              </a:spcBef>
              <a:spcAft>
                <a:spcPts val="0"/>
              </a:spcAft>
              <a:buClr>
                <a:srgbClr val="213163"/>
              </a:buClr>
              <a:buSzPts val="1200"/>
              <a:buChar char="●"/>
            </a:pPr>
            <a:r>
              <a:rPr lang="en" sz="1200">
                <a:solidFill>
                  <a:srgbClr val="213163"/>
                </a:solidFill>
              </a:rPr>
              <a:t>Scale effectively to accommodate increasing user interactions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1" name="Google Shape;101;p37"/>
          <p:cNvSpPr txBox="1"/>
          <p:nvPr/>
        </p:nvSpPr>
        <p:spPr>
          <a:xfrm>
            <a:off x="138651" y="4713100"/>
            <a:ext cx="23220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000">
                <a:solidFill>
                  <a:schemeClr val="dk1"/>
                </a:solidFill>
              </a:rPr>
              <a:t>Arockia Jeba Santhiya A</a:t>
            </a:r>
            <a:r>
              <a:rPr lang="en" sz="10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Project Overview</a:t>
            </a:r>
            <a:endParaRPr sz="1600" b="1" i="0" u="none" strike="noStrike" cap="none">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Title :</a:t>
            </a:r>
            <a:r>
              <a:rPr lang="en" sz="1200">
                <a:solidFill>
                  <a:srgbClr val="213163"/>
                </a:solidFill>
              </a:rPr>
              <a:t> Voting Machine with Django</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Developer :</a:t>
            </a:r>
            <a:r>
              <a:rPr lang="en" sz="1200">
                <a:solidFill>
                  <a:srgbClr val="213163"/>
                </a:solidFill>
              </a:rPr>
              <a:t> 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Objectives :</a:t>
            </a:r>
            <a:r>
              <a:rPr lang="en" sz="1200">
                <a:solidFill>
                  <a:srgbClr val="213163"/>
                </a:solidFill>
              </a:rPr>
              <a:t> Develop secure online voting with Django, ensuring integrity, scalability, and trust.</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Structure :</a:t>
            </a:r>
            <a:r>
              <a:rPr lang="en" sz="1200">
                <a:solidFill>
                  <a:srgbClr val="213163"/>
                </a:solidFill>
              </a:rPr>
              <a:t> Setup, Authentication, Poll Management, Voting Interface, Results.</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Materials :</a:t>
            </a:r>
            <a:r>
              <a:rPr lang="en" sz="1200">
                <a:solidFill>
                  <a:srgbClr val="213163"/>
                </a:solidFill>
              </a:rPr>
              <a:t> Django, database, HTML/CSS, Python.</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lvl="0" indent="0" algn="l" rtl="0">
              <a:spcBef>
                <a:spcPts val="0"/>
              </a:spcBef>
              <a:spcAft>
                <a:spcPts val="0"/>
              </a:spcAft>
              <a:buClr>
                <a:schemeClr val="dk1"/>
              </a:buClr>
              <a:buSzPts val="1100"/>
              <a:buFont typeface="Arial"/>
              <a:buNone/>
            </a:pPr>
            <a:r>
              <a:rPr lang="en" sz="1200" b="1">
                <a:solidFill>
                  <a:srgbClr val="213163"/>
                </a:solidFill>
              </a:rPr>
              <a:t>Outcome : </a:t>
            </a:r>
            <a:r>
              <a:rPr lang="en" sz="1200">
                <a:solidFill>
                  <a:srgbClr val="213163"/>
                </a:solidFill>
              </a:rPr>
              <a:t>Secure, scalable system, showcasing Django expertise.</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08" name="Google Shape;108;p38"/>
          <p:cNvSpPr txBox="1"/>
          <p:nvPr/>
        </p:nvSpPr>
        <p:spPr>
          <a:xfrm>
            <a:off x="138645" y="4713100"/>
            <a:ext cx="2403900" cy="32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200">
                <a:solidFill>
                  <a:srgbClr val="213163"/>
                </a:solidFill>
              </a:rPr>
              <a:t>Arockia Jeba Santhiya A</a:t>
            </a:r>
            <a:endParaRPr sz="1200">
              <a:solidFill>
                <a:srgbClr val="213163"/>
              </a:solidFill>
            </a:endParaRPr>
          </a:p>
          <a:p>
            <a:pPr marL="0" lvl="0" indent="0" algn="l" rtl="0">
              <a:spcBef>
                <a:spcPts val="0"/>
              </a:spcBef>
              <a:spcAft>
                <a:spcPts val="0"/>
              </a:spcAft>
              <a:buClr>
                <a:schemeClr val="dk1"/>
              </a:buClr>
              <a:buSzPts val="1100"/>
              <a:buFont typeface="Arial"/>
              <a:buNone/>
            </a:pP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Proposed Solution</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Solution Overview:</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Develop a web-based voting application using Django framework.</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Implement secure user authentication and authorization.</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Create an intuitive user interface for casting votes securely.</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Ensure data integrity and confidentiality throughout the voting process.</a:t>
            </a:r>
            <a:endParaRPr>
              <a:solidFill>
                <a:srgbClr val="213163"/>
              </a:solidFill>
            </a:endParaRPr>
          </a:p>
          <a:p>
            <a:pPr marL="457200" lvl="0" indent="0" algn="l" rtl="0">
              <a:spcBef>
                <a:spcPts val="0"/>
              </a:spcBef>
              <a:spcAft>
                <a:spcPts val="0"/>
              </a:spcAft>
              <a:buNone/>
            </a:pP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Utilize Django's robust features for scalability and administrative control.</a:t>
            </a:r>
            <a:endParaRPr>
              <a:solidFill>
                <a:srgbClr val="213163"/>
              </a:solidFill>
            </a:endParaRPr>
          </a:p>
          <a:p>
            <a:pPr marL="457200" lvl="0" indent="0" algn="l" rtl="0">
              <a:spcBef>
                <a:spcPts val="0"/>
              </a:spcBef>
              <a:spcAft>
                <a:spcPts val="0"/>
              </a:spcAft>
              <a:buNone/>
            </a:pPr>
            <a:endParaRPr>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 name="Google Shape;115;p39"/>
          <p:cNvSpPr txBox="1"/>
          <p:nvPr/>
        </p:nvSpPr>
        <p:spPr>
          <a:xfrm>
            <a:off x="138645" y="4713100"/>
            <a:ext cx="26319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0" i="0" u="none" strike="noStrike" cap="none">
                <a:solidFill>
                  <a:schemeClr val="dk1"/>
                </a:solidFill>
                <a:latin typeface="Arial"/>
                <a:ea typeface="Arial"/>
                <a:cs typeface="Arial"/>
                <a:sym typeface="Arial"/>
              </a:rPr>
              <a:t>Source : </a:t>
            </a:r>
            <a:r>
              <a:rPr lang="en" sz="1200">
                <a:solidFill>
                  <a:srgbClr val="213163"/>
                </a:solidFill>
              </a:rPr>
              <a:t>Arockia Jeba Santhiya A</a:t>
            </a:r>
            <a:endParaRPr sz="1200">
              <a:solidFill>
                <a:srgbClr val="213163"/>
              </a:solidFill>
            </a:endParaRPr>
          </a:p>
          <a:p>
            <a:pPr marL="0" marR="0" lvl="0" indent="0" algn="l" rtl="0">
              <a:lnSpc>
                <a:spcPct val="100000"/>
              </a:lnSpc>
              <a:spcBef>
                <a:spcPts val="0"/>
              </a:spcBef>
              <a:spcAft>
                <a:spcPts val="0"/>
              </a:spcAft>
              <a:buNone/>
            </a:pP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a:solidFill>
                  <a:srgbClr val="374151"/>
                </a:solidFill>
                <a:latin typeface="Times New Roman"/>
                <a:ea typeface="Times New Roman"/>
                <a:cs typeface="Times New Roman"/>
                <a:sym typeface="Times New Roman"/>
              </a:rPr>
              <a:t>Speaker Notes:</a:t>
            </a:r>
            <a:endParaRPr sz="1600" b="1">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a:solidFill>
                  <a:srgbClr val="374151"/>
                </a:solidFill>
                <a:latin typeface="Times New Roman"/>
                <a:ea typeface="Times New Roman"/>
                <a:cs typeface="Times New Roman"/>
                <a:sym typeface="Times New Roman"/>
              </a:rPr>
              <a:t>Our proposed solution is to develop a secure online voting system using Django:</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2" name="Google Shape;122;p41"/>
          <p:cNvSpPr txBox="1"/>
          <p:nvPr/>
        </p:nvSpPr>
        <p:spPr>
          <a:xfrm>
            <a:off x="138652" y="4713100"/>
            <a:ext cx="521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700" b="0" i="0" u="none" strike="noStrike" cap="none">
                <a:solidFill>
                  <a:schemeClr val="dk1"/>
                </a:solidFill>
                <a:latin typeface="Arial"/>
                <a:ea typeface="Arial"/>
                <a:cs typeface="Arial"/>
                <a:sym typeface="Arial"/>
              </a:rPr>
              <a:t>Source : Aroc</a:t>
            </a:r>
            <a:r>
              <a:rPr lang="en" sz="1700">
                <a:solidFill>
                  <a:schemeClr val="dk1"/>
                </a:solidFill>
              </a:rPr>
              <a:t>kia Jeba Santhiya A</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35" name="Google Shape;135;p42"/>
          <p:cNvSpPr txBox="1"/>
          <p:nvPr/>
        </p:nvSpPr>
        <p:spPr>
          <a:xfrm>
            <a:off x="138637" y="4713100"/>
            <a:ext cx="5314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a:solidFill>
                  <a:schemeClr val="dk1"/>
                </a:solidFill>
                <a:latin typeface="Arial"/>
                <a:ea typeface="Arial"/>
                <a:cs typeface="Arial"/>
                <a:sym typeface="Arial"/>
              </a:rPr>
              <a:t>Source : Aroc</a:t>
            </a:r>
            <a:r>
              <a:rPr lang="en" sz="1500">
                <a:solidFill>
                  <a:schemeClr val="dk1"/>
                </a:solidFill>
              </a:rPr>
              <a:t>kia Jeba Santhiya A</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a:solidFill>
                  <a:schemeClr val="dk1"/>
                </a:solidFill>
                <a:latin typeface="Arial"/>
                <a:ea typeface="Arial"/>
                <a:cs typeface="Arial"/>
                <a:sym typeface="Arial"/>
              </a:rPr>
              <a:t>Source : Arockia Jeba Santhiya A</a:t>
            </a:r>
            <a:endParaRPr sz="19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Arockia Jeba Santhiya A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Guest User</cp:lastModifiedBy>
  <cp:revision>1</cp:revision>
  <dcterms:modified xsi:type="dcterms:W3CDTF">2024-04-11T14:05:26Z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