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Nunito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Sans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NunitoSans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NunitoSans-italic.fntdata"/><Relationship Id="rId6" Type="http://schemas.openxmlformats.org/officeDocument/2006/relationships/slide" Target="slides/slide2.xml"/><Relationship Id="rId18" Type="http://schemas.openxmlformats.org/officeDocument/2006/relationships/font" Target="fonts/Nunito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9pPr>
          </a:lstStyle>
          <a:p/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+ 2 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/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3 column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Shape 74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069325" y="575500"/>
            <a:ext cx="17898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85750" lvl="0" marL="457200" rtl="0">
              <a:spcBef>
                <a:spcPts val="600"/>
              </a:spcBef>
              <a:spcAft>
                <a:spcPts val="0"/>
              </a:spcAft>
              <a:buSzPts val="900"/>
              <a:buChar char="▪"/>
              <a:defRPr sz="900"/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9pPr>
          </a:lstStyle>
          <a:p/>
        </p:txBody>
      </p:sp>
      <p:sp>
        <p:nvSpPr>
          <p:cNvPr id="77" name="Shape 77"/>
          <p:cNvSpPr txBox="1"/>
          <p:nvPr>
            <p:ph idx="2" type="body"/>
          </p:nvPr>
        </p:nvSpPr>
        <p:spPr>
          <a:xfrm>
            <a:off x="4951006" y="575500"/>
            <a:ext cx="17898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85750" lvl="0" marL="457200" rtl="0">
              <a:spcBef>
                <a:spcPts val="600"/>
              </a:spcBef>
              <a:spcAft>
                <a:spcPts val="0"/>
              </a:spcAft>
              <a:buSzPts val="900"/>
              <a:buChar char="▪"/>
              <a:defRPr sz="900"/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9pPr>
          </a:lstStyle>
          <a:p/>
        </p:txBody>
      </p:sp>
      <p:sp>
        <p:nvSpPr>
          <p:cNvPr id="78" name="Shape 78"/>
          <p:cNvSpPr txBox="1"/>
          <p:nvPr>
            <p:ph idx="3" type="body"/>
          </p:nvPr>
        </p:nvSpPr>
        <p:spPr>
          <a:xfrm>
            <a:off x="6832686" y="575500"/>
            <a:ext cx="17898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85750" lvl="0" marL="457200" rtl="0">
              <a:spcBef>
                <a:spcPts val="600"/>
              </a:spcBef>
              <a:spcAft>
                <a:spcPts val="0"/>
              </a:spcAft>
              <a:buSzPts val="900"/>
              <a:buChar char="▪"/>
              <a:defRPr sz="900"/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Shape 82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_2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9" name="Shape 8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flipH="1">
            <a:off x="-7125" y="0"/>
            <a:ext cx="2592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2585478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Shape 16"/>
          <p:cNvSpPr txBox="1"/>
          <p:nvPr>
            <p:ph type="ctrTitle"/>
          </p:nvPr>
        </p:nvSpPr>
        <p:spPr>
          <a:xfrm>
            <a:off x="277100" y="284200"/>
            <a:ext cx="2024100" cy="3678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277100" y="3983050"/>
            <a:ext cx="2024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Georgia"/>
              <a:buNone/>
              <a:defRPr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able of conten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flipH="1">
            <a:off x="4568412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idx="1" type="subTitle"/>
          </p:nvPr>
        </p:nvSpPr>
        <p:spPr>
          <a:xfrm>
            <a:off x="646550" y="1989500"/>
            <a:ext cx="3246900" cy="212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Shape 23"/>
          <p:cNvSpPr/>
          <p:nvPr/>
        </p:nvSpPr>
        <p:spPr>
          <a:xfrm flipH="1">
            <a:off x="4455300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5130225" y="1016000"/>
            <a:ext cx="34707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800"/>
              <a:buAutoNum type="arabicPeriod"/>
              <a:defRPr sz="1800"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999999"/>
                </a:solidFill>
              </a:defRPr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AutoNum type="romanLcPeriod"/>
              <a:defRPr>
                <a:solidFill>
                  <a:srgbClr val="999999"/>
                </a:solidFill>
              </a:defRPr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rgbClr val="999999"/>
                </a:solidFill>
              </a:defRPr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rabicPeriod"/>
              <a:defRPr>
                <a:solidFill>
                  <a:srgbClr val="999999"/>
                </a:solidFill>
              </a:defRPr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9pPr>
          </a:lstStyle>
          <a:p/>
        </p:txBody>
      </p:sp>
      <p:sp>
        <p:nvSpPr>
          <p:cNvPr id="25" name="Shape 25"/>
          <p:cNvSpPr txBox="1"/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 flipH="1" rot="5400000">
            <a:off x="4518950" y="-3360875"/>
            <a:ext cx="113100" cy="91512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-7125" y="1271275"/>
            <a:ext cx="9151200" cy="387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1847275" y="1704600"/>
            <a:ext cx="5449500" cy="271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Font typeface="Georgia"/>
              <a:buChar char="▪"/>
              <a:defRPr i="1" sz="2400">
                <a:latin typeface="Georgia"/>
                <a:ea typeface="Georgia"/>
                <a:cs typeface="Georgia"/>
                <a:sym typeface="Georgia"/>
              </a:defRPr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30" name="Shape 30"/>
          <p:cNvSpPr txBox="1"/>
          <p:nvPr/>
        </p:nvSpPr>
        <p:spPr>
          <a:xfrm>
            <a:off x="3593400" y="22772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“</a:t>
            </a:r>
            <a:endParaRPr sz="72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+ 1 colum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Shape 34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1 column with intro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2 columns with intro 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3090625" y="2004325"/>
            <a:ext cx="2727000" cy="2552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98450" lvl="0" marL="457200" rtl="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/>
        </p:txBody>
      </p:sp>
      <p:sp>
        <p:nvSpPr>
          <p:cNvPr id="52" name="Shape 52"/>
          <p:cNvSpPr txBox="1"/>
          <p:nvPr>
            <p:ph idx="3" type="body"/>
          </p:nvPr>
        </p:nvSpPr>
        <p:spPr>
          <a:xfrm>
            <a:off x="5959744" y="2004325"/>
            <a:ext cx="2727000" cy="2552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98450" lvl="0" marL="457200" rtl="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1 column lef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 flipH="1">
            <a:off x="-7125" y="0"/>
            <a:ext cx="2592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2585478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 txBox="1"/>
          <p:nvPr>
            <p:ph type="title"/>
          </p:nvPr>
        </p:nvSpPr>
        <p:spPr>
          <a:xfrm>
            <a:off x="234450" y="575500"/>
            <a:ext cx="2046300" cy="1364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234450" y="2004325"/>
            <a:ext cx="2046300" cy="2552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▪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1 column half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4574903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Shape 62"/>
          <p:cNvSpPr txBox="1"/>
          <p:nvPr>
            <p:ph type="title"/>
          </p:nvPr>
        </p:nvSpPr>
        <p:spPr>
          <a:xfrm>
            <a:off x="511425" y="575500"/>
            <a:ext cx="3517200" cy="97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511425" y="1598600"/>
            <a:ext cx="3517200" cy="295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▪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F6703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rPr>
              <a:t>‹#›</a:t>
            </a:fld>
            <a:endParaRPr sz="1000">
              <a:solidFill>
                <a:srgbClr val="CCCCCC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7.png"/><Relationship Id="rId6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7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ctrTitle"/>
          </p:nvPr>
        </p:nvSpPr>
        <p:spPr>
          <a:xfrm>
            <a:off x="455250" y="1773000"/>
            <a:ext cx="36366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</a:t>
            </a:r>
            <a:endParaRPr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</a:t>
            </a:r>
            <a:endParaRPr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NETBEANS IDE</a:t>
            </a:r>
            <a:endParaRPr/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5125" y="1140225"/>
            <a:ext cx="4278426" cy="28630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>
            <p:ph type="ctrTitle"/>
          </p:nvPr>
        </p:nvSpPr>
        <p:spPr>
          <a:xfrm>
            <a:off x="1050900" y="3370500"/>
            <a:ext cx="2445300" cy="5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By: Alex Webster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/>
        </p:nvSpPr>
        <p:spPr>
          <a:xfrm>
            <a:off x="781900" y="1249325"/>
            <a:ext cx="4200600" cy="27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FFFFFF"/>
                </a:solidFill>
              </a:rPr>
              <a:t>Learning object oriented programming is essential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We have only seen the very beginning of programming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 You can expand on current concepts to create amazing new concepts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2" name="Shape 202"/>
          <p:cNvSpPr txBox="1"/>
          <p:nvPr>
            <p:ph idx="4294967295" type="ctrTitle"/>
          </p:nvPr>
        </p:nvSpPr>
        <p:spPr>
          <a:xfrm>
            <a:off x="978600" y="402500"/>
            <a:ext cx="6739200" cy="7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</a:t>
            </a:r>
            <a:endParaRPr/>
          </a:p>
        </p:txBody>
      </p:sp>
      <p:pic>
        <p:nvPicPr>
          <p:cNvPr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6450" y="1560075"/>
            <a:ext cx="3856700" cy="2169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4294967295" type="ctrTitle"/>
          </p:nvPr>
        </p:nvSpPr>
        <p:spPr>
          <a:xfrm>
            <a:off x="978600" y="402500"/>
            <a:ext cx="6739200" cy="7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 (cont’d)</a:t>
            </a:r>
            <a:endParaRPr/>
          </a:p>
        </p:txBody>
      </p:sp>
      <p:sp>
        <p:nvSpPr>
          <p:cNvPr id="209" name="Shape 209"/>
          <p:cNvSpPr txBox="1"/>
          <p:nvPr/>
        </p:nvSpPr>
        <p:spPr>
          <a:xfrm>
            <a:off x="781900" y="1249325"/>
            <a:ext cx="4200600" cy="27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I spent a lot of time working on projects that were unrealistic</a:t>
            </a:r>
            <a:endParaRPr>
              <a:solidFill>
                <a:srgbClr val="FFFFFF"/>
              </a:solidFill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I should look before I leap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10" name="Shape 210"/>
          <p:cNvPicPr preferRelativeResize="0"/>
          <p:nvPr/>
        </p:nvPicPr>
        <p:blipFill rotWithShape="1">
          <a:blip r:embed="rId3">
            <a:alphaModFix/>
          </a:blip>
          <a:srcRect b="8967" l="8545" r="8086" t="8687"/>
          <a:stretch/>
        </p:blipFill>
        <p:spPr>
          <a:xfrm>
            <a:off x="4668600" y="2001900"/>
            <a:ext cx="3321400" cy="24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Thoughts</a:t>
            </a:r>
            <a:endParaRPr/>
          </a:p>
        </p:txBody>
      </p:sp>
      <p:sp>
        <p:nvSpPr>
          <p:cNvPr id="216" name="Shape 216"/>
          <p:cNvSpPr txBox="1"/>
          <p:nvPr/>
        </p:nvSpPr>
        <p:spPr>
          <a:xfrm>
            <a:off x="2523288" y="339225"/>
            <a:ext cx="6124200" cy="22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4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00014"/>
                </a:solidFill>
              </a:rPr>
              <a:t>I learned a multitude of programming concepts, ideas and  general knowledge.</a:t>
            </a:r>
            <a:endParaRPr>
              <a:solidFill>
                <a:srgbClr val="000014"/>
              </a:solidFill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4"/>
              </a:buClr>
              <a:buSzPts val="1400"/>
              <a:buChar char="○"/>
            </a:pPr>
            <a:r>
              <a:rPr lang="en">
                <a:solidFill>
                  <a:srgbClr val="000014"/>
                </a:solidFill>
              </a:rPr>
              <a:t>This would make my project a massive success.</a:t>
            </a:r>
            <a:endParaRPr>
              <a:solidFill>
                <a:srgbClr val="00001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14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4"/>
              </a:buClr>
              <a:buSzPts val="1400"/>
              <a:buChar char="●"/>
            </a:pPr>
            <a:r>
              <a:rPr lang="en">
                <a:solidFill>
                  <a:srgbClr val="000014"/>
                </a:solidFill>
              </a:rPr>
              <a:t>In addition, I gain more ability to learn programming (and pretty much anything) online.</a:t>
            </a:r>
            <a:endParaRPr>
              <a:solidFill>
                <a:srgbClr val="00001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14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4"/>
              </a:buClr>
              <a:buSzPts val="1400"/>
              <a:buChar char="●"/>
            </a:pPr>
            <a:r>
              <a:rPr lang="en">
                <a:solidFill>
                  <a:srgbClr val="000014"/>
                </a:solidFill>
              </a:rPr>
              <a:t>What is really takes to be a good programer and all the concepts you should know.</a:t>
            </a:r>
            <a:endParaRPr>
              <a:solidFill>
                <a:srgbClr val="000014"/>
              </a:solidFill>
            </a:endParaRPr>
          </a:p>
        </p:txBody>
      </p:sp>
      <p:pic>
        <p:nvPicPr>
          <p:cNvPr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1925" y="2600925"/>
            <a:ext cx="2066925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050" y="1384925"/>
            <a:ext cx="1788125" cy="62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7775" y="3351075"/>
            <a:ext cx="1828800" cy="113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46388" y="3416871"/>
            <a:ext cx="687699" cy="1260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 rotWithShape="1">
          <a:blip r:embed="rId6">
            <a:alphaModFix/>
          </a:blip>
          <a:srcRect b="0" l="33792" r="0" t="0"/>
          <a:stretch/>
        </p:blipFill>
        <p:spPr>
          <a:xfrm>
            <a:off x="5934079" y="3559750"/>
            <a:ext cx="1738125" cy="71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>
            <p:ph idx="4294967295" type="ctrTitle"/>
          </p:nvPr>
        </p:nvSpPr>
        <p:spPr>
          <a:xfrm>
            <a:off x="2902350" y="444913"/>
            <a:ext cx="3339300" cy="7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Timeline</a:t>
            </a:r>
            <a:endParaRPr/>
          </a:p>
        </p:txBody>
      </p:sp>
      <p:grpSp>
        <p:nvGrpSpPr>
          <p:cNvPr id="107" name="Shape 107"/>
          <p:cNvGrpSpPr/>
          <p:nvPr/>
        </p:nvGrpSpPr>
        <p:grpSpPr>
          <a:xfrm>
            <a:off x="285602" y="2528675"/>
            <a:ext cx="8344048" cy="19264"/>
            <a:chOff x="285602" y="2394425"/>
            <a:chExt cx="8344048" cy="19264"/>
          </a:xfrm>
        </p:grpSpPr>
        <p:cxnSp>
          <p:nvCxnSpPr>
            <p:cNvPr id="108" name="Shape 108"/>
            <p:cNvCxnSpPr/>
            <p:nvPr/>
          </p:nvCxnSpPr>
          <p:spPr>
            <a:xfrm flipH="1" rot="10800000">
              <a:off x="361950" y="2394425"/>
              <a:ext cx="8267700" cy="19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09" name="Shape 109"/>
            <p:cNvCxnSpPr/>
            <p:nvPr/>
          </p:nvCxnSpPr>
          <p:spPr>
            <a:xfrm flipH="1">
              <a:off x="285602" y="2394789"/>
              <a:ext cx="8277600" cy="18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cxnSp>
        <p:nvCxnSpPr>
          <p:cNvPr id="110" name="Shape 110"/>
          <p:cNvCxnSpPr>
            <a:endCxn id="102" idx="2"/>
          </p:cNvCxnSpPr>
          <p:nvPr/>
        </p:nvCxnSpPr>
        <p:spPr>
          <a:xfrm rot="10800000">
            <a:off x="1351112" y="2011375"/>
            <a:ext cx="1500" cy="51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1" name="Shape 111"/>
          <p:cNvCxnSpPr>
            <a:endCxn id="103" idx="0"/>
          </p:cNvCxnSpPr>
          <p:nvPr/>
        </p:nvCxnSpPr>
        <p:spPr>
          <a:xfrm>
            <a:off x="2133675" y="2512575"/>
            <a:ext cx="28500" cy="83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2" name="Shape 112"/>
          <p:cNvCxnSpPr>
            <a:endCxn id="105" idx="0"/>
          </p:cNvCxnSpPr>
          <p:nvPr/>
        </p:nvCxnSpPr>
        <p:spPr>
          <a:xfrm>
            <a:off x="6800742" y="2531650"/>
            <a:ext cx="2400" cy="102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4294967295" type="ctrTitle"/>
          </p:nvPr>
        </p:nvSpPr>
        <p:spPr>
          <a:xfrm>
            <a:off x="1054800" y="478700"/>
            <a:ext cx="6739200" cy="7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Timeline (cont’d)</a:t>
            </a:r>
            <a:endParaRPr/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329" y="1755317"/>
            <a:ext cx="2511247" cy="87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/>
        </p:nvSpPr>
        <p:spPr>
          <a:xfrm>
            <a:off x="542550" y="2888438"/>
            <a:ext cx="19908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First project, however, it was too complex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20" name="Shape 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2375" y="1628637"/>
            <a:ext cx="1828800" cy="113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/>
        </p:nvSpPr>
        <p:spPr>
          <a:xfrm>
            <a:off x="3362325" y="2888450"/>
            <a:ext cx="19908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Second project was creating an excel editing project in java and netbeans.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6334125" y="2888450"/>
            <a:ext cx="19908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 transitioned into simply learning java and netbeans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23" name="Shape 1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82088" y="1628646"/>
            <a:ext cx="687699" cy="1260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 rotWithShape="1">
          <a:blip r:embed="rId6">
            <a:alphaModFix/>
          </a:blip>
          <a:srcRect b="0" l="33792" r="0" t="0"/>
          <a:stretch/>
        </p:blipFill>
        <p:spPr>
          <a:xfrm>
            <a:off x="6869779" y="1771525"/>
            <a:ext cx="1738125" cy="71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234450" y="575500"/>
            <a:ext cx="2046300" cy="5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</a:t>
            </a:r>
            <a:endParaRPr/>
          </a:p>
        </p:txBody>
      </p:sp>
      <p:sp>
        <p:nvSpPr>
          <p:cNvPr id="130" name="Shape 130"/>
          <p:cNvSpPr txBox="1"/>
          <p:nvPr/>
        </p:nvSpPr>
        <p:spPr>
          <a:xfrm>
            <a:off x="3668288" y="792000"/>
            <a:ext cx="42006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Learning basic and advanced java topics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Learning basic navigation of netbeans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Creating GUI using netbeans</a:t>
            </a:r>
            <a:endParaRPr/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5475" y="2179175"/>
            <a:ext cx="3886225" cy="25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4294967295" type="ctrTitle"/>
          </p:nvPr>
        </p:nvSpPr>
        <p:spPr>
          <a:xfrm>
            <a:off x="978600" y="402500"/>
            <a:ext cx="6739200" cy="7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Worked</a:t>
            </a:r>
            <a:endParaRPr/>
          </a:p>
        </p:txBody>
      </p:sp>
      <p:sp>
        <p:nvSpPr>
          <p:cNvPr id="137" name="Shape 137"/>
          <p:cNvSpPr txBox="1"/>
          <p:nvPr/>
        </p:nvSpPr>
        <p:spPr>
          <a:xfrm>
            <a:off x="742950" y="1236350"/>
            <a:ext cx="4200600" cy="27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Learned basics of java</a:t>
            </a:r>
            <a:endParaRPr>
              <a:solidFill>
                <a:srgbClr val="FFFFFF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If statements</a:t>
            </a:r>
            <a:endParaRPr>
              <a:solidFill>
                <a:srgbClr val="FFFFFF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Variables</a:t>
            </a:r>
            <a:endParaRPr>
              <a:solidFill>
                <a:srgbClr val="FFFFFF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For loops</a:t>
            </a:r>
            <a:endParaRPr>
              <a:solidFill>
                <a:srgbClr val="FFFFFF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Classes</a:t>
            </a:r>
            <a:endParaRPr>
              <a:solidFill>
                <a:srgbClr val="FFFFFF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Functions</a:t>
            </a:r>
            <a:endParaRPr>
              <a:solidFill>
                <a:srgbClr val="FFFFFF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Data types</a:t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Learned basic navigation of netbeans</a:t>
            </a:r>
            <a:endParaRPr>
              <a:solidFill>
                <a:srgbClr val="FFFFFF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Creating a project</a:t>
            </a:r>
            <a:endParaRPr>
              <a:solidFill>
                <a:srgbClr val="FFFFFF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Opening multiple files</a:t>
            </a:r>
            <a:endParaRPr>
              <a:solidFill>
                <a:srgbClr val="FFFFFF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Editing code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4950" y="1288725"/>
            <a:ext cx="3216900" cy="321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1847275" y="1704600"/>
            <a:ext cx="5449500" cy="27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Learning Netbeans was one thing that went well. Here are some of the basics.</a:t>
            </a: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4047575" y="365300"/>
            <a:ext cx="1023000" cy="511500"/>
          </a:xfrm>
          <a:prstGeom prst="rect">
            <a:avLst/>
          </a:prstGeom>
          <a:solidFill>
            <a:srgbClr val="F670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286100" y="58125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Creating a</a:t>
            </a:r>
            <a:r>
              <a:rPr b="1" lang="en" sz="2000"/>
              <a:t> new project</a:t>
            </a:r>
            <a:endParaRPr b="1" sz="2000"/>
          </a:p>
        </p:txBody>
      </p:sp>
      <p:grpSp>
        <p:nvGrpSpPr>
          <p:cNvPr id="150" name="Shape 150"/>
          <p:cNvGrpSpPr/>
          <p:nvPr/>
        </p:nvGrpSpPr>
        <p:grpSpPr>
          <a:xfrm>
            <a:off x="2645150" y="510400"/>
            <a:ext cx="2126650" cy="1674795"/>
            <a:chOff x="2608625" y="115875"/>
            <a:chExt cx="2126650" cy="1674795"/>
          </a:xfrm>
        </p:grpSpPr>
        <p:pic>
          <p:nvPicPr>
            <p:cNvPr id="151" name="Shape 151"/>
            <p:cNvPicPr preferRelativeResize="0"/>
            <p:nvPr/>
          </p:nvPicPr>
          <p:blipFill rotWithShape="1">
            <a:blip r:embed="rId3">
              <a:alphaModFix/>
            </a:blip>
            <a:srcRect b="59964" l="0" r="30996" t="0"/>
            <a:stretch/>
          </p:blipFill>
          <p:spPr>
            <a:xfrm>
              <a:off x="2688975" y="115875"/>
              <a:ext cx="2046300" cy="16747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2" name="Shape 152"/>
            <p:cNvSpPr/>
            <p:nvPr/>
          </p:nvSpPr>
          <p:spPr>
            <a:xfrm>
              <a:off x="2608625" y="456400"/>
              <a:ext cx="2046300" cy="2193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" name="Shape 153"/>
          <p:cNvSpPr txBox="1"/>
          <p:nvPr/>
        </p:nvSpPr>
        <p:spPr>
          <a:xfrm>
            <a:off x="2725500" y="182675"/>
            <a:ext cx="17457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-&gt; New Project</a:t>
            </a:r>
            <a:endParaRPr/>
          </a:p>
        </p:txBody>
      </p:sp>
      <p:cxnSp>
        <p:nvCxnSpPr>
          <p:cNvPr id="154" name="Shape 154"/>
          <p:cNvCxnSpPr>
            <a:stCxn id="152" idx="3"/>
            <a:endCxn id="155" idx="1"/>
          </p:cNvCxnSpPr>
          <p:nvPr/>
        </p:nvCxnSpPr>
        <p:spPr>
          <a:xfrm>
            <a:off x="4691450" y="960575"/>
            <a:ext cx="846900" cy="3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grpSp>
        <p:nvGrpSpPr>
          <p:cNvPr id="156" name="Shape 156"/>
          <p:cNvGrpSpPr/>
          <p:nvPr/>
        </p:nvGrpSpPr>
        <p:grpSpPr>
          <a:xfrm>
            <a:off x="5538352" y="131555"/>
            <a:ext cx="3527100" cy="2279552"/>
            <a:chOff x="5163050" y="182675"/>
            <a:chExt cx="3980926" cy="2778925"/>
          </a:xfrm>
        </p:grpSpPr>
        <p:pic>
          <p:nvPicPr>
            <p:cNvPr id="155" name="Shape 15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163050" y="182675"/>
              <a:ext cx="3980926" cy="2778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7" name="Shape 157"/>
            <p:cNvSpPr txBox="1"/>
            <p:nvPr/>
          </p:nvSpPr>
          <p:spPr>
            <a:xfrm>
              <a:off x="5238471" y="770291"/>
              <a:ext cx="927900" cy="68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File Type</a:t>
              </a: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6479850" y="847475"/>
              <a:ext cx="402600" cy="1131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7647825" y="847475"/>
              <a:ext cx="578700" cy="1131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7393650" y="2773375"/>
              <a:ext cx="578700" cy="1131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61" name="Shape 1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13575" y="2461625"/>
            <a:ext cx="3681576" cy="2558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2" name="Shape 162"/>
          <p:cNvCxnSpPr>
            <a:stCxn id="155" idx="1"/>
            <a:endCxn id="161" idx="0"/>
          </p:cNvCxnSpPr>
          <p:nvPr/>
        </p:nvCxnSpPr>
        <p:spPr>
          <a:xfrm flipH="1">
            <a:off x="4654252" y="1271331"/>
            <a:ext cx="884100" cy="119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63" name="Shape 163"/>
          <p:cNvSpPr txBox="1"/>
          <p:nvPr/>
        </p:nvSpPr>
        <p:spPr>
          <a:xfrm>
            <a:off x="2915500" y="3301200"/>
            <a:ext cx="9201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 and Location</a:t>
            </a: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3835525" y="2801950"/>
            <a:ext cx="2097000" cy="147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6040950" y="2948950"/>
            <a:ext cx="402900" cy="147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5331225" y="4818275"/>
            <a:ext cx="402900" cy="147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112" y="78638"/>
            <a:ext cx="8939774" cy="488777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/>
          <p:nvPr/>
        </p:nvSpPr>
        <p:spPr>
          <a:xfrm>
            <a:off x="2052950" y="4272338"/>
            <a:ext cx="6955200" cy="562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 txBox="1"/>
          <p:nvPr>
            <p:ph idx="4294967295" type="title"/>
          </p:nvPr>
        </p:nvSpPr>
        <p:spPr>
          <a:xfrm>
            <a:off x="3070487" y="42100"/>
            <a:ext cx="3003000" cy="4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</a:rPr>
              <a:t>Navigation in Netbeans</a:t>
            </a:r>
            <a:endParaRPr b="1" sz="2000">
              <a:solidFill>
                <a:srgbClr val="000000"/>
              </a:solidFill>
            </a:endParaRPr>
          </a:p>
        </p:txBody>
      </p:sp>
      <p:sp>
        <p:nvSpPr>
          <p:cNvPr id="174" name="Shape 174"/>
          <p:cNvSpPr txBox="1"/>
          <p:nvPr/>
        </p:nvSpPr>
        <p:spPr>
          <a:xfrm>
            <a:off x="145938" y="575438"/>
            <a:ext cx="1095900" cy="613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5" name="Shape 175"/>
          <p:cNvCxnSpPr>
            <a:stCxn id="174" idx="2"/>
            <a:endCxn id="176" idx="0"/>
          </p:cNvCxnSpPr>
          <p:nvPr/>
        </p:nvCxnSpPr>
        <p:spPr>
          <a:xfrm>
            <a:off x="693888" y="1189238"/>
            <a:ext cx="0" cy="26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6" name="Shape 176"/>
          <p:cNvSpPr txBox="1"/>
          <p:nvPr/>
        </p:nvSpPr>
        <p:spPr>
          <a:xfrm>
            <a:off x="145938" y="1452188"/>
            <a:ext cx="10959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the project files</a:t>
            </a:r>
            <a:endParaRPr/>
          </a:p>
        </p:txBody>
      </p:sp>
      <p:cxnSp>
        <p:nvCxnSpPr>
          <p:cNvPr id="177" name="Shape 177"/>
          <p:cNvCxnSpPr>
            <a:endCxn id="178" idx="1"/>
          </p:cNvCxnSpPr>
          <p:nvPr/>
        </p:nvCxnSpPr>
        <p:spPr>
          <a:xfrm>
            <a:off x="598863" y="809288"/>
            <a:ext cx="759900" cy="13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8" name="Shape 178"/>
          <p:cNvSpPr txBox="1"/>
          <p:nvPr/>
        </p:nvSpPr>
        <p:spPr>
          <a:xfrm>
            <a:off x="1358763" y="641288"/>
            <a:ext cx="694200" cy="6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folder</a:t>
            </a:r>
            <a:endParaRPr/>
          </a:p>
        </p:txBody>
      </p:sp>
      <p:sp>
        <p:nvSpPr>
          <p:cNvPr id="179" name="Shape 179"/>
          <p:cNvSpPr txBox="1"/>
          <p:nvPr/>
        </p:nvSpPr>
        <p:spPr>
          <a:xfrm>
            <a:off x="2060138" y="465838"/>
            <a:ext cx="6801900" cy="80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0" name="Shape 180"/>
          <p:cNvCxnSpPr>
            <a:stCxn id="179" idx="2"/>
          </p:cNvCxnSpPr>
          <p:nvPr/>
        </p:nvCxnSpPr>
        <p:spPr>
          <a:xfrm>
            <a:off x="5461088" y="546238"/>
            <a:ext cx="595500" cy="46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1" name="Shape 181"/>
          <p:cNvSpPr txBox="1"/>
          <p:nvPr/>
        </p:nvSpPr>
        <p:spPr>
          <a:xfrm>
            <a:off x="5961613" y="969963"/>
            <a:ext cx="15051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Navigate between all opened files</a:t>
            </a:r>
            <a:endParaRPr/>
          </a:p>
        </p:txBody>
      </p:sp>
      <p:sp>
        <p:nvSpPr>
          <p:cNvPr id="182" name="Shape 182"/>
          <p:cNvSpPr txBox="1"/>
          <p:nvPr/>
        </p:nvSpPr>
        <p:spPr>
          <a:xfrm>
            <a:off x="2096688" y="692338"/>
            <a:ext cx="6918900" cy="3507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3" name="Shape 183"/>
          <p:cNvCxnSpPr>
            <a:stCxn id="182" idx="1"/>
            <a:endCxn id="184" idx="3"/>
          </p:cNvCxnSpPr>
          <p:nvPr/>
        </p:nvCxnSpPr>
        <p:spPr>
          <a:xfrm flipH="1">
            <a:off x="1650888" y="2445838"/>
            <a:ext cx="445800" cy="45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4" name="Shape 184"/>
          <p:cNvSpPr txBox="1"/>
          <p:nvPr/>
        </p:nvSpPr>
        <p:spPr>
          <a:xfrm>
            <a:off x="145938" y="2285088"/>
            <a:ext cx="1505100" cy="12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 pane. Shows the opened projects code or GUI.</a:t>
            </a:r>
            <a:endParaRPr/>
          </a:p>
        </p:txBody>
      </p:sp>
      <p:cxnSp>
        <p:nvCxnSpPr>
          <p:cNvPr id="185" name="Shape 185"/>
          <p:cNvCxnSpPr>
            <a:stCxn id="172" idx="1"/>
            <a:endCxn id="186" idx="3"/>
          </p:cNvCxnSpPr>
          <p:nvPr/>
        </p:nvCxnSpPr>
        <p:spPr>
          <a:xfrm rot="10800000">
            <a:off x="1556150" y="4199288"/>
            <a:ext cx="496800" cy="3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6" name="Shape 186"/>
          <p:cNvSpPr txBox="1"/>
          <p:nvPr/>
        </p:nvSpPr>
        <p:spPr>
          <a:xfrm>
            <a:off x="240938" y="3717088"/>
            <a:ext cx="13152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Displays text outputs of the program when running</a:t>
            </a: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2016313" y="286438"/>
            <a:ext cx="175500" cy="138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8" name="Shape 188"/>
          <p:cNvCxnSpPr>
            <a:stCxn id="187" idx="1"/>
            <a:endCxn id="189" idx="3"/>
          </p:cNvCxnSpPr>
          <p:nvPr/>
        </p:nvCxnSpPr>
        <p:spPr>
          <a:xfrm rot="10800000">
            <a:off x="1599913" y="292288"/>
            <a:ext cx="416400" cy="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9" name="Shape 189"/>
          <p:cNvSpPr txBox="1"/>
          <p:nvPr/>
        </p:nvSpPr>
        <p:spPr>
          <a:xfrm>
            <a:off x="1070175" y="142450"/>
            <a:ext cx="529800" cy="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idx="4294967295" type="ctrTitle"/>
          </p:nvPr>
        </p:nvSpPr>
        <p:spPr>
          <a:xfrm>
            <a:off x="978600" y="402500"/>
            <a:ext cx="6739200" cy="7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Didn’t Work</a:t>
            </a:r>
            <a:endParaRPr/>
          </a:p>
        </p:txBody>
      </p:sp>
      <p:sp>
        <p:nvSpPr>
          <p:cNvPr id="195" name="Shape 195"/>
          <p:cNvSpPr txBox="1"/>
          <p:nvPr/>
        </p:nvSpPr>
        <p:spPr>
          <a:xfrm>
            <a:off x="838575" y="1708100"/>
            <a:ext cx="2768100" cy="22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FFFFFF"/>
                </a:solidFill>
              </a:rPr>
              <a:t>Advanced Java</a:t>
            </a:r>
            <a:endParaRPr>
              <a:solidFill>
                <a:srgbClr val="FFFFFF"/>
              </a:solidFill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Synchronization</a:t>
            </a:r>
            <a:endParaRPr>
              <a:solidFill>
                <a:srgbClr val="FFFFFF"/>
              </a:solidFill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Singleton</a:t>
            </a:r>
            <a:endParaRPr>
              <a:solidFill>
                <a:srgbClr val="FFFFFF"/>
              </a:solidFill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Lambda expressions</a:t>
            </a:r>
            <a:endParaRPr>
              <a:solidFill>
                <a:srgbClr val="FFFFFF"/>
              </a:solidFill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Enum</a:t>
            </a:r>
            <a:endParaRPr>
              <a:solidFill>
                <a:srgbClr val="FFFFFF"/>
              </a:solidFill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Generics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GUI using Netbeans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96" name="Shape 196"/>
          <p:cNvPicPr preferRelativeResize="0"/>
          <p:nvPr/>
        </p:nvPicPr>
        <p:blipFill rotWithShape="1">
          <a:blip r:embed="rId3">
            <a:alphaModFix/>
          </a:blip>
          <a:srcRect b="8396" l="24497" r="25167" t="8054"/>
          <a:stretch/>
        </p:blipFill>
        <p:spPr>
          <a:xfrm>
            <a:off x="4727875" y="1513203"/>
            <a:ext cx="2805550" cy="263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