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07E559-32BA-4816-A675-61F4969D9530}" v="117" dt="2024-06-25T15:28:36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073A-3072-43E2-A2EB-D43571AA7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260A6-0690-43AB-85F4-EAFD5AC0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3BD3-189A-45D5-8106-B1153B9A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3FED-FF7D-4F51-903A-F4BCE8A5C8E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FCFE-A1CB-4E74-87AA-D57E1B01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834D-20AC-453E-A6EB-4DC55770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DD65-7FBE-4B55-97D0-A953A28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278D-708F-4B17-A942-4A432A0F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27C6-EB58-4E76-92D6-D4F30A51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E9AC-B29F-456E-B352-46102B99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3FED-FF7D-4F51-903A-F4BCE8A5C8E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8F7C-74AF-46E4-B553-7D503CC2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8E91-B185-4296-B1A8-1BB33CB0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DD65-7FBE-4B55-97D0-A953A28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0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6393A-F80F-4292-A3D2-1EC2BFAE4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B0104-5D91-47D2-B165-5DCD673A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F182-CAFE-4A0A-B0DC-5B5417E8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3FED-FF7D-4F51-903A-F4BCE8A5C8E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D973C-A48F-480B-ADB1-FC21214D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CF2A-CF8D-4DB7-BC04-99BFD314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DD65-7FBE-4B55-97D0-A953A28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6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E01C-E0ED-4C29-AF3D-A67EF151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C1DE-7230-4A88-8E64-64379265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00BFB-B7F3-434B-B811-A2A560EA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3FED-FF7D-4F51-903A-F4BCE8A5C8E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6E85-9A91-4D96-8F8F-4C67A678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7C9D-28A2-4A3C-B90A-A9A6224B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DD65-7FBE-4B55-97D0-A953A28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166D-8C6E-42A6-8744-CD0B616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8F644-9E83-4E51-A10E-2E9727A2E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BBAF-9A93-4135-A190-7CD85528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3FED-FF7D-4F51-903A-F4BCE8A5C8E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602E-DD67-4784-9DAD-7819E304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A599-C6C3-41E5-A3C9-E802A7BE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DD65-7FBE-4B55-97D0-A953A28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43CF-7D11-43B4-8983-07B2B9E5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61E0-9709-4498-BB28-F30656D31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2E4DA-AB63-4A57-8651-C7235778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A566A-DA2C-4336-AE53-73171420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3FED-FF7D-4F51-903A-F4BCE8A5C8E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E8878-1D25-49E6-82C2-B4CA4BD7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18E6-5D00-4E03-BAC8-14834A99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DD65-7FBE-4B55-97D0-A953A28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75C1-E92B-41D4-BCE9-BCF3B349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F5C2-9702-4976-AD90-28CE7F0A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15BF5-49EF-4BB9-AFF3-11E5E62CC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973B4-A7C9-4CE3-88F1-72C1B1EB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1DBDA-B4B9-45E8-92CD-48C94BCBC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5DE1B-9988-4357-BC20-2379402F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3FED-FF7D-4F51-903A-F4BCE8A5C8E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505EF-006F-4A35-8592-EEAB0C90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C323B-332B-483F-8E1C-01906F47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DD65-7FBE-4B55-97D0-A953A28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9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AB89-8D98-4E64-9DCA-077D2985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F756B-D47E-4F5E-97FA-72F6C081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3FED-FF7D-4F51-903A-F4BCE8A5C8E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C5FEF-7069-4967-98EB-7A9DB29B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F60AE-92D8-4374-A0AC-3D6326A3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DD65-7FBE-4B55-97D0-A953A28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25EB0-1B0E-47B7-A897-0A160BCB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3FED-FF7D-4F51-903A-F4BCE8A5C8E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0656D-0F30-450D-91AD-AAE18F8F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CE4A-CBE0-4DD4-B732-C7B4842D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DD65-7FBE-4B55-97D0-A953A28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F1C6-926B-4082-85D6-72A053B5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2077-6052-4E93-87F6-33E7D9A0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4643E-BA21-4251-9E70-A69432B99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34EE3-4381-4900-8E25-8A6BA4A8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3FED-FF7D-4F51-903A-F4BCE8A5C8E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58A2A-1C10-44C2-AE31-CBADC8C6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6F5A-3BC0-46DA-A8D7-BA2E3547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DD65-7FBE-4B55-97D0-A953A28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7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D4B9-EEAF-4818-8623-C7E59580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A5E08-C5F5-4C4E-AE5B-0952C8B02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08F31-1989-407D-89B2-6002245F8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5CC79-0AA8-4CC3-9790-0BCC3B1F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3FED-FF7D-4F51-903A-F4BCE8A5C8E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41FE8-A736-4D61-9454-5640E8DD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E08F-13BE-4BDC-BD13-0910E46E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DD65-7FBE-4B55-97D0-A953A28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953CE-F514-427D-83B2-E9540741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8EBA-8801-4664-8ECE-6D0BBDE1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8B7ED-0718-4D73-8C75-926F56196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3FED-FF7D-4F51-903A-F4BCE8A5C8E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364D-78FE-439D-B8F4-8EF2B496C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0E129-DC84-4336-8382-5E37DD1FC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1DD65-7FBE-4B55-97D0-A953A28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1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DE0C8-8C28-48F7-BB7E-C3B75560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HOTEL RESERVATION ANALYSIS – MIP-DA-10</a:t>
            </a:r>
            <a:br>
              <a:rPr lang="en-US" sz="44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156B7-6530-4E80-A950-B5821BED7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600" b="1" dirty="0"/>
              <a:t>GLORIA AYOOLA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building with many windows and a pool&#10;&#10;Description automatically generated">
            <a:extLst>
              <a:ext uri="{FF2B5EF4-FFF2-40B4-BE49-F238E27FC236}">
                <a16:creationId xmlns:a16="http://schemas.microsoft.com/office/drawing/2014/main" id="{A239B14D-31C1-78E8-6B50-53A34AF6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075401"/>
            <a:ext cx="6846363" cy="45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1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34"/>
    </mc:Choice>
    <mc:Fallback xmlns="">
      <p:transition spd="slow" advTm="225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91230-BEC6-4475-A562-6DAF964A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HOTEL RESERVATION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B3EA86-4EC7-440D-AB2A-5DA66E794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38729"/>
              </p:ext>
            </p:extLst>
          </p:nvPr>
        </p:nvGraphicFramePr>
        <p:xfrm>
          <a:off x="723900" y="3100703"/>
          <a:ext cx="10744203" cy="24551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6847">
                  <a:extLst>
                    <a:ext uri="{9D8B030D-6E8A-4147-A177-3AD203B41FA5}">
                      <a16:colId xmlns:a16="http://schemas.microsoft.com/office/drawing/2014/main" val="2161836259"/>
                    </a:ext>
                  </a:extLst>
                </a:gridCol>
                <a:gridCol w="1439498">
                  <a:extLst>
                    <a:ext uri="{9D8B030D-6E8A-4147-A177-3AD203B41FA5}">
                      <a16:colId xmlns:a16="http://schemas.microsoft.com/office/drawing/2014/main" val="2965238941"/>
                    </a:ext>
                  </a:extLst>
                </a:gridCol>
                <a:gridCol w="1393727">
                  <a:extLst>
                    <a:ext uri="{9D8B030D-6E8A-4147-A177-3AD203B41FA5}">
                      <a16:colId xmlns:a16="http://schemas.microsoft.com/office/drawing/2014/main" val="933788435"/>
                    </a:ext>
                  </a:extLst>
                </a:gridCol>
                <a:gridCol w="1545229">
                  <a:extLst>
                    <a:ext uri="{9D8B030D-6E8A-4147-A177-3AD203B41FA5}">
                      <a16:colId xmlns:a16="http://schemas.microsoft.com/office/drawing/2014/main" val="2469010512"/>
                    </a:ext>
                  </a:extLst>
                </a:gridCol>
                <a:gridCol w="1519598">
                  <a:extLst>
                    <a:ext uri="{9D8B030D-6E8A-4147-A177-3AD203B41FA5}">
                      <a16:colId xmlns:a16="http://schemas.microsoft.com/office/drawing/2014/main" val="2692036122"/>
                    </a:ext>
                  </a:extLst>
                </a:gridCol>
                <a:gridCol w="1674075">
                  <a:extLst>
                    <a:ext uri="{9D8B030D-6E8A-4147-A177-3AD203B41FA5}">
                      <a16:colId xmlns:a16="http://schemas.microsoft.com/office/drawing/2014/main" val="2048128473"/>
                    </a:ext>
                  </a:extLst>
                </a:gridCol>
                <a:gridCol w="1545229">
                  <a:extLst>
                    <a:ext uri="{9D8B030D-6E8A-4147-A177-3AD203B41FA5}">
                      <a16:colId xmlns:a16="http://schemas.microsoft.com/office/drawing/2014/main" val="3880432424"/>
                    </a:ext>
                  </a:extLst>
                </a:gridCol>
              </a:tblGrid>
              <a:tr h="1598324">
                <a:tc>
                  <a:txBody>
                    <a:bodyPr/>
                    <a:lstStyle/>
                    <a:p>
                      <a:r>
                        <a:rPr lang="en-US" sz="1600"/>
                        <a:t>TOTAL NO OF </a:t>
                      </a:r>
                    </a:p>
                    <a:p>
                      <a:r>
                        <a:rPr lang="en-US" sz="1600"/>
                        <a:t>RESERVATIONS</a:t>
                      </a:r>
                    </a:p>
                  </a:txBody>
                  <a:tcPr marL="82388" marR="82388" marT="41194" marB="4119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MOST POPULAR MEAL PLAN</a:t>
                      </a:r>
                    </a:p>
                  </a:txBody>
                  <a:tcPr marL="82388" marR="82388" marT="41194" marB="4119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AVG PRICE PER ROOM WITH CHILDREN</a:t>
                      </a:r>
                    </a:p>
                  </a:txBody>
                  <a:tcPr marL="82388" marR="82388" marT="41194" marB="4119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RESERVATIONS IN 2018</a:t>
                      </a:r>
                    </a:p>
                  </a:txBody>
                  <a:tcPr marL="82388" marR="82388" marT="41194" marB="4119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MOST COMMONLY BOOKED ROOM TYPE</a:t>
                      </a:r>
                    </a:p>
                  </a:txBody>
                  <a:tcPr marL="82388" marR="82388" marT="41194" marB="4119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 OF RESERVATIONS  INCL WEEEKEND STAY</a:t>
                      </a:r>
                    </a:p>
                  </a:txBody>
                  <a:tcPr marL="82388" marR="82388" marT="41194" marB="4119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HIGHEST AND LOWEST LEAD TIME FOR RESERVATIONS</a:t>
                      </a:r>
                    </a:p>
                  </a:txBody>
                  <a:tcPr marL="82388" marR="82388" marT="41194" marB="41194"/>
                </a:tc>
                <a:extLst>
                  <a:ext uri="{0D108BD9-81ED-4DB2-BD59-A6C34878D82A}">
                    <a16:rowId xmlns:a16="http://schemas.microsoft.com/office/drawing/2014/main" val="2962545091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sz="1600"/>
                        <a:t>700</a:t>
                      </a:r>
                    </a:p>
                  </a:txBody>
                  <a:tcPr marL="82388" marR="82388" marT="41194" marB="4119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Meal plan 1 (527)</a:t>
                      </a:r>
                    </a:p>
                  </a:txBody>
                  <a:tcPr marL="82388" marR="82388" marT="41194" marB="4119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$144.57</a:t>
                      </a:r>
                    </a:p>
                  </a:txBody>
                  <a:tcPr marL="82388" marR="82388" marT="41194" marB="4119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577</a:t>
                      </a:r>
                    </a:p>
                  </a:txBody>
                  <a:tcPr marL="82388" marR="82388" marT="41194" marB="4119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Room Type 1 (534)</a:t>
                      </a:r>
                    </a:p>
                  </a:txBody>
                  <a:tcPr marL="82388" marR="82388" marT="41194" marB="4119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383</a:t>
                      </a:r>
                    </a:p>
                  </a:txBody>
                  <a:tcPr marL="82388" marR="82388" marT="41194" marB="4119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Highest lead time = 443</a:t>
                      </a:r>
                    </a:p>
                    <a:p>
                      <a:r>
                        <a:rPr lang="en-US" sz="1600" dirty="0"/>
                        <a:t>Lowest = 0</a:t>
                      </a:r>
                    </a:p>
                  </a:txBody>
                  <a:tcPr marL="82388" marR="82388" marT="41194" marB="41194"/>
                </a:tc>
                <a:extLst>
                  <a:ext uri="{0D108BD9-81ED-4DB2-BD59-A6C34878D82A}">
                    <a16:rowId xmlns:a16="http://schemas.microsoft.com/office/drawing/2014/main" val="181252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8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80"/>
    </mc:Choice>
    <mc:Fallback xmlns="">
      <p:transition spd="slow" advTm="7508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AC995-7F23-4100-95A2-3C5FEB28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HOTEL RESERVATION ANALYSIS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545944-8355-47C3-822F-998361A36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242649"/>
              </p:ext>
            </p:extLst>
          </p:nvPr>
        </p:nvGraphicFramePr>
        <p:xfrm>
          <a:off x="723900" y="2734969"/>
          <a:ext cx="10744202" cy="31866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52651">
                  <a:extLst>
                    <a:ext uri="{9D8B030D-6E8A-4147-A177-3AD203B41FA5}">
                      <a16:colId xmlns:a16="http://schemas.microsoft.com/office/drawing/2014/main" val="2161836259"/>
                    </a:ext>
                  </a:extLst>
                </a:gridCol>
                <a:gridCol w="1761580">
                  <a:extLst>
                    <a:ext uri="{9D8B030D-6E8A-4147-A177-3AD203B41FA5}">
                      <a16:colId xmlns:a16="http://schemas.microsoft.com/office/drawing/2014/main" val="2965238941"/>
                    </a:ext>
                  </a:extLst>
                </a:gridCol>
                <a:gridCol w="1925148">
                  <a:extLst>
                    <a:ext uri="{9D8B030D-6E8A-4147-A177-3AD203B41FA5}">
                      <a16:colId xmlns:a16="http://schemas.microsoft.com/office/drawing/2014/main" val="933788435"/>
                    </a:ext>
                  </a:extLst>
                </a:gridCol>
                <a:gridCol w="1897225">
                  <a:extLst>
                    <a:ext uri="{9D8B030D-6E8A-4147-A177-3AD203B41FA5}">
                      <a16:colId xmlns:a16="http://schemas.microsoft.com/office/drawing/2014/main" val="2469010512"/>
                    </a:ext>
                  </a:extLst>
                </a:gridCol>
                <a:gridCol w="1546181">
                  <a:extLst>
                    <a:ext uri="{9D8B030D-6E8A-4147-A177-3AD203B41FA5}">
                      <a16:colId xmlns:a16="http://schemas.microsoft.com/office/drawing/2014/main" val="2692036122"/>
                    </a:ext>
                  </a:extLst>
                </a:gridCol>
                <a:gridCol w="1561417">
                  <a:extLst>
                    <a:ext uri="{9D8B030D-6E8A-4147-A177-3AD203B41FA5}">
                      <a16:colId xmlns:a16="http://schemas.microsoft.com/office/drawing/2014/main" val="2048128473"/>
                    </a:ext>
                  </a:extLst>
                </a:gridCol>
              </a:tblGrid>
              <a:tr h="2260901">
                <a:tc>
                  <a:txBody>
                    <a:bodyPr/>
                    <a:lstStyle/>
                    <a:p>
                      <a:r>
                        <a:rPr lang="en-US" sz="1800"/>
                        <a:t>MOST COMMON MARKET SEGMENT</a:t>
                      </a:r>
                    </a:p>
                  </a:txBody>
                  <a:tcPr marL="89012" marR="89012" marT="44506" marB="4450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OF CONFIRMED BOOKINGS</a:t>
                      </a:r>
                    </a:p>
                  </a:txBody>
                  <a:tcPr marL="89012" marR="89012" marT="44506" marB="4450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TOTAL NO OF ADULTS AND CHILDREN</a:t>
                      </a:r>
                    </a:p>
                  </a:txBody>
                  <a:tcPr marL="89012" marR="89012" marT="44506" marB="4450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AVG NO OF WKNDNIGHTS FOR RESERVATIONS WITH CHILDREN</a:t>
                      </a:r>
                    </a:p>
                  </a:txBody>
                  <a:tcPr marL="89012" marR="89012" marT="44506" marB="4450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MOST COMMON ROOM TYPE WITH CHILDREN</a:t>
                      </a:r>
                    </a:p>
                  </a:txBody>
                  <a:tcPr marL="89012" marR="89012" marT="44506" marB="4450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MARKET SEGMENT THAT GENERATES THE HIGHEST AVG PRICE PER ROOM</a:t>
                      </a:r>
                    </a:p>
                  </a:txBody>
                  <a:tcPr marL="89012" marR="89012" marT="44506" marB="44506"/>
                </a:tc>
                <a:extLst>
                  <a:ext uri="{0D108BD9-81ED-4DB2-BD59-A6C34878D82A}">
                    <a16:rowId xmlns:a16="http://schemas.microsoft.com/office/drawing/2014/main" val="2962545091"/>
                  </a:ext>
                </a:extLst>
              </a:tr>
              <a:tr h="925724">
                <a:tc>
                  <a:txBody>
                    <a:bodyPr/>
                    <a:lstStyle/>
                    <a:p>
                      <a:r>
                        <a:rPr lang="en-US" sz="1800"/>
                        <a:t>Online</a:t>
                      </a:r>
                    </a:p>
                  </a:txBody>
                  <a:tcPr marL="89012" marR="89012" marT="44506" marB="445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89012" marR="89012" marT="44506" marB="445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Adults = 1316</a:t>
                      </a:r>
                    </a:p>
                    <a:p>
                      <a:r>
                        <a:rPr lang="en-US" sz="1800" dirty="0"/>
                        <a:t>Children = 69</a:t>
                      </a:r>
                    </a:p>
                    <a:p>
                      <a:r>
                        <a:rPr lang="en-US" sz="1800" dirty="0"/>
                        <a:t>Total = 1375</a:t>
                      </a:r>
                    </a:p>
                  </a:txBody>
                  <a:tcPr marL="89012" marR="89012" marT="44506" marB="445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1`</a:t>
                      </a:r>
                    </a:p>
                  </a:txBody>
                  <a:tcPr marL="89012" marR="89012" marT="44506" marB="445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Room Type 1 ($123.12)</a:t>
                      </a:r>
                    </a:p>
                  </a:txBody>
                  <a:tcPr marL="89012" marR="89012" marT="44506" marB="445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Online $112.46</a:t>
                      </a:r>
                    </a:p>
                  </a:txBody>
                  <a:tcPr marL="89012" marR="89012" marT="44506" marB="44506"/>
                </a:tc>
                <a:extLst>
                  <a:ext uri="{0D108BD9-81ED-4DB2-BD59-A6C34878D82A}">
                    <a16:rowId xmlns:a16="http://schemas.microsoft.com/office/drawing/2014/main" val="181252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4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74"/>
    </mc:Choice>
    <mc:Fallback xmlns="">
      <p:transition spd="slow" advTm="741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24533-F0B7-487D-914D-AD09B195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HOTEL RESERVATION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1BE834-B1D1-4DFB-A1E4-90EDE0720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0411"/>
              </p:ext>
            </p:extLst>
          </p:nvPr>
        </p:nvGraphicFramePr>
        <p:xfrm>
          <a:off x="908136" y="2484328"/>
          <a:ext cx="4641997" cy="34617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2409">
                  <a:extLst>
                    <a:ext uri="{9D8B030D-6E8A-4147-A177-3AD203B41FA5}">
                      <a16:colId xmlns:a16="http://schemas.microsoft.com/office/drawing/2014/main" val="3275003662"/>
                    </a:ext>
                  </a:extLst>
                </a:gridCol>
                <a:gridCol w="2299588">
                  <a:extLst>
                    <a:ext uri="{9D8B030D-6E8A-4147-A177-3AD203B41FA5}">
                      <a16:colId xmlns:a16="http://schemas.microsoft.com/office/drawing/2014/main" val="199757636"/>
                    </a:ext>
                  </a:extLst>
                </a:gridCol>
              </a:tblGrid>
              <a:tr h="491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err="1">
                          <a:effectLst/>
                        </a:rPr>
                        <a:t>Room_Type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err="1">
                          <a:effectLst/>
                        </a:rPr>
                        <a:t>Avg_No</a:t>
                      </a:r>
                      <a:r>
                        <a:rPr lang="en-US" sz="1600" kern="0" dirty="0">
                          <a:effectLst/>
                        </a:rPr>
                        <a:t> of Nights spent by each guest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2840313"/>
                  </a:ext>
                </a:extLst>
              </a:tr>
              <a:tr h="491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err="1">
                          <a:effectLst/>
                        </a:rPr>
                        <a:t>Room_Type</a:t>
                      </a:r>
                      <a:r>
                        <a:rPr lang="en-US" sz="1600" kern="0" dirty="0">
                          <a:effectLst/>
                        </a:rPr>
                        <a:t> 1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74429759"/>
                  </a:ext>
                </a:extLst>
              </a:tr>
              <a:tr h="491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err="1">
                          <a:effectLst/>
                        </a:rPr>
                        <a:t>Room_Type</a:t>
                      </a:r>
                      <a:r>
                        <a:rPr lang="en-US" sz="1600" kern="0" dirty="0">
                          <a:effectLst/>
                        </a:rPr>
                        <a:t> 2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38917936"/>
                  </a:ext>
                </a:extLst>
              </a:tr>
              <a:tr h="491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err="1">
                          <a:effectLst/>
                        </a:rPr>
                        <a:t>Room_Type</a:t>
                      </a:r>
                      <a:r>
                        <a:rPr lang="en-US" sz="1600" kern="0" dirty="0">
                          <a:effectLst/>
                        </a:rPr>
                        <a:t> 4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7338912"/>
                  </a:ext>
                </a:extLst>
              </a:tr>
              <a:tr h="491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err="1">
                          <a:effectLst/>
                        </a:rPr>
                        <a:t>Room_Type</a:t>
                      </a:r>
                      <a:r>
                        <a:rPr lang="en-US" sz="1600" kern="0" dirty="0">
                          <a:effectLst/>
                        </a:rPr>
                        <a:t> 5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40952880"/>
                  </a:ext>
                </a:extLst>
              </a:tr>
              <a:tr h="491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err="1">
                          <a:effectLst/>
                        </a:rPr>
                        <a:t>Room_Type</a:t>
                      </a:r>
                      <a:r>
                        <a:rPr lang="en-US" sz="1600" kern="0" dirty="0">
                          <a:effectLst/>
                        </a:rPr>
                        <a:t> 6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76628506"/>
                  </a:ext>
                </a:extLst>
              </a:tr>
              <a:tr h="491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err="1">
                          <a:effectLst/>
                        </a:rPr>
                        <a:t>Room_Type</a:t>
                      </a:r>
                      <a:r>
                        <a:rPr lang="en-US" sz="1600" kern="0" dirty="0">
                          <a:effectLst/>
                        </a:rPr>
                        <a:t> 7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821840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2A5496-6D48-427D-9EE4-DFD189C4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86799"/>
              </p:ext>
            </p:extLst>
          </p:nvPr>
        </p:nvGraphicFramePr>
        <p:xfrm>
          <a:off x="6277647" y="2500857"/>
          <a:ext cx="4909973" cy="3399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714">
                  <a:extLst>
                    <a:ext uri="{9D8B030D-6E8A-4147-A177-3AD203B41FA5}">
                      <a16:colId xmlns:a16="http://schemas.microsoft.com/office/drawing/2014/main" val="3762054990"/>
                    </a:ext>
                  </a:extLst>
                </a:gridCol>
                <a:gridCol w="3037259">
                  <a:extLst>
                    <a:ext uri="{9D8B030D-6E8A-4147-A177-3AD203B41FA5}">
                      <a16:colId xmlns:a16="http://schemas.microsoft.com/office/drawing/2014/main" val="2558153141"/>
                    </a:ext>
                  </a:extLst>
                </a:gridCol>
              </a:tblGrid>
              <a:tr h="262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Month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Reservations_Count</a:t>
                      </a:r>
                      <a:endParaRPr lang="en-US" sz="1600" kern="100" dirty="0" err="1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07245389"/>
                  </a:ext>
                </a:extLst>
              </a:tr>
              <a:tr h="262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January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44131512"/>
                  </a:ext>
                </a:extLst>
              </a:tr>
              <a:tr h="262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February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28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7564803"/>
                  </a:ext>
                </a:extLst>
              </a:tr>
              <a:tr h="262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March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52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38897790"/>
                  </a:ext>
                </a:extLst>
              </a:tr>
              <a:tr h="229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April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67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46650882"/>
                  </a:ext>
                </a:extLst>
              </a:tr>
              <a:tr h="262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May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55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27413540"/>
                  </a:ext>
                </a:extLst>
              </a:tr>
              <a:tr h="262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June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84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4886352"/>
                  </a:ext>
                </a:extLst>
              </a:tr>
              <a:tr h="262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July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44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35595768"/>
                  </a:ext>
                </a:extLst>
              </a:tr>
              <a:tr h="262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August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70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61133256"/>
                  </a:ext>
                </a:extLst>
              </a:tr>
              <a:tr h="262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September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80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95358473"/>
                  </a:ext>
                </a:extLst>
              </a:tr>
              <a:tr h="262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October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103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2616904"/>
                  </a:ext>
                </a:extLst>
              </a:tr>
              <a:tr h="262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November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54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49269735"/>
                  </a:ext>
                </a:extLst>
              </a:tr>
              <a:tr h="262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December</a:t>
                      </a:r>
                      <a:endParaRPr lang="en-US" sz="1600" kern="1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52</a:t>
                      </a:r>
                      <a:endParaRPr lang="en-US" sz="1600" kern="10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98465981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D8AC4E-2834-4BF8-B49F-9ADD2DF2D6BE}"/>
              </a:ext>
            </a:extLst>
          </p:cNvPr>
          <p:cNvSpPr>
            <a:spLocks/>
          </p:cNvSpPr>
          <p:nvPr/>
        </p:nvSpPr>
        <p:spPr>
          <a:xfrm>
            <a:off x="909238" y="1650945"/>
            <a:ext cx="4868664" cy="4912706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740664">
              <a:spcAft>
                <a:spcPts val="600"/>
              </a:spcAft>
            </a:pPr>
            <a:r>
              <a:rPr lang="en-US" sz="2100" b="1" kern="1200" dirty="0">
                <a:latin typeface="+mn-lt"/>
                <a:ea typeface="+mn-ea"/>
                <a:cs typeface="+mn-cs"/>
              </a:rPr>
              <a:t>ROOM TYPE VS AVERAGE NO OF NIGHTS SPENT BY EACH GUEST</a:t>
            </a:r>
            <a:endParaRPr lang="en-US" sz="2100" b="1" kern="1200" dirty="0">
              <a:latin typeface="+mn-lt"/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F2826-5C78-49B1-8C1E-E596D8BE55E6}"/>
              </a:ext>
            </a:extLst>
          </p:cNvPr>
          <p:cNvSpPr>
            <a:spLocks/>
          </p:cNvSpPr>
          <p:nvPr/>
        </p:nvSpPr>
        <p:spPr>
          <a:xfrm>
            <a:off x="6092821" y="1724013"/>
            <a:ext cx="5283885" cy="4015009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740664">
              <a:spcAft>
                <a:spcPts val="600"/>
              </a:spcAft>
            </a:pPr>
            <a:r>
              <a:rPr lang="en-US" sz="2000" b="1" kern="1200" dirty="0">
                <a:latin typeface="+mn-lt"/>
                <a:ea typeface="+mn-ea"/>
                <a:cs typeface="+mn-cs"/>
              </a:rPr>
              <a:t>RESERVATION COUNT PER MONTH</a:t>
            </a:r>
            <a:endParaRPr lang="en-US" sz="20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80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8"/>
    </mc:Choice>
    <mc:Fallback xmlns="">
      <p:transition spd="slow" advTm="843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221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HOTEL RESERVATION ANALYSIS – MIP-DA-10 </vt:lpstr>
      <vt:lpstr>HOTEL RESERVATION ANALYSIS</vt:lpstr>
      <vt:lpstr>HOTEL RESERVATION ANALYSIS </vt:lpstr>
      <vt:lpstr>HOTEL RESERVATION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ANALYSIS – MIP-DA-10</dc:title>
  <dc:creator>Gloria Ayoola</dc:creator>
  <cp:lastModifiedBy>Gloria Ayoola</cp:lastModifiedBy>
  <cp:revision>78</cp:revision>
  <dcterms:created xsi:type="dcterms:W3CDTF">2024-06-25T06:46:13Z</dcterms:created>
  <dcterms:modified xsi:type="dcterms:W3CDTF">2024-06-25T16:38:18Z</dcterms:modified>
</cp:coreProperties>
</file>