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11"/>
  </p:notesMasterIdLst>
  <p:sldIdLst>
    <p:sldId id="256" r:id="rId2"/>
    <p:sldId id="257" r:id="rId3"/>
    <p:sldId id="258" r:id="rId4"/>
    <p:sldId id="262" r:id="rId5"/>
    <p:sldId id="259" r:id="rId6"/>
    <p:sldId id="260" r:id="rId7"/>
    <p:sldId id="264" r:id="rId8"/>
    <p:sldId id="265"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531" autoAdjust="0"/>
  </p:normalViewPr>
  <p:slideViewPr>
    <p:cSldViewPr snapToGrid="0">
      <p:cViewPr varScale="1">
        <p:scale>
          <a:sx n="57" d="100"/>
          <a:sy n="57" d="100"/>
        </p:scale>
        <p:origin x="10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M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43B20-8D8A-4345-9368-E7973EE542E9}" type="datetimeFigureOut">
              <a:rPr lang="fr-MA" smtClean="0"/>
              <a:t>30/11/2021</a:t>
            </a:fld>
            <a:endParaRPr lang="fr-M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M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M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918DC1-B094-4B58-BFB4-DABED266F989}" type="slidenum">
              <a:rPr lang="fr-MA" smtClean="0"/>
              <a:t>‹N°›</a:t>
            </a:fld>
            <a:endParaRPr lang="fr-MA"/>
          </a:p>
        </p:txBody>
      </p:sp>
    </p:spTree>
    <p:extLst>
      <p:ext uri="{BB962C8B-B14F-4D97-AF65-F5344CB8AC3E}">
        <p14:creationId xmlns:p14="http://schemas.microsoft.com/office/powerpoint/2010/main" val="3247377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MA" dirty="0"/>
          </a:p>
        </p:txBody>
      </p:sp>
      <p:sp>
        <p:nvSpPr>
          <p:cNvPr id="4" name="Espace réservé du numéro de diapositive 3"/>
          <p:cNvSpPr>
            <a:spLocks noGrp="1"/>
          </p:cNvSpPr>
          <p:nvPr>
            <p:ph type="sldNum" sz="quarter" idx="5"/>
          </p:nvPr>
        </p:nvSpPr>
        <p:spPr/>
        <p:txBody>
          <a:bodyPr/>
          <a:lstStyle/>
          <a:p>
            <a:fld id="{1D918DC1-B094-4B58-BFB4-DABED266F989}" type="slidenum">
              <a:rPr lang="fr-MA" smtClean="0"/>
              <a:t>8</a:t>
            </a:fld>
            <a:endParaRPr lang="fr-MA"/>
          </a:p>
        </p:txBody>
      </p:sp>
    </p:spTree>
    <p:extLst>
      <p:ext uri="{BB962C8B-B14F-4D97-AF65-F5344CB8AC3E}">
        <p14:creationId xmlns:p14="http://schemas.microsoft.com/office/powerpoint/2010/main" val="304083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11/30/2021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3510830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11/30/2021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502231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11/30/2021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674633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11/30/2021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4062551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11/30/2021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491292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11/30/2021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637710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11/30/2021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81661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11/30/2021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665432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11/30/2021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1358540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11/30/2021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a:t>
            </a:fld>
            <a:endParaRPr lang="en-US" dirty="0"/>
          </a:p>
        </p:txBody>
      </p:sp>
    </p:spTree>
    <p:extLst>
      <p:ext uri="{BB962C8B-B14F-4D97-AF65-F5344CB8AC3E}">
        <p14:creationId xmlns:p14="http://schemas.microsoft.com/office/powerpoint/2010/main" val="219000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11/30/2021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a:t>
            </a:fld>
            <a:endParaRPr lang="en-US" dirty="0"/>
          </a:p>
        </p:txBody>
      </p:sp>
    </p:spTree>
    <p:extLst>
      <p:ext uri="{BB962C8B-B14F-4D97-AF65-F5344CB8AC3E}">
        <p14:creationId xmlns:p14="http://schemas.microsoft.com/office/powerpoint/2010/main" val="2297120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11/30/2021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360554"/>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56" r:id="rId6"/>
    <p:sldLayoutId id="2147483752" r:id="rId7"/>
    <p:sldLayoutId id="2147483753" r:id="rId8"/>
    <p:sldLayoutId id="2147483754" r:id="rId9"/>
    <p:sldLayoutId id="2147483755" r:id="rId10"/>
    <p:sldLayoutId id="214748375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Un avion en papier blanc et jaune sur un tableau noir">
            <a:extLst>
              <a:ext uri="{FF2B5EF4-FFF2-40B4-BE49-F238E27FC236}">
                <a16:creationId xmlns:a16="http://schemas.microsoft.com/office/drawing/2014/main" id="{C9656C87-DB92-4FD2-9FF0-7B5E0A7FF727}"/>
              </a:ext>
            </a:extLst>
          </p:cNvPr>
          <p:cNvPicPr>
            <a:picLocks noChangeAspect="1"/>
          </p:cNvPicPr>
          <p:nvPr/>
        </p:nvPicPr>
        <p:blipFill rotWithShape="1">
          <a:blip r:embed="rId2"/>
          <a:srcRect l="22372" r="4075" b="-1"/>
          <a:stretch/>
        </p:blipFill>
        <p:spPr>
          <a:xfrm>
            <a:off x="16" y="10"/>
            <a:ext cx="7556889" cy="6857990"/>
          </a:xfrm>
          <a:prstGeom prst="rect">
            <a:avLst/>
          </a:prstGeom>
        </p:spPr>
      </p:pic>
      <p:sp>
        <p:nvSpPr>
          <p:cNvPr id="9" name="Rectangle 8">
            <a:extLst>
              <a:ext uri="{FF2B5EF4-FFF2-40B4-BE49-F238E27FC236}">
                <a16:creationId xmlns:a16="http://schemas.microsoft.com/office/drawing/2014/main" id="{6482F060-A4AF-4E0B-B364-7C6BA4A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556905" y="0"/>
            <a:ext cx="464131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4C0947DC-9DBB-48EC-86FB-BDF581F153B9}"/>
              </a:ext>
            </a:extLst>
          </p:cNvPr>
          <p:cNvSpPr>
            <a:spLocks noGrp="1"/>
          </p:cNvSpPr>
          <p:nvPr>
            <p:ph type="ctrTitle"/>
          </p:nvPr>
        </p:nvSpPr>
        <p:spPr>
          <a:xfrm>
            <a:off x="7667626" y="640080"/>
            <a:ext cx="4314824" cy="1722844"/>
          </a:xfrm>
        </p:spPr>
        <p:txBody>
          <a:bodyPr>
            <a:normAutofit fontScale="90000"/>
          </a:bodyPr>
          <a:lstStyle/>
          <a:p>
            <a:pPr algn="ctr">
              <a:lnSpc>
                <a:spcPct val="250000"/>
              </a:lnSpc>
            </a:pPr>
            <a:r>
              <a:rPr lang="fr-FR" sz="5400" dirty="0">
                <a:solidFill>
                  <a:srgbClr val="FFFFFF"/>
                </a:solidFill>
              </a:rPr>
              <a:t>Maquettage</a:t>
            </a:r>
            <a:endParaRPr lang="fr-MA" sz="5400" dirty="0">
              <a:solidFill>
                <a:srgbClr val="FFFFFF"/>
              </a:solidFill>
            </a:endParaRPr>
          </a:p>
        </p:txBody>
      </p:sp>
      <p:sp>
        <p:nvSpPr>
          <p:cNvPr id="3" name="Sous-titre 2">
            <a:extLst>
              <a:ext uri="{FF2B5EF4-FFF2-40B4-BE49-F238E27FC236}">
                <a16:creationId xmlns:a16="http://schemas.microsoft.com/office/drawing/2014/main" id="{35056ED9-BC41-4701-B498-D451126226C2}"/>
              </a:ext>
            </a:extLst>
          </p:cNvPr>
          <p:cNvSpPr>
            <a:spLocks noGrp="1"/>
          </p:cNvSpPr>
          <p:nvPr>
            <p:ph type="subTitle" idx="1"/>
          </p:nvPr>
        </p:nvSpPr>
        <p:spPr>
          <a:xfrm>
            <a:off x="8047939" y="3812135"/>
            <a:ext cx="3659246" cy="2405784"/>
          </a:xfrm>
        </p:spPr>
        <p:txBody>
          <a:bodyPr>
            <a:normAutofit/>
          </a:bodyPr>
          <a:lstStyle/>
          <a:p>
            <a:pPr marL="342900" indent="-342900">
              <a:buFont typeface="+mj-lt"/>
              <a:buAutoNum type="arabicPeriod"/>
            </a:pPr>
            <a:r>
              <a:rPr lang="fr-FR" sz="1800" dirty="0">
                <a:solidFill>
                  <a:srgbClr val="FFFFFF"/>
                </a:solidFill>
              </a:rPr>
              <a:t>Wireframing</a:t>
            </a:r>
          </a:p>
          <a:p>
            <a:pPr marL="342900" indent="-342900">
              <a:buFont typeface="+mj-lt"/>
              <a:buAutoNum type="arabicPeriod"/>
            </a:pPr>
            <a:r>
              <a:rPr lang="fr-FR" sz="1800" dirty="0" err="1">
                <a:solidFill>
                  <a:srgbClr val="FFFFFF"/>
                </a:solidFill>
              </a:rPr>
              <a:t>Mockup</a:t>
            </a:r>
            <a:r>
              <a:rPr lang="fr-MA" sz="1800" dirty="0">
                <a:solidFill>
                  <a:srgbClr val="FFFFFF"/>
                </a:solidFill>
              </a:rPr>
              <a:t>s</a:t>
            </a:r>
          </a:p>
          <a:p>
            <a:pPr marL="342900" indent="-342900">
              <a:buFont typeface="+mj-lt"/>
              <a:buAutoNum type="arabicPeriod"/>
            </a:pPr>
            <a:r>
              <a:rPr lang="fr-MA" sz="1800" dirty="0">
                <a:solidFill>
                  <a:srgbClr val="FFFFFF"/>
                </a:solidFill>
              </a:rPr>
              <a:t>Zoning</a:t>
            </a:r>
          </a:p>
          <a:p>
            <a:pPr marL="342900" indent="-342900">
              <a:buFont typeface="+mj-lt"/>
              <a:buAutoNum type="arabicPeriod"/>
            </a:pPr>
            <a:r>
              <a:rPr lang="fr-MA" sz="1800" dirty="0">
                <a:solidFill>
                  <a:srgbClr val="FFFFFF"/>
                </a:solidFill>
              </a:rPr>
              <a:t>prototypes</a:t>
            </a:r>
            <a:endParaRPr lang="fr-FR" sz="1800" dirty="0">
              <a:solidFill>
                <a:srgbClr val="FFFFFF"/>
              </a:solidFill>
            </a:endParaRPr>
          </a:p>
        </p:txBody>
      </p:sp>
      <p:cxnSp>
        <p:nvCxnSpPr>
          <p:cNvPr id="11" name="Straight Connector 10">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85922" y="3651268"/>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5824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pour une image  7">
            <a:extLst>
              <a:ext uri="{FF2B5EF4-FFF2-40B4-BE49-F238E27FC236}">
                <a16:creationId xmlns:a16="http://schemas.microsoft.com/office/drawing/2014/main" id="{84BAFCF8-DA13-4E87-98E3-C920EA2430A5}"/>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2692" b="-192"/>
          <a:stretch/>
        </p:blipFill>
        <p:spPr>
          <a:xfrm>
            <a:off x="15" y="-274320"/>
            <a:ext cx="12191985" cy="4734560"/>
          </a:xfrm>
        </p:spPr>
      </p:pic>
      <p:sp>
        <p:nvSpPr>
          <p:cNvPr id="4" name="Titre 3">
            <a:extLst>
              <a:ext uri="{FF2B5EF4-FFF2-40B4-BE49-F238E27FC236}">
                <a16:creationId xmlns:a16="http://schemas.microsoft.com/office/drawing/2014/main" id="{3D8DAE0B-9AF3-4691-82E7-A84BF33E4BD2}"/>
              </a:ext>
            </a:extLst>
          </p:cNvPr>
          <p:cNvSpPr>
            <a:spLocks noGrp="1"/>
          </p:cNvSpPr>
          <p:nvPr>
            <p:ph type="title"/>
          </p:nvPr>
        </p:nvSpPr>
        <p:spPr/>
        <p:txBody>
          <a:bodyPr/>
          <a:lstStyle/>
          <a:p>
            <a:endParaRPr lang="fr-MA" dirty="0"/>
          </a:p>
        </p:txBody>
      </p:sp>
      <p:sp>
        <p:nvSpPr>
          <p:cNvPr id="6" name="Espace réservé du texte 5">
            <a:extLst>
              <a:ext uri="{FF2B5EF4-FFF2-40B4-BE49-F238E27FC236}">
                <a16:creationId xmlns:a16="http://schemas.microsoft.com/office/drawing/2014/main" id="{185680B7-38D0-450C-9BF2-D85154C4A445}"/>
              </a:ext>
            </a:extLst>
          </p:cNvPr>
          <p:cNvSpPr>
            <a:spLocks noGrp="1"/>
          </p:cNvSpPr>
          <p:nvPr>
            <p:ph type="body" sz="half" idx="2"/>
          </p:nvPr>
        </p:nvSpPr>
        <p:spPr/>
        <p:txBody>
          <a:bodyPr/>
          <a:lstStyle/>
          <a:p>
            <a:endParaRPr lang="fr-MA" dirty="0"/>
          </a:p>
        </p:txBody>
      </p:sp>
    </p:spTree>
    <p:extLst>
      <p:ext uri="{BB962C8B-B14F-4D97-AF65-F5344CB8AC3E}">
        <p14:creationId xmlns:p14="http://schemas.microsoft.com/office/powerpoint/2010/main" val="3628611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886D02-0ACC-47E3-8CFB-09A280720B87}"/>
              </a:ext>
            </a:extLst>
          </p:cNvPr>
          <p:cNvSpPr>
            <a:spLocks noGrp="1"/>
          </p:cNvSpPr>
          <p:nvPr>
            <p:ph type="title"/>
          </p:nvPr>
        </p:nvSpPr>
        <p:spPr/>
        <p:txBody>
          <a:bodyPr anchor="ctr">
            <a:normAutofit/>
          </a:bodyPr>
          <a:lstStyle/>
          <a:p>
            <a:r>
              <a:rPr lang="fr-FR" dirty="0">
                <a:solidFill>
                  <a:srgbClr val="FFFFFF"/>
                </a:solidFill>
              </a:rPr>
              <a:t>1- :</a:t>
            </a:r>
            <a:endParaRPr lang="fr-MA" dirty="0">
              <a:solidFill>
                <a:srgbClr val="FFFFFF"/>
              </a:solidFill>
            </a:endParaRPr>
          </a:p>
        </p:txBody>
      </p:sp>
      <p:sp>
        <p:nvSpPr>
          <p:cNvPr id="9" name="Espace réservé du contenu 8">
            <a:extLst>
              <a:ext uri="{FF2B5EF4-FFF2-40B4-BE49-F238E27FC236}">
                <a16:creationId xmlns:a16="http://schemas.microsoft.com/office/drawing/2014/main" id="{66B83E14-19E3-4257-A67D-5ABBBBB1AD75}"/>
              </a:ext>
            </a:extLst>
          </p:cNvPr>
          <p:cNvSpPr>
            <a:spLocks noGrp="1"/>
          </p:cNvSpPr>
          <p:nvPr>
            <p:ph sz="half" idx="1"/>
          </p:nvPr>
        </p:nvSpPr>
        <p:spPr>
          <a:xfrm>
            <a:off x="1097280" y="2120900"/>
            <a:ext cx="4639736" cy="4015740"/>
          </a:xfrm>
        </p:spPr>
        <p:txBody>
          <a:bodyPr>
            <a:normAutofit fontScale="85000" lnSpcReduction="20000"/>
          </a:bodyPr>
          <a:lstStyle/>
          <a:p>
            <a:pPr marL="201168" lvl="1" indent="0">
              <a:buNone/>
            </a:pPr>
            <a:r>
              <a:rPr lang="en-US" sz="2600" b="1" dirty="0">
                <a:effectLst/>
                <a:latin typeface="charter"/>
              </a:rPr>
              <a:t>      Wireframe</a:t>
            </a:r>
            <a:r>
              <a:rPr lang="en-US" sz="2600" dirty="0"/>
              <a:t>, </a:t>
            </a:r>
            <a:r>
              <a:rPr lang="fr-FR" sz="2600" dirty="0"/>
              <a:t>Le wireframe, un moyen basique de présenter un produit, peut décrire efficacement les structures et les mises en page. Wireframe est la représentation de base de la conception </a:t>
            </a:r>
            <a:r>
              <a:rPr lang="fr-FR" sz="2600" u="sng" dirty="0"/>
              <a:t>.Le Wireframe n'a pas besoin de trop se concentrer sur les détails, mais doit exprimer des idées de conception et ne doit manquer aucune partie importante. </a:t>
            </a:r>
            <a:r>
              <a:rPr lang="fr-FR" sz="2600" dirty="0"/>
              <a:t>Un wireframe est comme un canal qui aide les membres de l'équipe à mieux comprendre leurs projets.</a:t>
            </a:r>
            <a:endParaRPr lang="fr-MA" sz="2600" dirty="0"/>
          </a:p>
        </p:txBody>
      </p:sp>
      <p:pic>
        <p:nvPicPr>
          <p:cNvPr id="30" name="Espace réservé du contenu 29">
            <a:extLst>
              <a:ext uri="{FF2B5EF4-FFF2-40B4-BE49-F238E27FC236}">
                <a16:creationId xmlns:a16="http://schemas.microsoft.com/office/drawing/2014/main" id="{8ABAC89F-2E9F-466B-9FB9-5F7250F958A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16688" y="2120900"/>
            <a:ext cx="5187632" cy="3932860"/>
          </a:xfrm>
        </p:spPr>
      </p:pic>
      <p:sp>
        <p:nvSpPr>
          <p:cNvPr id="24" name="ZoneTexte 23">
            <a:extLst>
              <a:ext uri="{FF2B5EF4-FFF2-40B4-BE49-F238E27FC236}">
                <a16:creationId xmlns:a16="http://schemas.microsoft.com/office/drawing/2014/main" id="{E9060505-3791-4524-BA89-BA7282C8317A}"/>
              </a:ext>
            </a:extLst>
          </p:cNvPr>
          <p:cNvSpPr txBox="1"/>
          <p:nvPr/>
        </p:nvSpPr>
        <p:spPr>
          <a:xfrm>
            <a:off x="1320800" y="804240"/>
            <a:ext cx="9834880" cy="815608"/>
          </a:xfrm>
          <a:prstGeom prst="rect">
            <a:avLst/>
          </a:prstGeom>
          <a:noFill/>
        </p:spPr>
        <p:txBody>
          <a:bodyPr wrap="square" rtlCol="0">
            <a:spAutoFit/>
          </a:bodyPr>
          <a:lstStyle/>
          <a:p>
            <a:r>
              <a:rPr lang="fr-FR" sz="4700" spc="-50" dirty="0">
                <a:latin typeface="+mj-lt"/>
                <a:ea typeface="+mj-ea"/>
                <a:cs typeface="+mj-cs"/>
              </a:rPr>
              <a:t>Wireframing</a:t>
            </a:r>
            <a:endParaRPr lang="fr-MA" sz="4700" spc="-50" dirty="0">
              <a:latin typeface="+mj-lt"/>
              <a:ea typeface="+mj-ea"/>
              <a:cs typeface="+mj-cs"/>
            </a:endParaRPr>
          </a:p>
        </p:txBody>
      </p:sp>
    </p:spTree>
    <p:extLst>
      <p:ext uri="{BB962C8B-B14F-4D97-AF65-F5344CB8AC3E}">
        <p14:creationId xmlns:p14="http://schemas.microsoft.com/office/powerpoint/2010/main" val="1911001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886D02-0ACC-47E3-8CFB-09A280720B87}"/>
              </a:ext>
            </a:extLst>
          </p:cNvPr>
          <p:cNvSpPr>
            <a:spLocks noGrp="1"/>
          </p:cNvSpPr>
          <p:nvPr>
            <p:ph type="title"/>
          </p:nvPr>
        </p:nvSpPr>
        <p:spPr/>
        <p:txBody>
          <a:bodyPr anchor="ctr">
            <a:normAutofit/>
          </a:bodyPr>
          <a:lstStyle/>
          <a:p>
            <a:r>
              <a:rPr lang="fr-FR" dirty="0">
                <a:solidFill>
                  <a:srgbClr val="FFFFFF"/>
                </a:solidFill>
              </a:rPr>
              <a:t>1- :</a:t>
            </a:r>
            <a:endParaRPr lang="fr-MA" dirty="0">
              <a:solidFill>
                <a:srgbClr val="FFFFFF"/>
              </a:solidFill>
            </a:endParaRPr>
          </a:p>
        </p:txBody>
      </p:sp>
      <p:sp>
        <p:nvSpPr>
          <p:cNvPr id="9" name="Espace réservé du contenu 8">
            <a:extLst>
              <a:ext uri="{FF2B5EF4-FFF2-40B4-BE49-F238E27FC236}">
                <a16:creationId xmlns:a16="http://schemas.microsoft.com/office/drawing/2014/main" id="{66B83E14-19E3-4257-A67D-5ABBBBB1AD75}"/>
              </a:ext>
            </a:extLst>
          </p:cNvPr>
          <p:cNvSpPr>
            <a:spLocks noGrp="1"/>
          </p:cNvSpPr>
          <p:nvPr>
            <p:ph sz="half" idx="1"/>
          </p:nvPr>
        </p:nvSpPr>
        <p:spPr>
          <a:xfrm>
            <a:off x="1097280" y="2120900"/>
            <a:ext cx="4866640" cy="3748194"/>
          </a:xfrm>
        </p:spPr>
        <p:txBody>
          <a:bodyPr>
            <a:normAutofit fontScale="85000" lnSpcReduction="10000"/>
          </a:bodyPr>
          <a:lstStyle/>
          <a:p>
            <a:pPr marL="91440" lvl="1" indent="-91440">
              <a:lnSpc>
                <a:spcPct val="130000"/>
              </a:lnSpc>
              <a:spcBef>
                <a:spcPts val="1200"/>
              </a:spcBef>
              <a:spcAft>
                <a:spcPts val="200"/>
              </a:spcAft>
              <a:buClr>
                <a:schemeClr val="accent1"/>
              </a:buClr>
              <a:buSzPct val="100000"/>
              <a:buFont typeface="Calibri" panose="020F0502020204030204" pitchFamily="34" charset="0"/>
              <a:buChar char=" "/>
            </a:pPr>
            <a:r>
              <a:rPr lang="en-US" sz="2400" b="1" dirty="0">
                <a:solidFill>
                  <a:srgbClr val="292929"/>
                </a:solidFill>
                <a:latin typeface="charter"/>
              </a:rPr>
              <a:t>      </a:t>
            </a:r>
            <a:r>
              <a:rPr lang="fr-FR" sz="2400" b="1" dirty="0">
                <a:solidFill>
                  <a:srgbClr val="292929"/>
                </a:solidFill>
                <a:latin typeface="charter"/>
              </a:rPr>
              <a:t>le zoning web est l’organisation visuelle d’une page web. Concrètement, il s’agit de découper visuellement la page en plusieurs zones en fonction des besoins. Cette étape intervient généralement après avoir réalisé l’arborescence du futur site web. Ce plan du site permet d’avoir une idée générale du parcours de navigation des utilisateurs. Une fois ces travaux effectués, on peut commencer la partie web design.</a:t>
            </a:r>
            <a:endParaRPr lang="fr-MA" sz="2400" b="1" dirty="0">
              <a:solidFill>
                <a:srgbClr val="292929"/>
              </a:solidFill>
              <a:latin typeface="charter"/>
            </a:endParaRPr>
          </a:p>
        </p:txBody>
      </p:sp>
      <p:pic>
        <p:nvPicPr>
          <p:cNvPr id="4" name="Espace réservé du contenu 3">
            <a:extLst>
              <a:ext uri="{FF2B5EF4-FFF2-40B4-BE49-F238E27FC236}">
                <a16:creationId xmlns:a16="http://schemas.microsoft.com/office/drawing/2014/main" id="{DE6B0DB7-1D15-4795-BD14-8A9730E96E8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22990" y="2120900"/>
            <a:ext cx="5143890" cy="4066540"/>
          </a:xfrm>
        </p:spPr>
      </p:pic>
      <p:sp>
        <p:nvSpPr>
          <p:cNvPr id="24" name="ZoneTexte 23">
            <a:extLst>
              <a:ext uri="{FF2B5EF4-FFF2-40B4-BE49-F238E27FC236}">
                <a16:creationId xmlns:a16="http://schemas.microsoft.com/office/drawing/2014/main" id="{E9060505-3791-4524-BA89-BA7282C8317A}"/>
              </a:ext>
            </a:extLst>
          </p:cNvPr>
          <p:cNvSpPr txBox="1"/>
          <p:nvPr/>
        </p:nvSpPr>
        <p:spPr>
          <a:xfrm>
            <a:off x="1330960" y="804240"/>
            <a:ext cx="9834880" cy="815608"/>
          </a:xfrm>
          <a:prstGeom prst="rect">
            <a:avLst/>
          </a:prstGeom>
          <a:noFill/>
        </p:spPr>
        <p:txBody>
          <a:bodyPr wrap="square" rtlCol="0">
            <a:spAutoFit/>
          </a:bodyPr>
          <a:lstStyle/>
          <a:p>
            <a:r>
              <a:rPr lang="fr-FR" sz="4700" spc="-50" dirty="0">
                <a:latin typeface="+mj-lt"/>
                <a:ea typeface="+mj-ea"/>
                <a:cs typeface="+mj-cs"/>
              </a:rPr>
              <a:t>Zoning</a:t>
            </a:r>
            <a:endParaRPr lang="fr-MA" sz="4700" spc="-50" dirty="0">
              <a:latin typeface="+mj-lt"/>
              <a:ea typeface="+mj-ea"/>
              <a:cs typeface="+mj-cs"/>
            </a:endParaRPr>
          </a:p>
        </p:txBody>
      </p:sp>
    </p:spTree>
    <p:extLst>
      <p:ext uri="{BB962C8B-B14F-4D97-AF65-F5344CB8AC3E}">
        <p14:creationId xmlns:p14="http://schemas.microsoft.com/office/powerpoint/2010/main" val="345195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8E5BFA65-CC87-4486-8962-2538EC17B615}"/>
              </a:ext>
            </a:extLst>
          </p:cNvPr>
          <p:cNvSpPr>
            <a:spLocks noGrp="1"/>
          </p:cNvSpPr>
          <p:nvPr>
            <p:ph type="title"/>
          </p:nvPr>
        </p:nvSpPr>
        <p:spPr>
          <a:xfrm>
            <a:off x="643467" y="516835"/>
            <a:ext cx="3448259" cy="1129085"/>
          </a:xfrm>
        </p:spPr>
        <p:txBody>
          <a:bodyPr>
            <a:normAutofit/>
          </a:bodyPr>
          <a:lstStyle/>
          <a:p>
            <a:r>
              <a:rPr lang="fr-FR" sz="4000" dirty="0">
                <a:solidFill>
                  <a:srgbClr val="FFFFFF"/>
                </a:solidFill>
              </a:rPr>
              <a:t>Mock-up : </a:t>
            </a:r>
            <a:endParaRPr lang="fr-MA" sz="4000" dirty="0">
              <a:solidFill>
                <a:srgbClr val="FFFFFF"/>
              </a:solidFill>
            </a:endParaRPr>
          </a:p>
        </p:txBody>
      </p:sp>
      <p:cxnSp>
        <p:nvCxnSpPr>
          <p:cNvPr id="19" name="Straight Connector 1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74FD655B-745A-4C61-A8E4-3EC545B95BED}"/>
              </a:ext>
            </a:extLst>
          </p:cNvPr>
          <p:cNvSpPr>
            <a:spLocks noGrp="1"/>
          </p:cNvSpPr>
          <p:nvPr>
            <p:ph idx="1"/>
          </p:nvPr>
        </p:nvSpPr>
        <p:spPr>
          <a:xfrm>
            <a:off x="345440" y="2546224"/>
            <a:ext cx="4267199" cy="4067934"/>
          </a:xfrm>
        </p:spPr>
        <p:txBody>
          <a:bodyPr>
            <a:normAutofit/>
          </a:bodyPr>
          <a:lstStyle/>
          <a:p>
            <a:pPr>
              <a:lnSpc>
                <a:spcPct val="100000"/>
              </a:lnSpc>
            </a:pPr>
            <a:r>
              <a:rPr lang="fr-FR" sz="1800" dirty="0" err="1"/>
              <a:t>Mockup</a:t>
            </a:r>
            <a:r>
              <a:rPr lang="fr-FR" sz="1800" dirty="0"/>
              <a:t>, une sorte de diagramme de conception statique ,doit démontrer des cadres d'informations et présenter de manière statique le contenu et les fonctions. Contrairement à un wireframe, une maquette ressemble plus à un produit fini ou à un prototype, mais elle n'est ni interactive ni cliquable. C'est plutôt une représentation graphique. Cela peut être utile, par exemple, pour fournir aux investisseurs une image de la façon dont un produit fini peut être et aider les membres de l'équipe à revoir visuellement leur projet.</a:t>
            </a:r>
            <a:r>
              <a:rPr lang="en-US" sz="1200" dirty="0">
                <a:solidFill>
                  <a:srgbClr val="FFFFFF"/>
                </a:solidFill>
                <a:latin typeface="charter"/>
              </a:rPr>
              <a:t>.</a:t>
            </a:r>
            <a:endParaRPr lang="fr-MA" sz="1200" dirty="0">
              <a:solidFill>
                <a:srgbClr val="FFFFFF"/>
              </a:solidFill>
            </a:endParaRPr>
          </a:p>
        </p:txBody>
      </p:sp>
      <p:pic>
        <p:nvPicPr>
          <p:cNvPr id="7" name="Image 6" descr="Une image contenant texte, équipement électronique&#10;&#10;Description générée automatiquement">
            <a:extLst>
              <a:ext uri="{FF2B5EF4-FFF2-40B4-BE49-F238E27FC236}">
                <a16:creationId xmlns:a16="http://schemas.microsoft.com/office/drawing/2014/main" id="{F43BEB01-FCA0-41F3-8A4B-43DD2CB3AB53}"/>
              </a:ext>
            </a:extLst>
          </p:cNvPr>
          <p:cNvPicPr>
            <a:picLocks noChangeAspect="1"/>
          </p:cNvPicPr>
          <p:nvPr/>
        </p:nvPicPr>
        <p:blipFill rotWithShape="1">
          <a:blip r:embed="rId2">
            <a:extLst>
              <a:ext uri="{28A0092B-C50C-407E-A947-70E740481C1C}">
                <a14:useLocalDpi xmlns:a14="http://schemas.microsoft.com/office/drawing/2010/main" val="0"/>
              </a:ext>
            </a:extLst>
          </a:blip>
          <a:srcRect l="17567"/>
          <a:stretch/>
        </p:blipFill>
        <p:spPr>
          <a:xfrm>
            <a:off x="4735178" y="10"/>
            <a:ext cx="7456822" cy="6857990"/>
          </a:xfrm>
          <a:prstGeom prst="rect">
            <a:avLst/>
          </a:prstGeom>
        </p:spPr>
      </p:pic>
    </p:spTree>
    <p:extLst>
      <p:ext uri="{BB962C8B-B14F-4D97-AF65-F5344CB8AC3E}">
        <p14:creationId xmlns:p14="http://schemas.microsoft.com/office/powerpoint/2010/main" val="6712665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558DB37-9FEE-48A2-8578-ED0401573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7FCCA6-00E2-4F74-A105-0D769872F2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a:extLst>
              <a:ext uri="{FF2B5EF4-FFF2-40B4-BE49-F238E27FC236}">
                <a16:creationId xmlns:a16="http://schemas.microsoft.com/office/drawing/2014/main" id="{8E5BFA65-CC87-4486-8962-2538EC17B615}"/>
              </a:ext>
            </a:extLst>
          </p:cNvPr>
          <p:cNvSpPr>
            <a:spLocks noGrp="1"/>
          </p:cNvSpPr>
          <p:nvPr>
            <p:ph type="title"/>
          </p:nvPr>
        </p:nvSpPr>
        <p:spPr>
          <a:xfrm>
            <a:off x="1097280" y="286603"/>
            <a:ext cx="10058400" cy="1450757"/>
          </a:xfrm>
        </p:spPr>
        <p:txBody>
          <a:bodyPr anchor="ctr">
            <a:normAutofit/>
          </a:bodyPr>
          <a:lstStyle/>
          <a:p>
            <a:r>
              <a:rPr lang="fr-FR" dirty="0">
                <a:solidFill>
                  <a:srgbClr val="FFFFFF"/>
                </a:solidFill>
              </a:rPr>
              <a:t>Prototype</a:t>
            </a:r>
            <a:endParaRPr lang="fr-MA" dirty="0">
              <a:solidFill>
                <a:srgbClr val="FFFFFF"/>
              </a:solidFill>
            </a:endParaRPr>
          </a:p>
        </p:txBody>
      </p:sp>
      <p:sp>
        <p:nvSpPr>
          <p:cNvPr id="3" name="Espace réservé du contenu 2">
            <a:extLst>
              <a:ext uri="{FF2B5EF4-FFF2-40B4-BE49-F238E27FC236}">
                <a16:creationId xmlns:a16="http://schemas.microsoft.com/office/drawing/2014/main" id="{74FD655B-745A-4C61-A8E4-3EC545B95BED}"/>
              </a:ext>
            </a:extLst>
          </p:cNvPr>
          <p:cNvSpPr>
            <a:spLocks noGrp="1"/>
          </p:cNvSpPr>
          <p:nvPr>
            <p:ph idx="1"/>
          </p:nvPr>
        </p:nvSpPr>
        <p:spPr>
          <a:xfrm>
            <a:off x="375921" y="2191603"/>
            <a:ext cx="6309359" cy="4041557"/>
          </a:xfrm>
        </p:spPr>
        <p:txBody>
          <a:bodyPr>
            <a:normAutofit fontScale="92500"/>
          </a:bodyPr>
          <a:lstStyle/>
          <a:p>
            <a:r>
              <a:rPr lang="en-US" sz="2400" b="1" i="0" dirty="0">
                <a:solidFill>
                  <a:srgbClr val="292929"/>
                </a:solidFill>
                <a:effectLst/>
                <a:latin typeface="charter"/>
              </a:rPr>
              <a:t>      Prototype</a:t>
            </a:r>
            <a:r>
              <a:rPr lang="en-US" sz="2400" b="0" i="0" dirty="0">
                <a:solidFill>
                  <a:srgbClr val="292929"/>
                </a:solidFill>
                <a:effectLst/>
                <a:latin typeface="charter"/>
              </a:rPr>
              <a:t> </a:t>
            </a:r>
            <a:r>
              <a:rPr lang="fr-FR" sz="2400" b="0" i="0" dirty="0">
                <a:solidFill>
                  <a:srgbClr val="292929"/>
                </a:solidFill>
                <a:effectLst/>
                <a:latin typeface="charter"/>
              </a:rPr>
              <a:t> </a:t>
            </a:r>
            <a:r>
              <a:rPr lang="fr-FR" sz="2400" b="0" i="0" u="sng" dirty="0">
                <a:solidFill>
                  <a:srgbClr val="292929"/>
                </a:solidFill>
                <a:effectLst/>
                <a:latin typeface="charter"/>
              </a:rPr>
              <a:t>est déjà très proche du produit fini. Ici, les processus peuvent être simulés et l'interaction de l'utilisateur peut être testée</a:t>
            </a:r>
            <a:r>
              <a:rPr lang="fr-FR" sz="2400" b="0" i="0" dirty="0">
                <a:solidFill>
                  <a:srgbClr val="292929"/>
                </a:solidFill>
                <a:effectLst/>
                <a:latin typeface="charter"/>
              </a:rPr>
              <a:t>. </a:t>
            </a:r>
            <a:r>
              <a:rPr lang="fr-FR" sz="2400" b="0" i="0" u="sng" dirty="0">
                <a:solidFill>
                  <a:srgbClr val="292929"/>
                </a:solidFill>
                <a:effectLst/>
                <a:latin typeface="charter"/>
              </a:rPr>
              <a:t>Un prototype ressemble beaucoup au produit fini</a:t>
            </a:r>
            <a:r>
              <a:rPr lang="fr-FR" sz="2400" b="0" i="0" dirty="0">
                <a:solidFill>
                  <a:srgbClr val="292929"/>
                </a:solidFill>
                <a:effectLst/>
                <a:latin typeface="charter"/>
              </a:rPr>
              <a:t>. Le prototypage précoce peut économiser beaucoup de temps et de coûts de développement, de sorte que le travail d'architecture de produit </a:t>
            </a:r>
            <a:r>
              <a:rPr lang="fr-FR" sz="2400" b="0" i="0" dirty="0" err="1">
                <a:solidFill>
                  <a:srgbClr val="292929"/>
                </a:solidFill>
                <a:effectLst/>
                <a:latin typeface="charter"/>
              </a:rPr>
              <a:t>back-end</a:t>
            </a:r>
            <a:r>
              <a:rPr lang="fr-FR" sz="2400" b="0" i="0" dirty="0">
                <a:solidFill>
                  <a:srgbClr val="292929"/>
                </a:solidFill>
                <a:effectLst/>
                <a:latin typeface="charter"/>
              </a:rPr>
              <a:t> ne sera pas vain en raison d'une conception déraisonnable de l'interface utilisateur. Un prototype est un excellent outil pour obtenir les retours des utilisateurs et tester le produit.</a:t>
            </a:r>
            <a:endParaRPr lang="fr-MA" sz="2400" dirty="0"/>
          </a:p>
        </p:txBody>
      </p:sp>
      <p:sp>
        <p:nvSpPr>
          <p:cNvPr id="12" name="Rectangle 11">
            <a:extLst>
              <a:ext uri="{FF2B5EF4-FFF2-40B4-BE49-F238E27FC236}">
                <a16:creationId xmlns:a16="http://schemas.microsoft.com/office/drawing/2014/main" id="{359CEC61-F44B-43B3-B40F-AE38C5AF1D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Image 4">
            <a:extLst>
              <a:ext uri="{FF2B5EF4-FFF2-40B4-BE49-F238E27FC236}">
                <a16:creationId xmlns:a16="http://schemas.microsoft.com/office/drawing/2014/main" id="{3C61E77C-BF20-46E2-A1C2-907863D2003C}"/>
              </a:ext>
            </a:extLst>
          </p:cNvPr>
          <p:cNvPicPr>
            <a:picLocks noChangeAspect="1"/>
          </p:cNvPicPr>
          <p:nvPr/>
        </p:nvPicPr>
        <p:blipFill rotWithShape="1">
          <a:blip r:embed="rId2">
            <a:extLst>
              <a:ext uri="{28A0092B-C50C-407E-A947-70E740481C1C}">
                <a14:useLocalDpi xmlns:a14="http://schemas.microsoft.com/office/drawing/2010/main" val="0"/>
              </a:ext>
            </a:extLst>
          </a:blip>
          <a:srcRect l="15280" t="4904" r="16210"/>
          <a:stretch/>
        </p:blipFill>
        <p:spPr>
          <a:xfrm>
            <a:off x="6817360" y="2191603"/>
            <a:ext cx="5283200" cy="3833277"/>
          </a:xfrm>
          <a:prstGeom prst="rect">
            <a:avLst/>
          </a:prstGeom>
        </p:spPr>
      </p:pic>
    </p:spTree>
    <p:extLst>
      <p:ext uri="{BB962C8B-B14F-4D97-AF65-F5344CB8AC3E}">
        <p14:creationId xmlns:p14="http://schemas.microsoft.com/office/powerpoint/2010/main" val="202118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DFFE46-7A04-4553-94E9-7284434AB803}"/>
              </a:ext>
            </a:extLst>
          </p:cNvPr>
          <p:cNvSpPr>
            <a:spLocks noGrp="1"/>
          </p:cNvSpPr>
          <p:nvPr>
            <p:ph type="title"/>
          </p:nvPr>
        </p:nvSpPr>
        <p:spPr>
          <a:xfrm>
            <a:off x="1097280" y="636104"/>
            <a:ext cx="10058400" cy="1510748"/>
          </a:xfrm>
        </p:spPr>
        <p:txBody>
          <a:bodyPr>
            <a:normAutofit fontScale="90000"/>
          </a:bodyPr>
          <a:lstStyle/>
          <a:p>
            <a:r>
              <a:rPr lang="fr-FR" sz="4000" dirty="0"/>
              <a:t>Quels outils sont disponibles pour les wireframes, les maquettes et les prototypes ?</a:t>
            </a:r>
            <a:br>
              <a:rPr lang="fr-MA" sz="4800" dirty="0"/>
            </a:br>
            <a:endParaRPr lang="fr-MA" dirty="0"/>
          </a:p>
        </p:txBody>
      </p:sp>
    </p:spTree>
    <p:extLst>
      <p:ext uri="{BB962C8B-B14F-4D97-AF65-F5344CB8AC3E}">
        <p14:creationId xmlns:p14="http://schemas.microsoft.com/office/powerpoint/2010/main" val="303479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2">
            <a:extLst>
              <a:ext uri="{FF2B5EF4-FFF2-40B4-BE49-F238E27FC236}">
                <a16:creationId xmlns:a16="http://schemas.microsoft.com/office/drawing/2014/main" id="{A99652B2-1F08-4199-8EED-77E90EED0E7B}"/>
              </a:ext>
            </a:extLst>
          </p:cNvPr>
          <p:cNvGraphicFramePr>
            <a:graphicFrameLocks noGrp="1"/>
          </p:cNvGraphicFramePr>
          <p:nvPr>
            <p:extLst>
              <p:ext uri="{D42A27DB-BD31-4B8C-83A1-F6EECF244321}">
                <p14:modId xmlns:p14="http://schemas.microsoft.com/office/powerpoint/2010/main" val="3332425902"/>
              </p:ext>
            </p:extLst>
          </p:nvPr>
        </p:nvGraphicFramePr>
        <p:xfrm>
          <a:off x="0" y="1"/>
          <a:ext cx="12192000" cy="7613649"/>
        </p:xfrm>
        <a:graphic>
          <a:graphicData uri="http://schemas.openxmlformats.org/drawingml/2006/table">
            <a:tbl>
              <a:tblPr firstRow="1" bandRow="1">
                <a:tableStyleId>{073A0DAA-6AF3-43AB-8588-CEC1D06C72B9}</a:tableStyleId>
              </a:tblPr>
              <a:tblGrid>
                <a:gridCol w="4087092">
                  <a:extLst>
                    <a:ext uri="{9D8B030D-6E8A-4147-A177-3AD203B41FA5}">
                      <a16:colId xmlns:a16="http://schemas.microsoft.com/office/drawing/2014/main" val="554554334"/>
                    </a:ext>
                  </a:extLst>
                </a:gridCol>
                <a:gridCol w="4031672">
                  <a:extLst>
                    <a:ext uri="{9D8B030D-6E8A-4147-A177-3AD203B41FA5}">
                      <a16:colId xmlns:a16="http://schemas.microsoft.com/office/drawing/2014/main" val="1232644023"/>
                    </a:ext>
                  </a:extLst>
                </a:gridCol>
                <a:gridCol w="4073236">
                  <a:extLst>
                    <a:ext uri="{9D8B030D-6E8A-4147-A177-3AD203B41FA5}">
                      <a16:colId xmlns:a16="http://schemas.microsoft.com/office/drawing/2014/main" val="1894825473"/>
                    </a:ext>
                  </a:extLst>
                </a:gridCol>
              </a:tblGrid>
              <a:tr h="644063">
                <a:tc>
                  <a:txBody>
                    <a:bodyPr/>
                    <a:lstStyle/>
                    <a:p>
                      <a:r>
                        <a:rPr lang="fr-FR" sz="4000" dirty="0"/>
                        <a:t>        FIGMA</a:t>
                      </a:r>
                      <a:endParaRPr lang="fr-MA" sz="4000" dirty="0"/>
                    </a:p>
                  </a:txBody>
                  <a:tcPr/>
                </a:tc>
                <a:tc>
                  <a:txBody>
                    <a:bodyPr/>
                    <a:lstStyle/>
                    <a:p>
                      <a:r>
                        <a:rPr lang="fr-FR" sz="4000" dirty="0"/>
                        <a:t>     SKETCH</a:t>
                      </a:r>
                      <a:endParaRPr lang="fr-MA" sz="4000" dirty="0"/>
                    </a:p>
                  </a:txBody>
                  <a:tcPr/>
                </a:tc>
                <a:tc>
                  <a:txBody>
                    <a:bodyPr/>
                    <a:lstStyle/>
                    <a:p>
                      <a:r>
                        <a:rPr lang="fr-FR" sz="4000" dirty="0"/>
                        <a:t>       ADOBE XD</a:t>
                      </a:r>
                      <a:endParaRPr lang="fr-MA" sz="4000" dirty="0"/>
                    </a:p>
                  </a:txBody>
                  <a:tcPr/>
                </a:tc>
                <a:extLst>
                  <a:ext uri="{0D108BD9-81ED-4DB2-BD59-A6C34878D82A}">
                    <a16:rowId xmlns:a16="http://schemas.microsoft.com/office/drawing/2014/main" val="3227415995"/>
                  </a:ext>
                </a:extLst>
              </a:tr>
              <a:tr h="681710">
                <a:tc>
                  <a:txBody>
                    <a:bodyPr/>
                    <a:lstStyle/>
                    <a:p>
                      <a:r>
                        <a:rPr lang="fr-MA" sz="3200" b="0" i="0" kern="1200" dirty="0">
                          <a:solidFill>
                            <a:schemeClr val="dk1"/>
                          </a:solidFill>
                          <a:effectLst/>
                          <a:latin typeface="+mn-lt"/>
                          <a:ea typeface="+mn-ea"/>
                          <a:cs typeface="+mn-cs"/>
                        </a:rPr>
                        <a:t>  Browser-</a:t>
                      </a:r>
                      <a:r>
                        <a:rPr lang="fr-MA" sz="3200" b="0" i="0" kern="1200" dirty="0" err="1">
                          <a:solidFill>
                            <a:schemeClr val="dk1"/>
                          </a:solidFill>
                          <a:effectLst/>
                          <a:latin typeface="+mn-lt"/>
                          <a:ea typeface="+mn-ea"/>
                          <a:cs typeface="+mn-cs"/>
                        </a:rPr>
                        <a:t>based</a:t>
                      </a:r>
                      <a:r>
                        <a:rPr lang="fr-MA" sz="3200" b="0" i="0" kern="1200" dirty="0">
                          <a:solidFill>
                            <a:schemeClr val="dk1"/>
                          </a:solidFill>
                          <a:effectLst/>
                          <a:latin typeface="+mn-lt"/>
                          <a:ea typeface="+mn-ea"/>
                          <a:cs typeface="+mn-cs"/>
                        </a:rPr>
                        <a:t> app</a:t>
                      </a:r>
                      <a:endParaRPr lang="fr-MA" sz="3200" dirty="0"/>
                    </a:p>
                  </a:txBody>
                  <a:tcPr/>
                </a:tc>
                <a:tc>
                  <a:txBody>
                    <a:bodyPr/>
                    <a:lstStyle/>
                    <a:p>
                      <a:r>
                        <a:rPr lang="fr-MA" sz="2800" b="0" i="0" kern="1200" dirty="0">
                          <a:solidFill>
                            <a:schemeClr val="dk1"/>
                          </a:solidFill>
                          <a:effectLst/>
                          <a:latin typeface="+mn-lt"/>
                          <a:ea typeface="+mn-ea"/>
                          <a:cs typeface="+mn-cs"/>
                        </a:rPr>
                        <a:t>Desktop and browser app</a:t>
                      </a:r>
                      <a:endParaRPr lang="fr-MA" sz="2800" dirty="0"/>
                    </a:p>
                  </a:txBody>
                  <a:tcPr/>
                </a:tc>
                <a:tc>
                  <a:txBody>
                    <a:bodyPr/>
                    <a:lstStyle/>
                    <a:p>
                      <a:r>
                        <a:rPr lang="fr-MA" sz="2800" b="0" i="0" kern="1200" dirty="0">
                          <a:solidFill>
                            <a:schemeClr val="dk1"/>
                          </a:solidFill>
                          <a:effectLst/>
                          <a:latin typeface="+mn-lt"/>
                          <a:ea typeface="+mn-ea"/>
                          <a:cs typeface="+mn-cs"/>
                        </a:rPr>
                        <a:t> Desktop  and mobile app</a:t>
                      </a:r>
                      <a:endParaRPr lang="fr-MA" sz="2800" dirty="0"/>
                    </a:p>
                  </a:txBody>
                  <a:tcPr/>
                </a:tc>
                <a:extLst>
                  <a:ext uri="{0D108BD9-81ED-4DB2-BD59-A6C34878D82A}">
                    <a16:rowId xmlns:a16="http://schemas.microsoft.com/office/drawing/2014/main" val="1415978213"/>
                  </a:ext>
                </a:extLst>
              </a:tr>
              <a:tr h="868084">
                <a:tc>
                  <a:txBody>
                    <a:bodyPr/>
                    <a:lstStyle/>
                    <a:p>
                      <a:r>
                        <a:rPr lang="fr-FR" sz="2800" dirty="0"/>
                        <a:t>Most </a:t>
                      </a:r>
                      <a:r>
                        <a:rPr lang="fr-FR" sz="2800" dirty="0" err="1"/>
                        <a:t>used</a:t>
                      </a:r>
                      <a:r>
                        <a:rPr lang="fr-FR" sz="2800" dirty="0"/>
                        <a:t> </a:t>
                      </a:r>
                      <a:r>
                        <a:rPr lang="fr-FR" sz="2800" dirty="0" err="1"/>
                        <a:t>between</a:t>
                      </a:r>
                      <a:r>
                        <a:rPr lang="fr-FR" sz="2800" dirty="0"/>
                        <a:t> the </a:t>
                      </a:r>
                      <a:r>
                        <a:rPr lang="fr-FR" sz="2800" dirty="0" err="1"/>
                        <a:t>three</a:t>
                      </a:r>
                      <a:endParaRPr lang="fr-MA" sz="2800" dirty="0"/>
                    </a:p>
                  </a:txBody>
                  <a:tcPr/>
                </a:tc>
                <a:tc>
                  <a:txBody>
                    <a:bodyPr/>
                    <a:lstStyle/>
                    <a:p>
                      <a:r>
                        <a:rPr lang="fr-FR" sz="2800" dirty="0"/>
                        <a:t> </a:t>
                      </a:r>
                      <a:r>
                        <a:rPr lang="fr-FR" sz="2800" dirty="0" err="1"/>
                        <a:t>Easy</a:t>
                      </a:r>
                      <a:r>
                        <a:rPr lang="fr-FR" sz="2800" dirty="0"/>
                        <a:t> To </a:t>
                      </a:r>
                      <a:r>
                        <a:rPr lang="fr-FR" sz="2800" dirty="0" err="1"/>
                        <a:t>Learn</a:t>
                      </a:r>
                      <a:r>
                        <a:rPr lang="fr-FR" sz="2800" dirty="0"/>
                        <a:t> and use </a:t>
                      </a:r>
                      <a:endParaRPr lang="fr-MA" sz="2800" dirty="0"/>
                    </a:p>
                  </a:txBody>
                  <a:tcPr/>
                </a:tc>
                <a:tc>
                  <a:txBody>
                    <a:bodyPr/>
                    <a:lstStyle/>
                    <a:p>
                      <a:r>
                        <a:rPr lang="en-US" sz="2400" b="0" i="0" kern="1200" dirty="0">
                          <a:solidFill>
                            <a:schemeClr val="dk1"/>
                          </a:solidFill>
                          <a:effectLst/>
                          <a:latin typeface="+mn-lt"/>
                          <a:ea typeface="+mn-ea"/>
                          <a:cs typeface="+mn-cs"/>
                        </a:rPr>
                        <a:t>Has the best prototyping features out of all the 3</a:t>
                      </a:r>
                      <a:endParaRPr lang="fr-MA" sz="2400" dirty="0"/>
                    </a:p>
                  </a:txBody>
                  <a:tcPr/>
                </a:tc>
                <a:extLst>
                  <a:ext uri="{0D108BD9-81ED-4DB2-BD59-A6C34878D82A}">
                    <a16:rowId xmlns:a16="http://schemas.microsoft.com/office/drawing/2014/main" val="1684415395"/>
                  </a:ext>
                </a:extLst>
              </a:tr>
              <a:tr h="1092106">
                <a:tc>
                  <a:txBody>
                    <a:bodyPr/>
                    <a:lstStyle/>
                    <a:p>
                      <a:r>
                        <a:rPr lang="en-US" sz="2400" b="0" i="0" kern="1200" dirty="0">
                          <a:solidFill>
                            <a:schemeClr val="dk1"/>
                          </a:solidFill>
                          <a:effectLst/>
                          <a:latin typeface="+mn-lt"/>
                          <a:ea typeface="+mn-ea"/>
                          <a:cs typeface="+mn-cs"/>
                        </a:rPr>
                        <a:t>it runs on any browser, including </a:t>
                      </a:r>
                      <a:r>
                        <a:rPr lang="en-US" sz="2400" b="0" i="0" kern="1200" dirty="0" err="1">
                          <a:solidFill>
                            <a:schemeClr val="dk1"/>
                          </a:solidFill>
                          <a:effectLst/>
                          <a:latin typeface="+mn-lt"/>
                          <a:ea typeface="+mn-ea"/>
                          <a:cs typeface="+mn-cs"/>
                        </a:rPr>
                        <a:t>ChromeOS</a:t>
                      </a:r>
                      <a:r>
                        <a:rPr lang="en-US" sz="2400" b="0" i="0" kern="1200" dirty="0">
                          <a:solidFill>
                            <a:schemeClr val="dk1"/>
                          </a:solidFill>
                          <a:effectLst/>
                          <a:latin typeface="+mn-lt"/>
                          <a:ea typeface="+mn-ea"/>
                          <a:cs typeface="+mn-cs"/>
                        </a:rPr>
                        <a:t>, Linux, macOS, and Windows</a:t>
                      </a:r>
                      <a:endParaRPr lang="fr-MA" sz="2400" dirty="0"/>
                    </a:p>
                  </a:txBody>
                  <a:tcPr/>
                </a:tc>
                <a:tc>
                  <a:txBody>
                    <a:bodyPr/>
                    <a:lstStyle/>
                    <a:p>
                      <a:r>
                        <a:rPr lang="en-US" sz="2400" b="0" i="0" kern="1200" dirty="0">
                          <a:solidFill>
                            <a:schemeClr val="dk1"/>
                          </a:solidFill>
                          <a:effectLst/>
                          <a:latin typeface="+mn-lt"/>
                          <a:ea typeface="+mn-ea"/>
                          <a:cs typeface="+mn-cs"/>
                        </a:rPr>
                        <a:t>you can preview your designs easily on a mobile device</a:t>
                      </a:r>
                      <a:endParaRPr lang="fr-MA" sz="2400" dirty="0"/>
                    </a:p>
                  </a:txBody>
                  <a:tcPr/>
                </a:tc>
                <a:tc>
                  <a:txBody>
                    <a:bodyPr/>
                    <a:lstStyle/>
                    <a:p>
                      <a:r>
                        <a:rPr lang="en-US" sz="2000" b="0" i="0" kern="1200" dirty="0">
                          <a:solidFill>
                            <a:schemeClr val="dk1"/>
                          </a:solidFill>
                          <a:effectLst/>
                          <a:latin typeface="+mn-lt"/>
                          <a:ea typeface="+mn-ea"/>
                          <a:cs typeface="+mn-cs"/>
                        </a:rPr>
                        <a:t>there is an iOS and Android  version, allowing you to preview your work directly on mobile and tablet devices </a:t>
                      </a:r>
                      <a:endParaRPr lang="fr-MA" sz="2000" dirty="0"/>
                    </a:p>
                  </a:txBody>
                  <a:tcPr/>
                </a:tc>
                <a:extLst>
                  <a:ext uri="{0D108BD9-81ED-4DB2-BD59-A6C34878D82A}">
                    <a16:rowId xmlns:a16="http://schemas.microsoft.com/office/drawing/2014/main" val="377538102"/>
                  </a:ext>
                </a:extLst>
              </a:tr>
              <a:tr h="0">
                <a:tc>
                  <a:txBody>
                    <a:bodyPr/>
                    <a:lstStyle/>
                    <a:p>
                      <a:r>
                        <a:rPr lang="fr-MA" sz="2800" b="0" i="0" kern="1200" dirty="0">
                          <a:solidFill>
                            <a:schemeClr val="dk1"/>
                          </a:solidFill>
                          <a:effectLst/>
                          <a:latin typeface="+mn-lt"/>
                          <a:ea typeface="+mn-ea"/>
                          <a:cs typeface="+mn-cs"/>
                        </a:rPr>
                        <a:t>Advanced </a:t>
                      </a:r>
                      <a:r>
                        <a:rPr lang="fr-MA" sz="2800" b="0" i="0" kern="1200" dirty="0" err="1">
                          <a:solidFill>
                            <a:schemeClr val="dk1"/>
                          </a:solidFill>
                          <a:effectLst/>
                          <a:latin typeface="+mn-lt"/>
                          <a:ea typeface="+mn-ea"/>
                          <a:cs typeface="+mn-cs"/>
                        </a:rPr>
                        <a:t>prototyping</a:t>
                      </a:r>
                      <a:endParaRPr lang="fr-MA"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kern="1200" dirty="0">
                          <a:solidFill>
                            <a:schemeClr val="dk1"/>
                          </a:solidFill>
                          <a:effectLst/>
                          <a:latin typeface="+mn-lt"/>
                          <a:ea typeface="+mn-ea"/>
                          <a:cs typeface="+mn-cs"/>
                        </a:rPr>
                        <a:t>Great for mockups and wireframing</a:t>
                      </a:r>
                    </a:p>
                    <a:p>
                      <a:endParaRPr lang="fr-M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MA" sz="2400" b="0" i="0" kern="1200" dirty="0">
                          <a:solidFill>
                            <a:schemeClr val="dk1"/>
                          </a:solidFill>
                          <a:effectLst/>
                          <a:latin typeface="+mn-lt"/>
                          <a:ea typeface="+mn-ea"/>
                          <a:cs typeface="+mn-cs"/>
                        </a:rPr>
                        <a:t>Limited offline option cause </a:t>
                      </a:r>
                      <a:r>
                        <a:rPr lang="fr-MA" sz="2400" b="0" i="0" kern="1200" dirty="0" err="1">
                          <a:solidFill>
                            <a:schemeClr val="dk1"/>
                          </a:solidFill>
                          <a:effectLst/>
                          <a:latin typeface="+mn-lt"/>
                          <a:ea typeface="+mn-ea"/>
                          <a:cs typeface="+mn-cs"/>
                        </a:rPr>
                        <a:t>its</a:t>
                      </a:r>
                      <a:r>
                        <a:rPr lang="fr-MA" sz="2400" b="0" i="0" kern="1200" dirty="0">
                          <a:solidFill>
                            <a:schemeClr val="dk1"/>
                          </a:solidFill>
                          <a:effectLst/>
                          <a:latin typeface="+mn-lt"/>
                          <a:ea typeface="+mn-ea"/>
                          <a:cs typeface="+mn-cs"/>
                        </a:rPr>
                        <a:t> </a:t>
                      </a:r>
                      <a:r>
                        <a:rPr lang="en-US" sz="2400" b="0" i="0" kern="1200" dirty="0">
                          <a:solidFill>
                            <a:schemeClr val="dk1"/>
                          </a:solidFill>
                          <a:effectLst/>
                          <a:latin typeface="+mn-lt"/>
                          <a:ea typeface="+mn-ea"/>
                          <a:cs typeface="+mn-cs"/>
                        </a:rPr>
                        <a:t>it is a </a:t>
                      </a:r>
                      <a:r>
                        <a:rPr lang="en-US" sz="2400" b="0" i="0" kern="1200">
                          <a:solidFill>
                            <a:schemeClr val="dk1"/>
                          </a:solidFill>
                          <a:effectLst/>
                          <a:latin typeface="+mn-lt"/>
                          <a:ea typeface="+mn-ea"/>
                          <a:cs typeface="+mn-cs"/>
                        </a:rPr>
                        <a:t>browser-based platform</a:t>
                      </a:r>
                      <a:endParaRPr lang="fr-MA" sz="2400" dirty="0"/>
                    </a:p>
                  </a:txBody>
                  <a:tcPr/>
                </a:tc>
                <a:extLst>
                  <a:ext uri="{0D108BD9-81ED-4DB2-BD59-A6C34878D82A}">
                    <a16:rowId xmlns:a16="http://schemas.microsoft.com/office/drawing/2014/main" val="3829748628"/>
                  </a:ext>
                </a:extLst>
              </a:tr>
              <a:tr h="1092106">
                <a:tc>
                  <a:txBody>
                    <a:bodyPr/>
                    <a:lstStyle/>
                    <a:p>
                      <a:r>
                        <a:rPr lang="fr-FR" sz="3200" dirty="0"/>
                        <a:t>  All Free</a:t>
                      </a:r>
                      <a:endParaRPr lang="fr-MA"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MA" sz="2800" b="0" i="0" kern="1200" dirty="0" err="1">
                          <a:solidFill>
                            <a:schemeClr val="dk1"/>
                          </a:solidFill>
                          <a:effectLst/>
                          <a:latin typeface="+mn-lt"/>
                          <a:ea typeface="+mn-ea"/>
                          <a:cs typeface="+mn-cs"/>
                        </a:rPr>
                        <a:t>Prototyping</a:t>
                      </a:r>
                      <a:r>
                        <a:rPr lang="fr-MA" sz="2800" b="0" i="0" kern="1200" dirty="0">
                          <a:solidFill>
                            <a:schemeClr val="dk1"/>
                          </a:solidFill>
                          <a:effectLst/>
                          <a:latin typeface="+mn-lt"/>
                          <a:ea typeface="+mn-ea"/>
                          <a:cs typeface="+mn-cs"/>
                        </a:rPr>
                        <a:t> </a:t>
                      </a:r>
                      <a:r>
                        <a:rPr lang="fr-MA" sz="2800" b="0" i="0" kern="1200" dirty="0" err="1">
                          <a:solidFill>
                            <a:schemeClr val="dk1"/>
                          </a:solidFill>
                          <a:effectLst/>
                          <a:latin typeface="+mn-lt"/>
                          <a:ea typeface="+mn-ea"/>
                          <a:cs typeface="+mn-cs"/>
                        </a:rPr>
                        <a:t>is</a:t>
                      </a:r>
                      <a:r>
                        <a:rPr lang="fr-MA" sz="2800" b="0" i="0" kern="1200" dirty="0">
                          <a:solidFill>
                            <a:schemeClr val="dk1"/>
                          </a:solidFill>
                          <a:effectLst/>
                          <a:latin typeface="+mn-lt"/>
                          <a:ea typeface="+mn-ea"/>
                          <a:cs typeface="+mn-cs"/>
                        </a:rPr>
                        <a:t> </a:t>
                      </a:r>
                      <a:r>
                        <a:rPr lang="fr-MA" sz="2800" b="0" i="0" kern="1200" dirty="0" err="1">
                          <a:solidFill>
                            <a:schemeClr val="dk1"/>
                          </a:solidFill>
                          <a:effectLst/>
                          <a:latin typeface="+mn-lt"/>
                          <a:ea typeface="+mn-ea"/>
                          <a:cs typeface="+mn-cs"/>
                        </a:rPr>
                        <a:t>very</a:t>
                      </a:r>
                      <a:r>
                        <a:rPr lang="fr-MA" sz="2800" b="0" i="0" kern="1200" dirty="0">
                          <a:solidFill>
                            <a:schemeClr val="dk1"/>
                          </a:solidFill>
                          <a:effectLst/>
                          <a:latin typeface="+mn-lt"/>
                          <a:ea typeface="+mn-ea"/>
                          <a:cs typeface="+mn-cs"/>
                        </a:rPr>
                        <a:t> basic</a:t>
                      </a:r>
                    </a:p>
                    <a:p>
                      <a:endParaRPr lang="fr-M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MA" sz="2800" b="0" i="0" kern="1200" dirty="0">
                          <a:solidFill>
                            <a:schemeClr val="dk1"/>
                          </a:solidFill>
                          <a:effectLst/>
                          <a:latin typeface="+mn-lt"/>
                          <a:ea typeface="+mn-ea"/>
                          <a:cs typeface="+mn-cs"/>
                        </a:rPr>
                        <a:t>No real-time collaboration</a:t>
                      </a:r>
                    </a:p>
                  </a:txBody>
                  <a:tcPr/>
                </a:tc>
                <a:extLst>
                  <a:ext uri="{0D108BD9-81ED-4DB2-BD59-A6C34878D82A}">
                    <a16:rowId xmlns:a16="http://schemas.microsoft.com/office/drawing/2014/main" val="2154090234"/>
                  </a:ext>
                </a:extLst>
              </a:tr>
              <a:tr h="10080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dirty="0"/>
                        <a:t> </a:t>
                      </a:r>
                      <a:r>
                        <a:rPr lang="fr-MA" sz="2400" b="0" i="0" kern="1200" dirty="0">
                          <a:solidFill>
                            <a:schemeClr val="dk1"/>
                          </a:solidFill>
                          <a:effectLst/>
                          <a:latin typeface="+mn-lt"/>
                          <a:ea typeface="+mn-ea"/>
                          <a:cs typeface="+mn-cs"/>
                        </a:rPr>
                        <a:t>Limited offline option cause </a:t>
                      </a:r>
                      <a:r>
                        <a:rPr lang="en-US" sz="2400" b="0" i="0" kern="1200" dirty="0">
                          <a:solidFill>
                            <a:schemeClr val="dk1"/>
                          </a:solidFill>
                          <a:effectLst/>
                          <a:latin typeface="+mn-lt"/>
                          <a:ea typeface="+mn-ea"/>
                          <a:cs typeface="+mn-cs"/>
                        </a:rPr>
                        <a:t>it is a browser-based platform</a:t>
                      </a:r>
                      <a:endParaRPr lang="fr-MA"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It  is  only  available    for macOS </a:t>
                      </a:r>
                      <a:endParaRPr lang="fr-MA"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The layout feature is not as progressive as Figma</a:t>
                      </a:r>
                    </a:p>
                    <a:p>
                      <a:endParaRPr lang="fr-MA" dirty="0"/>
                    </a:p>
                  </a:txBody>
                  <a:tcPr/>
                </a:tc>
                <a:extLst>
                  <a:ext uri="{0D108BD9-81ED-4DB2-BD59-A6C34878D82A}">
                    <a16:rowId xmlns:a16="http://schemas.microsoft.com/office/drawing/2014/main" val="3683108301"/>
                  </a:ext>
                </a:extLst>
              </a:tr>
              <a:tr h="566793">
                <a:tc>
                  <a:txBody>
                    <a:bodyPr/>
                    <a:lstStyle/>
                    <a:p>
                      <a:endParaRPr lang="fr-MA"/>
                    </a:p>
                  </a:txBody>
                  <a:tcPr/>
                </a:tc>
                <a:tc>
                  <a:txBody>
                    <a:bodyPr/>
                    <a:lstStyle/>
                    <a:p>
                      <a:endParaRPr lang="fr-MA" dirty="0"/>
                    </a:p>
                  </a:txBody>
                  <a:tcPr/>
                </a:tc>
                <a:tc>
                  <a:txBody>
                    <a:bodyPr/>
                    <a:lstStyle/>
                    <a:p>
                      <a:endParaRPr lang="fr-MA" dirty="0"/>
                    </a:p>
                  </a:txBody>
                  <a:tcPr/>
                </a:tc>
                <a:extLst>
                  <a:ext uri="{0D108BD9-81ED-4DB2-BD59-A6C34878D82A}">
                    <a16:rowId xmlns:a16="http://schemas.microsoft.com/office/drawing/2014/main" val="332847529"/>
                  </a:ext>
                </a:extLst>
              </a:tr>
            </a:tbl>
          </a:graphicData>
        </a:graphic>
      </p:graphicFrame>
    </p:spTree>
    <p:extLst>
      <p:ext uri="{BB962C8B-B14F-4D97-AF65-F5344CB8AC3E}">
        <p14:creationId xmlns:p14="http://schemas.microsoft.com/office/powerpoint/2010/main" val="1113920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82F86E-40AD-4B68-82EE-B2E3B290A8C1}"/>
              </a:ext>
            </a:extLst>
          </p:cNvPr>
          <p:cNvSpPr>
            <a:spLocks noGrp="1"/>
          </p:cNvSpPr>
          <p:nvPr>
            <p:ph type="title"/>
          </p:nvPr>
        </p:nvSpPr>
        <p:spPr/>
        <p:txBody>
          <a:bodyPr>
            <a:normAutofit/>
          </a:bodyPr>
          <a:lstStyle/>
          <a:p>
            <a:r>
              <a:rPr lang="fr-MA" sz="6000" dirty="0"/>
              <a:t>Merci pour votre attention</a:t>
            </a:r>
          </a:p>
        </p:txBody>
      </p:sp>
      <p:pic>
        <p:nvPicPr>
          <p:cNvPr id="5" name="Espace réservé du contenu 4">
            <a:extLst>
              <a:ext uri="{FF2B5EF4-FFF2-40B4-BE49-F238E27FC236}">
                <a16:creationId xmlns:a16="http://schemas.microsoft.com/office/drawing/2014/main" id="{A125B9ED-2210-4644-A24E-313394B02B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6960" y="2011680"/>
            <a:ext cx="4958080" cy="4358639"/>
          </a:xfrm>
        </p:spPr>
      </p:pic>
    </p:spTree>
    <p:extLst>
      <p:ext uri="{BB962C8B-B14F-4D97-AF65-F5344CB8AC3E}">
        <p14:creationId xmlns:p14="http://schemas.microsoft.com/office/powerpoint/2010/main" val="3725313430"/>
      </p:ext>
    </p:extLst>
  </p:cSld>
  <p:clrMapOvr>
    <a:masterClrMapping/>
  </p:clrMapOvr>
</p:sld>
</file>

<file path=ppt/theme/theme1.xml><?xml version="1.0" encoding="utf-8"?>
<a:theme xmlns:a="http://schemas.openxmlformats.org/drawingml/2006/main" name="RetrospectVTI">
  <a:themeElements>
    <a:clrScheme name="AnalogousFromRegularSeed_2SEEDS">
      <a:dk1>
        <a:srgbClr val="000000"/>
      </a:dk1>
      <a:lt1>
        <a:srgbClr val="FFFFFF"/>
      </a:lt1>
      <a:dk2>
        <a:srgbClr val="1B2F30"/>
      </a:dk2>
      <a:lt2>
        <a:srgbClr val="F0F1F3"/>
      </a:lt2>
      <a:accent1>
        <a:srgbClr val="B8A014"/>
      </a:accent1>
      <a:accent2>
        <a:srgbClr val="E77C29"/>
      </a:accent2>
      <a:accent3>
        <a:srgbClr val="87AE1F"/>
      </a:accent3>
      <a:accent4>
        <a:srgbClr val="176ED5"/>
      </a:accent4>
      <a:accent5>
        <a:srgbClr val="383FE8"/>
      </a:accent5>
      <a:accent6>
        <a:srgbClr val="6521D7"/>
      </a:accent6>
      <a:hlink>
        <a:srgbClr val="3F52BF"/>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268</TotalTime>
  <Words>504</Words>
  <Application>Microsoft Office PowerPoint</Application>
  <PresentationFormat>Grand écran</PresentationFormat>
  <Paragraphs>39</Paragraphs>
  <Slides>9</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9</vt:i4>
      </vt:variant>
    </vt:vector>
  </HeadingPairs>
  <TitlesOfParts>
    <vt:vector size="14" baseType="lpstr">
      <vt:lpstr>Bookman Old Style</vt:lpstr>
      <vt:lpstr>Calibri</vt:lpstr>
      <vt:lpstr>charter</vt:lpstr>
      <vt:lpstr>Franklin Gothic Book</vt:lpstr>
      <vt:lpstr>RetrospectVTI</vt:lpstr>
      <vt:lpstr>Maquettage</vt:lpstr>
      <vt:lpstr>Présentation PowerPoint</vt:lpstr>
      <vt:lpstr>1- :</vt:lpstr>
      <vt:lpstr>1- :</vt:lpstr>
      <vt:lpstr>Mock-up : </vt:lpstr>
      <vt:lpstr>Prototype</vt:lpstr>
      <vt:lpstr>Quels outils sont disponibles pour les wireframes, les maquettes et les prototypes ? </vt:lpstr>
      <vt:lpstr>Présentation PowerPoint</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Maquettage</dc:title>
  <dc:creator>YC</dc:creator>
  <cp:lastModifiedBy>YC</cp:lastModifiedBy>
  <cp:revision>5</cp:revision>
  <dcterms:created xsi:type="dcterms:W3CDTF">2021-11-30T13:03:06Z</dcterms:created>
  <dcterms:modified xsi:type="dcterms:W3CDTF">2021-11-30T19:57:36Z</dcterms:modified>
</cp:coreProperties>
</file>