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5" autoAdjust="0"/>
  </p:normalViewPr>
  <p:slideViewPr>
    <p:cSldViewPr snapToGrid="0">
      <p:cViewPr varScale="1">
        <p:scale>
          <a:sx n="77" d="100"/>
          <a:sy n="77" d="100"/>
        </p:scale>
        <p:origin x="8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BE8AD-D4FA-4FC9-AB2E-FB8F49068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6AFFC73-C4EC-43C3-8E0F-4B50CF534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2DC27D-C067-4FC5-B8D1-35CC9BC4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5CC0D-D7F8-45D8-BC8A-2C14D8C5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1B56CC-4987-4016-B910-F06C21AF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67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1BC71-BBF8-448F-934C-25C9F862F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C078AF-AC01-498F-9B63-3B6E534A5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31C9AA-62F8-440D-8E11-A540A041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C8CC9E-A1D0-4072-A932-E017E96D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3DE9B-5915-46FA-900A-687EAB7E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41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D3DE3E-6CAB-47A0-B1B9-B88EF50C3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4E6DAE-CACE-45BD-9E57-E6D95D0BD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FDEF7A-4E10-49FB-88FA-3051D335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E7541B-E71C-4B2A-9175-D68A39829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FC614-9272-4F2E-9262-199DD874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39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D9DAC0-6DF3-4AD4-8AB0-8FDF08F68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C4C7CD-14AE-4D06-AFA3-7BC1C9960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C3BE5-38F8-41A8-992B-26270541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80B6B-4A81-4031-86EF-4985D9F9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B38ABE-9612-4ED1-84F6-1B3FB725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5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AC725-00F9-4B54-AA75-0D61E96F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F5D700-5D72-410B-A6D5-ED0C36F94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E0FC7-9BD7-4DD7-823C-9EF549B2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A36BC8-1939-4D0F-87BA-A5563614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40A133-C502-4651-BD35-878836C9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16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FA282-A396-4F75-A9CF-09485996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67B18-DA77-4FA8-AFDF-373D9E43C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D3BDC4-CCFD-4F15-AB15-B2347C3F5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6B8B13-93A2-41E7-A716-24E73662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6397AC-93E5-488F-84A8-93B366D0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24D466-75E5-48E6-A6AA-7C438DDD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380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D1E6BC-A7B3-4F0C-B674-8DC09855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1F363-5EF6-45EB-97D3-3328A1F74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2EE698-B512-4DA4-91DF-CB82F87D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EC8B17-383E-444F-9818-D4DDCFA7E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55EB4E7-461B-4C3D-ADBA-531B1FD9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B981C8-ABCD-47FC-9A31-D63FE667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0E836C-0340-422D-B95C-EA85DB362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207109-8BD0-44DB-8801-77DC6C1F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210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C65E95-ECF1-41C2-A4F4-008A485B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BFF612-56E0-4256-B9AD-55BAACB6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184D7B-E4C2-4853-B9E6-6FAE4818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A40600-F43B-4252-A4CF-6CB6D155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0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6DCEB6-1914-4E56-B552-97973887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E7B967-AFC4-42F2-8EA3-34544C56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C416C7-A444-4DE0-B499-00EA068A2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190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6A570A-866D-471B-8639-6DBC8B46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BF4B7F-F3B6-48CB-87E9-A79F0D98C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345551-4328-40D0-AFF0-5087AD4BC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FAAC90-2EC3-45A9-BC8F-31B73E3B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293A9-7207-49AE-9256-80A47ABB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DA4654-5973-49EF-9754-AEEE1697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42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FF42A-B676-45B7-A794-D1EECD37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36B69D-A751-4FA1-9BA5-875EFE91C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5B941B-50CE-4AE7-BD58-AA9C2D1EC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EBF593-9A85-4844-8677-DBB3E515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6CA61F-605F-4760-A28D-86D11E22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DDA2AF5-B11C-4432-BDA9-F0ED214B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25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2518B9-6AE3-4DAB-AA0B-6A0FE9AA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20675E-2FC8-4F3F-8E7E-289C5B97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2B6B6-E3A5-45C6-8D5F-9473C36B6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4EA10-531E-46FA-8EBD-57B033F0FCB6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B1B1DB-1260-4AA7-ADFA-068B4E6B4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A8C8B4-D1E8-49BE-AADD-144BFBA6B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1FA39-A461-4592-AEBF-7ACDC2BEEF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770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6FD97ED-E2A8-4D64-A456-14BC76DAEE4B}"/>
              </a:ext>
            </a:extLst>
          </p:cNvPr>
          <p:cNvSpPr/>
          <p:nvPr/>
        </p:nvSpPr>
        <p:spPr>
          <a:xfrm>
            <a:off x="10110595" y="2670490"/>
            <a:ext cx="2009371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- </a:t>
            </a:r>
            <a:r>
              <a:rPr lang="ja-JP" altLang="en-US" dirty="0"/>
              <a:t>好きなバウンディング</a:t>
            </a:r>
            <a:endParaRPr lang="en-US" altLang="ja-JP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EC87CC1-592D-4D23-BFE6-5344C8D13DAA}"/>
              </a:ext>
            </a:extLst>
          </p:cNvPr>
          <p:cNvSpPr/>
          <p:nvPr/>
        </p:nvSpPr>
        <p:spPr>
          <a:xfrm>
            <a:off x="6778423" y="3387442"/>
            <a:ext cx="2118747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kumimoji="1" lang="ja-JP" altLang="en-US" dirty="0"/>
              <a:t>大きさ</a:t>
            </a:r>
            <a:endParaRPr lang="en-US" altLang="ja-JP" dirty="0"/>
          </a:p>
          <a:p>
            <a:pPr marL="285750" indent="-285750" algn="ctr">
              <a:buFontTx/>
              <a:buChar char="-"/>
            </a:pPr>
            <a:r>
              <a:rPr kumimoji="1" lang="en-US" altLang="ja-JP" dirty="0"/>
              <a:t>*p</a:t>
            </a:r>
            <a:r>
              <a:rPr kumimoji="1" lang="ja-JP" altLang="en-US" dirty="0"/>
              <a:t>判定表示</a:t>
            </a:r>
            <a:endParaRPr kumimoji="1" lang="en-US" altLang="ja-JP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AA7187F-B96C-47B3-ADA4-80802ECC367F}"/>
              </a:ext>
            </a:extLst>
          </p:cNvPr>
          <p:cNvSpPr/>
          <p:nvPr/>
        </p:nvSpPr>
        <p:spPr>
          <a:xfrm>
            <a:off x="5459881" y="927145"/>
            <a:ext cx="2720024" cy="92333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- </a:t>
            </a:r>
            <a:r>
              <a:rPr kumimoji="1" lang="ja-JP" altLang="en-US" dirty="0"/>
              <a:t>中心点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66F34BD-2C3A-4E2F-8E7F-B231347B2A88}"/>
              </a:ext>
            </a:extLst>
          </p:cNvPr>
          <p:cNvSpPr/>
          <p:nvPr/>
        </p:nvSpPr>
        <p:spPr>
          <a:xfrm>
            <a:off x="105869" y="565098"/>
            <a:ext cx="1438150" cy="38109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抽象クラス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0F509F-7784-4D80-8F33-6A4804AAC9DB}"/>
              </a:ext>
            </a:extLst>
          </p:cNvPr>
          <p:cNvSpPr/>
          <p:nvPr/>
        </p:nvSpPr>
        <p:spPr>
          <a:xfrm>
            <a:off x="115602" y="117743"/>
            <a:ext cx="1418683" cy="38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具象クラス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4581035-8327-4B16-8444-50AAB848540C}"/>
              </a:ext>
            </a:extLst>
          </p:cNvPr>
          <p:cNvSpPr/>
          <p:nvPr/>
        </p:nvSpPr>
        <p:spPr>
          <a:xfrm>
            <a:off x="5459881" y="219056"/>
            <a:ext cx="2720024" cy="9233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Cbounding_Volume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2CD5DA5-210D-4DC4-9B77-F8E040FF673A}"/>
              </a:ext>
            </a:extLst>
          </p:cNvPr>
          <p:cNvSpPr/>
          <p:nvPr/>
        </p:nvSpPr>
        <p:spPr>
          <a:xfrm>
            <a:off x="7663004" y="5813881"/>
            <a:ext cx="2118747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ja-JP" altLang="en-US" dirty="0"/>
              <a:t>頂点バッファ</a:t>
            </a:r>
            <a:endParaRPr lang="en-US" altLang="ja-JP" dirty="0"/>
          </a:p>
          <a:p>
            <a:pPr marL="285750" indent="-285750" algn="ctr">
              <a:buFontTx/>
              <a:buChar char="-"/>
            </a:pPr>
            <a:r>
              <a:rPr kumimoji="1" lang="en-US" altLang="ja-JP" dirty="0" err="1"/>
              <a:t>etc</a:t>
            </a:r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A20F54-D203-4F45-B635-721AFF1BC68B}"/>
              </a:ext>
            </a:extLst>
          </p:cNvPr>
          <p:cNvSpPr/>
          <p:nvPr/>
        </p:nvSpPr>
        <p:spPr>
          <a:xfrm>
            <a:off x="10263001" y="165638"/>
            <a:ext cx="176425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Cobject_X</a:t>
            </a:r>
            <a:endParaRPr kumimoji="1"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A4F6820-94F9-4FB3-AD51-97085FFABEBD}"/>
              </a:ext>
            </a:extLst>
          </p:cNvPr>
          <p:cNvCxnSpPr/>
          <p:nvPr/>
        </p:nvCxnSpPr>
        <p:spPr>
          <a:xfrm flipV="1">
            <a:off x="11145128" y="1120407"/>
            <a:ext cx="0" cy="665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E49E03-636C-46DA-AF67-A33368DECD8A}"/>
              </a:ext>
            </a:extLst>
          </p:cNvPr>
          <p:cNvSpPr/>
          <p:nvPr/>
        </p:nvSpPr>
        <p:spPr>
          <a:xfrm>
            <a:off x="10110595" y="1825054"/>
            <a:ext cx="200611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好きなオブジェクト</a:t>
            </a:r>
            <a:endParaRPr kumimoji="1" lang="en-US" altLang="ja-JP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BF8479E-511C-4578-9EBF-6FCD704087DB}"/>
              </a:ext>
            </a:extLst>
          </p:cNvPr>
          <p:cNvCxnSpPr>
            <a:cxnSpLocks/>
          </p:cNvCxnSpPr>
          <p:nvPr/>
        </p:nvCxnSpPr>
        <p:spPr>
          <a:xfrm flipV="1">
            <a:off x="5651190" y="1928188"/>
            <a:ext cx="0" cy="558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42510DE-F89B-463C-A4F9-73BD80B1B219}"/>
              </a:ext>
            </a:extLst>
          </p:cNvPr>
          <p:cNvCxnSpPr>
            <a:cxnSpLocks/>
          </p:cNvCxnSpPr>
          <p:nvPr/>
        </p:nvCxnSpPr>
        <p:spPr>
          <a:xfrm flipV="1">
            <a:off x="7837796" y="1928188"/>
            <a:ext cx="1" cy="55849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86678D1-7CCD-4211-B47B-68F34329EE48}"/>
              </a:ext>
            </a:extLst>
          </p:cNvPr>
          <p:cNvSpPr/>
          <p:nvPr/>
        </p:nvSpPr>
        <p:spPr>
          <a:xfrm>
            <a:off x="6778423" y="2584172"/>
            <a:ext cx="21187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Cbounding_Box</a:t>
            </a:r>
            <a:endParaRPr kumimoji="1" lang="en-US" altLang="ja-JP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9F4C505-476C-4C1F-B62E-D30836A154A9}"/>
              </a:ext>
            </a:extLst>
          </p:cNvPr>
          <p:cNvSpPr/>
          <p:nvPr/>
        </p:nvSpPr>
        <p:spPr>
          <a:xfrm>
            <a:off x="4932115" y="2564906"/>
            <a:ext cx="14381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好きなバウンディング</a:t>
            </a:r>
            <a:endParaRPr kumimoji="1" lang="en-US" altLang="ja-JP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0ADD490-8B82-4601-81D4-B903AEBCCCBE}"/>
              </a:ext>
            </a:extLst>
          </p:cNvPr>
          <p:cNvCxnSpPr>
            <a:cxnSpLocks/>
          </p:cNvCxnSpPr>
          <p:nvPr/>
        </p:nvCxnSpPr>
        <p:spPr>
          <a:xfrm flipH="1">
            <a:off x="5651190" y="3594217"/>
            <a:ext cx="1" cy="884582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790BC96-09D1-4272-9072-56FBAF83F719}"/>
              </a:ext>
            </a:extLst>
          </p:cNvPr>
          <p:cNvSpPr/>
          <p:nvPr/>
        </p:nvSpPr>
        <p:spPr>
          <a:xfrm>
            <a:off x="7663004" y="4929299"/>
            <a:ext cx="21187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Crender_Box</a:t>
            </a:r>
            <a:endParaRPr kumimoji="1" lang="en-US" altLang="ja-JP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860D85C-4159-408B-B9D0-ACF1DB632786}"/>
              </a:ext>
            </a:extLst>
          </p:cNvPr>
          <p:cNvCxnSpPr>
            <a:cxnSpLocks/>
          </p:cNvCxnSpPr>
          <p:nvPr/>
        </p:nvCxnSpPr>
        <p:spPr>
          <a:xfrm flipH="1">
            <a:off x="9919247" y="0"/>
            <a:ext cx="89452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59EDCE1-0893-48CC-B43E-990B5B40AC0F}"/>
              </a:ext>
            </a:extLst>
          </p:cNvPr>
          <p:cNvCxnSpPr>
            <a:cxnSpLocks/>
          </p:cNvCxnSpPr>
          <p:nvPr/>
        </p:nvCxnSpPr>
        <p:spPr>
          <a:xfrm flipH="1">
            <a:off x="4678341" y="0"/>
            <a:ext cx="105543" cy="68797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5A3D999-3335-4B15-B3D7-4683C9E2553E}"/>
              </a:ext>
            </a:extLst>
          </p:cNvPr>
          <p:cNvSpPr/>
          <p:nvPr/>
        </p:nvSpPr>
        <p:spPr>
          <a:xfrm>
            <a:off x="1776118" y="219054"/>
            <a:ext cx="2720024" cy="9233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CObject</a:t>
            </a:r>
            <a:endParaRPr kumimoji="1" lang="ja-JP" altLang="en-US" dirty="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30282D4-9211-48FD-A4B9-25DE59B5EB65}"/>
              </a:ext>
            </a:extLst>
          </p:cNvPr>
          <p:cNvCxnSpPr/>
          <p:nvPr/>
        </p:nvCxnSpPr>
        <p:spPr>
          <a:xfrm flipV="1">
            <a:off x="3136130" y="1233094"/>
            <a:ext cx="0" cy="66592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BC4F38B-8522-4BE3-8276-725630193AE2}"/>
              </a:ext>
            </a:extLst>
          </p:cNvPr>
          <p:cNvSpPr/>
          <p:nvPr/>
        </p:nvSpPr>
        <p:spPr>
          <a:xfrm>
            <a:off x="1723820" y="2802935"/>
            <a:ext cx="2818915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kumimoji="1" lang="en-US" altLang="ja-JP" dirty="0"/>
              <a:t>*p</a:t>
            </a:r>
            <a:r>
              <a:rPr kumimoji="1" lang="ja-JP" altLang="en-US" dirty="0"/>
              <a:t>対象オブジェクト</a:t>
            </a:r>
            <a:endParaRPr kumimoji="1" lang="en-US" altLang="ja-JP" dirty="0"/>
          </a:p>
          <a:p>
            <a:pPr marL="285750" indent="-285750" algn="ctr">
              <a:buFontTx/>
              <a:buChar char="-"/>
            </a:pPr>
            <a:r>
              <a:rPr lang="ja-JP" altLang="en-US" dirty="0"/>
              <a:t>ワールド行列</a:t>
            </a:r>
            <a:endParaRPr kumimoji="1" lang="en-US" altLang="ja-JP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1C23A8C-9F2B-4B51-B56C-AFF34A0D3074}"/>
              </a:ext>
            </a:extLst>
          </p:cNvPr>
          <p:cNvSpPr/>
          <p:nvPr/>
        </p:nvSpPr>
        <p:spPr>
          <a:xfrm>
            <a:off x="1723820" y="1979787"/>
            <a:ext cx="281891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Crender_Collision</a:t>
            </a:r>
            <a:endParaRPr kumimoji="1" lang="en-US" altLang="ja-JP" dirty="0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F2851AD6-BEDF-4C57-87E8-472273634939}"/>
              </a:ext>
            </a:extLst>
          </p:cNvPr>
          <p:cNvSpPr/>
          <p:nvPr/>
        </p:nvSpPr>
        <p:spPr>
          <a:xfrm>
            <a:off x="4263888" y="-19877"/>
            <a:ext cx="6281530" cy="2991679"/>
          </a:xfrm>
          <a:custGeom>
            <a:avLst/>
            <a:gdLst>
              <a:gd name="connsiteX0" fmla="*/ 0 w 6281530"/>
              <a:gd name="connsiteY0" fmla="*/ 2991679 h 2991679"/>
              <a:gd name="connsiteX1" fmla="*/ 39757 w 6281530"/>
              <a:gd name="connsiteY1" fmla="*/ 2922105 h 2991679"/>
              <a:gd name="connsiteX2" fmla="*/ 79513 w 6281530"/>
              <a:gd name="connsiteY2" fmla="*/ 2882348 h 2991679"/>
              <a:gd name="connsiteX3" fmla="*/ 109330 w 6281530"/>
              <a:gd name="connsiteY3" fmla="*/ 2703444 h 2991679"/>
              <a:gd name="connsiteX4" fmla="*/ 119270 w 6281530"/>
              <a:gd name="connsiteY4" fmla="*/ 2663687 h 2991679"/>
              <a:gd name="connsiteX5" fmla="*/ 149087 w 6281530"/>
              <a:gd name="connsiteY5" fmla="*/ 2613992 h 2991679"/>
              <a:gd name="connsiteX6" fmla="*/ 268357 w 6281530"/>
              <a:gd name="connsiteY6" fmla="*/ 2286000 h 2991679"/>
              <a:gd name="connsiteX7" fmla="*/ 288235 w 6281530"/>
              <a:gd name="connsiteY7" fmla="*/ 2037522 h 2991679"/>
              <a:gd name="connsiteX8" fmla="*/ 298174 w 6281530"/>
              <a:gd name="connsiteY8" fmla="*/ 2007705 h 2991679"/>
              <a:gd name="connsiteX9" fmla="*/ 327991 w 6281530"/>
              <a:gd name="connsiteY9" fmla="*/ 1908313 h 2991679"/>
              <a:gd name="connsiteX10" fmla="*/ 357809 w 6281530"/>
              <a:gd name="connsiteY10" fmla="*/ 1858618 h 2991679"/>
              <a:gd name="connsiteX11" fmla="*/ 367748 w 6281530"/>
              <a:gd name="connsiteY11" fmla="*/ 1828800 h 2991679"/>
              <a:gd name="connsiteX12" fmla="*/ 417444 w 6281530"/>
              <a:gd name="connsiteY12" fmla="*/ 1689653 h 2991679"/>
              <a:gd name="connsiteX13" fmla="*/ 427383 w 6281530"/>
              <a:gd name="connsiteY13" fmla="*/ 1630018 h 2991679"/>
              <a:gd name="connsiteX14" fmla="*/ 447261 w 6281530"/>
              <a:gd name="connsiteY14" fmla="*/ 1550505 h 2991679"/>
              <a:gd name="connsiteX15" fmla="*/ 457200 w 6281530"/>
              <a:gd name="connsiteY15" fmla="*/ 1292087 h 2991679"/>
              <a:gd name="connsiteX16" fmla="*/ 487017 w 6281530"/>
              <a:gd name="connsiteY16" fmla="*/ 1172818 h 2991679"/>
              <a:gd name="connsiteX17" fmla="*/ 496957 w 6281530"/>
              <a:gd name="connsiteY17" fmla="*/ 1133061 h 2991679"/>
              <a:gd name="connsiteX18" fmla="*/ 526774 w 6281530"/>
              <a:gd name="connsiteY18" fmla="*/ 1093305 h 2991679"/>
              <a:gd name="connsiteX19" fmla="*/ 536713 w 6281530"/>
              <a:gd name="connsiteY19" fmla="*/ 1053548 h 2991679"/>
              <a:gd name="connsiteX20" fmla="*/ 566530 w 6281530"/>
              <a:gd name="connsiteY20" fmla="*/ 954157 h 2991679"/>
              <a:gd name="connsiteX21" fmla="*/ 576470 w 6281530"/>
              <a:gd name="connsiteY21" fmla="*/ 894522 h 2991679"/>
              <a:gd name="connsiteX22" fmla="*/ 626165 w 6281530"/>
              <a:gd name="connsiteY22" fmla="*/ 854766 h 2991679"/>
              <a:gd name="connsiteX23" fmla="*/ 646044 w 6281530"/>
              <a:gd name="connsiteY23" fmla="*/ 665922 h 2991679"/>
              <a:gd name="connsiteX24" fmla="*/ 685800 w 6281530"/>
              <a:gd name="connsiteY24" fmla="*/ 566531 h 2991679"/>
              <a:gd name="connsiteX25" fmla="*/ 695739 w 6281530"/>
              <a:gd name="connsiteY25" fmla="*/ 427383 h 2991679"/>
              <a:gd name="connsiteX26" fmla="*/ 705678 w 6281530"/>
              <a:gd name="connsiteY26" fmla="*/ 387627 h 2991679"/>
              <a:gd name="connsiteX27" fmla="*/ 725557 w 6281530"/>
              <a:gd name="connsiteY27" fmla="*/ 367748 h 2991679"/>
              <a:gd name="connsiteX28" fmla="*/ 795130 w 6281530"/>
              <a:gd name="connsiteY28" fmla="*/ 318053 h 2991679"/>
              <a:gd name="connsiteX29" fmla="*/ 844826 w 6281530"/>
              <a:gd name="connsiteY29" fmla="*/ 258418 h 2991679"/>
              <a:gd name="connsiteX30" fmla="*/ 934278 w 6281530"/>
              <a:gd name="connsiteY30" fmla="*/ 178905 h 2991679"/>
              <a:gd name="connsiteX31" fmla="*/ 964096 w 6281530"/>
              <a:gd name="connsiteY31" fmla="*/ 139148 h 2991679"/>
              <a:gd name="connsiteX32" fmla="*/ 993913 w 6281530"/>
              <a:gd name="connsiteY32" fmla="*/ 129209 h 2991679"/>
              <a:gd name="connsiteX33" fmla="*/ 1043609 w 6281530"/>
              <a:gd name="connsiteY33" fmla="*/ 109331 h 2991679"/>
              <a:gd name="connsiteX34" fmla="*/ 1103244 w 6281530"/>
              <a:gd name="connsiteY34" fmla="*/ 79513 h 2991679"/>
              <a:gd name="connsiteX35" fmla="*/ 1451113 w 6281530"/>
              <a:gd name="connsiteY35" fmla="*/ 59635 h 2991679"/>
              <a:gd name="connsiteX36" fmla="*/ 1530626 w 6281530"/>
              <a:gd name="connsiteY36" fmla="*/ 39757 h 2991679"/>
              <a:gd name="connsiteX37" fmla="*/ 1997765 w 6281530"/>
              <a:gd name="connsiteY37" fmla="*/ 0 h 2991679"/>
              <a:gd name="connsiteX38" fmla="*/ 3637722 w 6281530"/>
              <a:gd name="connsiteY38" fmla="*/ 49696 h 2991679"/>
              <a:gd name="connsiteX39" fmla="*/ 3776870 w 6281530"/>
              <a:gd name="connsiteY39" fmla="*/ 99392 h 2991679"/>
              <a:gd name="connsiteX40" fmla="*/ 4065104 w 6281530"/>
              <a:gd name="connsiteY40" fmla="*/ 119270 h 2991679"/>
              <a:gd name="connsiteX41" fmla="*/ 5078896 w 6281530"/>
              <a:gd name="connsiteY41" fmla="*/ 149087 h 2991679"/>
              <a:gd name="connsiteX42" fmla="*/ 5575852 w 6281530"/>
              <a:gd name="connsiteY42" fmla="*/ 258418 h 2991679"/>
              <a:gd name="connsiteX43" fmla="*/ 5625548 w 6281530"/>
              <a:gd name="connsiteY43" fmla="*/ 268357 h 2991679"/>
              <a:gd name="connsiteX44" fmla="*/ 5724939 w 6281530"/>
              <a:gd name="connsiteY44" fmla="*/ 278296 h 2991679"/>
              <a:gd name="connsiteX45" fmla="*/ 5784574 w 6281530"/>
              <a:gd name="connsiteY45" fmla="*/ 298174 h 2991679"/>
              <a:gd name="connsiteX46" fmla="*/ 5953539 w 6281530"/>
              <a:gd name="connsiteY46" fmla="*/ 327992 h 2991679"/>
              <a:gd name="connsiteX47" fmla="*/ 6052930 w 6281530"/>
              <a:gd name="connsiteY47" fmla="*/ 357809 h 2991679"/>
              <a:gd name="connsiteX48" fmla="*/ 6112565 w 6281530"/>
              <a:gd name="connsiteY48" fmla="*/ 377687 h 2991679"/>
              <a:gd name="connsiteX49" fmla="*/ 6142383 w 6281530"/>
              <a:gd name="connsiteY49" fmla="*/ 387627 h 2991679"/>
              <a:gd name="connsiteX50" fmla="*/ 6211957 w 6281530"/>
              <a:gd name="connsiteY50" fmla="*/ 437322 h 2991679"/>
              <a:gd name="connsiteX51" fmla="*/ 6241774 w 6281530"/>
              <a:gd name="connsiteY51" fmla="*/ 467140 h 2991679"/>
              <a:gd name="connsiteX52" fmla="*/ 6251713 w 6281530"/>
              <a:gd name="connsiteY52" fmla="*/ 496957 h 2991679"/>
              <a:gd name="connsiteX53" fmla="*/ 6281530 w 6281530"/>
              <a:gd name="connsiteY53" fmla="*/ 536713 h 299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281530" h="2991679">
                <a:moveTo>
                  <a:pt x="0" y="2991679"/>
                </a:moveTo>
                <a:cubicBezTo>
                  <a:pt x="13252" y="2968488"/>
                  <a:pt x="24047" y="2943707"/>
                  <a:pt x="39757" y="2922105"/>
                </a:cubicBezTo>
                <a:cubicBezTo>
                  <a:pt x="50780" y="2906948"/>
                  <a:pt x="72553" y="2899749"/>
                  <a:pt x="79513" y="2882348"/>
                </a:cubicBezTo>
                <a:cubicBezTo>
                  <a:pt x="91513" y="2852348"/>
                  <a:pt x="101786" y="2744936"/>
                  <a:pt x="109330" y="2703444"/>
                </a:cubicBezTo>
                <a:cubicBezTo>
                  <a:pt x="111774" y="2690004"/>
                  <a:pt x="113722" y="2676170"/>
                  <a:pt x="119270" y="2663687"/>
                </a:cubicBezTo>
                <a:cubicBezTo>
                  <a:pt x="127116" y="2646034"/>
                  <a:pt x="141560" y="2631783"/>
                  <a:pt x="149087" y="2613992"/>
                </a:cubicBezTo>
                <a:cubicBezTo>
                  <a:pt x="204733" y="2482466"/>
                  <a:pt x="226888" y="2410405"/>
                  <a:pt x="268357" y="2286000"/>
                </a:cubicBezTo>
                <a:cubicBezTo>
                  <a:pt x="270629" y="2254190"/>
                  <a:pt x="282171" y="2079968"/>
                  <a:pt x="288235" y="2037522"/>
                </a:cubicBezTo>
                <a:cubicBezTo>
                  <a:pt x="289717" y="2027151"/>
                  <a:pt x="295296" y="2017779"/>
                  <a:pt x="298174" y="2007705"/>
                </a:cubicBezTo>
                <a:cubicBezTo>
                  <a:pt x="305819" y="1980948"/>
                  <a:pt x="315108" y="1929784"/>
                  <a:pt x="327991" y="1908313"/>
                </a:cubicBezTo>
                <a:cubicBezTo>
                  <a:pt x="337930" y="1891748"/>
                  <a:pt x="349170" y="1875897"/>
                  <a:pt x="357809" y="1858618"/>
                </a:cubicBezTo>
                <a:cubicBezTo>
                  <a:pt x="362494" y="1849247"/>
                  <a:pt x="364069" y="1838610"/>
                  <a:pt x="367748" y="1828800"/>
                </a:cubicBezTo>
                <a:cubicBezTo>
                  <a:pt x="415082" y="1702574"/>
                  <a:pt x="354179" y="1879445"/>
                  <a:pt x="417444" y="1689653"/>
                </a:cubicBezTo>
                <a:cubicBezTo>
                  <a:pt x="420757" y="1669775"/>
                  <a:pt x="423161" y="1649723"/>
                  <a:pt x="427383" y="1630018"/>
                </a:cubicBezTo>
                <a:cubicBezTo>
                  <a:pt x="433107" y="1603304"/>
                  <a:pt x="444860" y="1577719"/>
                  <a:pt x="447261" y="1550505"/>
                </a:cubicBezTo>
                <a:cubicBezTo>
                  <a:pt x="454838" y="1464636"/>
                  <a:pt x="451823" y="1378122"/>
                  <a:pt x="457200" y="1292087"/>
                </a:cubicBezTo>
                <a:cubicBezTo>
                  <a:pt x="461534" y="1222743"/>
                  <a:pt x="470176" y="1240176"/>
                  <a:pt x="487017" y="1172818"/>
                </a:cubicBezTo>
                <a:cubicBezTo>
                  <a:pt x="490330" y="1159566"/>
                  <a:pt x="490848" y="1145279"/>
                  <a:pt x="496957" y="1133061"/>
                </a:cubicBezTo>
                <a:cubicBezTo>
                  <a:pt x="504365" y="1118245"/>
                  <a:pt x="516835" y="1106557"/>
                  <a:pt x="526774" y="1093305"/>
                </a:cubicBezTo>
                <a:cubicBezTo>
                  <a:pt x="530087" y="1080053"/>
                  <a:pt x="532960" y="1066683"/>
                  <a:pt x="536713" y="1053548"/>
                </a:cubicBezTo>
                <a:cubicBezTo>
                  <a:pt x="554937" y="989763"/>
                  <a:pt x="542259" y="1059328"/>
                  <a:pt x="566530" y="954157"/>
                </a:cubicBezTo>
                <a:cubicBezTo>
                  <a:pt x="571062" y="934521"/>
                  <a:pt x="566102" y="911803"/>
                  <a:pt x="576470" y="894522"/>
                </a:cubicBezTo>
                <a:cubicBezTo>
                  <a:pt x="587384" y="876332"/>
                  <a:pt x="609600" y="868018"/>
                  <a:pt x="626165" y="854766"/>
                </a:cubicBezTo>
                <a:cubicBezTo>
                  <a:pt x="649663" y="666783"/>
                  <a:pt x="621328" y="900713"/>
                  <a:pt x="646044" y="665922"/>
                </a:cubicBezTo>
                <a:cubicBezTo>
                  <a:pt x="655526" y="575849"/>
                  <a:pt x="634626" y="600647"/>
                  <a:pt x="685800" y="566531"/>
                </a:cubicBezTo>
                <a:cubicBezTo>
                  <a:pt x="689113" y="520148"/>
                  <a:pt x="690604" y="473599"/>
                  <a:pt x="695739" y="427383"/>
                </a:cubicBezTo>
                <a:cubicBezTo>
                  <a:pt x="697247" y="413807"/>
                  <a:pt x="699569" y="399845"/>
                  <a:pt x="705678" y="387627"/>
                </a:cubicBezTo>
                <a:cubicBezTo>
                  <a:pt x="709869" y="379245"/>
                  <a:pt x="718239" y="373602"/>
                  <a:pt x="725557" y="367748"/>
                </a:cubicBezTo>
                <a:cubicBezTo>
                  <a:pt x="854663" y="264462"/>
                  <a:pt x="627242" y="457960"/>
                  <a:pt x="795130" y="318053"/>
                </a:cubicBezTo>
                <a:cubicBezTo>
                  <a:pt x="835228" y="284638"/>
                  <a:pt x="794351" y="308893"/>
                  <a:pt x="844826" y="258418"/>
                </a:cubicBezTo>
                <a:cubicBezTo>
                  <a:pt x="937237" y="166007"/>
                  <a:pt x="854714" y="269835"/>
                  <a:pt x="934278" y="178905"/>
                </a:cubicBezTo>
                <a:cubicBezTo>
                  <a:pt x="945186" y="166438"/>
                  <a:pt x="951370" y="149753"/>
                  <a:pt x="964096" y="139148"/>
                </a:cubicBezTo>
                <a:cubicBezTo>
                  <a:pt x="972144" y="132441"/>
                  <a:pt x="984103" y="132888"/>
                  <a:pt x="993913" y="129209"/>
                </a:cubicBezTo>
                <a:cubicBezTo>
                  <a:pt x="1010618" y="122945"/>
                  <a:pt x="1027651" y="117310"/>
                  <a:pt x="1043609" y="109331"/>
                </a:cubicBezTo>
                <a:cubicBezTo>
                  <a:pt x="1092193" y="85039"/>
                  <a:pt x="1053279" y="92005"/>
                  <a:pt x="1103244" y="79513"/>
                </a:cubicBezTo>
                <a:cubicBezTo>
                  <a:pt x="1216478" y="51203"/>
                  <a:pt x="1336069" y="63470"/>
                  <a:pt x="1451113" y="59635"/>
                </a:cubicBezTo>
                <a:cubicBezTo>
                  <a:pt x="1477617" y="53009"/>
                  <a:pt x="1503473" y="42774"/>
                  <a:pt x="1530626" y="39757"/>
                </a:cubicBezTo>
                <a:cubicBezTo>
                  <a:pt x="1805248" y="9244"/>
                  <a:pt x="1649671" y="24007"/>
                  <a:pt x="1997765" y="0"/>
                </a:cubicBezTo>
                <a:cubicBezTo>
                  <a:pt x="2544417" y="16565"/>
                  <a:pt x="3091670" y="19190"/>
                  <a:pt x="3637722" y="49696"/>
                </a:cubicBezTo>
                <a:cubicBezTo>
                  <a:pt x="3686897" y="52443"/>
                  <a:pt x="3728258" y="91478"/>
                  <a:pt x="3776870" y="99392"/>
                </a:cubicBezTo>
                <a:cubicBezTo>
                  <a:pt x="3871925" y="114866"/>
                  <a:pt x="3968868" y="115597"/>
                  <a:pt x="4065104" y="119270"/>
                </a:cubicBezTo>
                <a:lnTo>
                  <a:pt x="5078896" y="149087"/>
                </a:lnTo>
                <a:cubicBezTo>
                  <a:pt x="5425903" y="273019"/>
                  <a:pt x="5258789" y="244006"/>
                  <a:pt x="5575852" y="258418"/>
                </a:cubicBezTo>
                <a:cubicBezTo>
                  <a:pt x="5592417" y="261731"/>
                  <a:pt x="5608803" y="266124"/>
                  <a:pt x="5625548" y="268357"/>
                </a:cubicBezTo>
                <a:cubicBezTo>
                  <a:pt x="5658552" y="272757"/>
                  <a:pt x="5692214" y="272160"/>
                  <a:pt x="5724939" y="278296"/>
                </a:cubicBezTo>
                <a:cubicBezTo>
                  <a:pt x="5745534" y="282157"/>
                  <a:pt x="5764099" y="293723"/>
                  <a:pt x="5784574" y="298174"/>
                </a:cubicBezTo>
                <a:cubicBezTo>
                  <a:pt x="5840461" y="310323"/>
                  <a:pt x="5898055" y="314121"/>
                  <a:pt x="5953539" y="327992"/>
                </a:cubicBezTo>
                <a:cubicBezTo>
                  <a:pt x="6013626" y="343013"/>
                  <a:pt x="5980334" y="333610"/>
                  <a:pt x="6052930" y="357809"/>
                </a:cubicBezTo>
                <a:lnTo>
                  <a:pt x="6112565" y="377687"/>
                </a:lnTo>
                <a:cubicBezTo>
                  <a:pt x="6122504" y="381000"/>
                  <a:pt x="6133666" y="381815"/>
                  <a:pt x="6142383" y="387627"/>
                </a:cubicBezTo>
                <a:cubicBezTo>
                  <a:pt x="6165977" y="403356"/>
                  <a:pt x="6190388" y="418834"/>
                  <a:pt x="6211957" y="437322"/>
                </a:cubicBezTo>
                <a:cubicBezTo>
                  <a:pt x="6222629" y="446470"/>
                  <a:pt x="6231835" y="457201"/>
                  <a:pt x="6241774" y="467140"/>
                </a:cubicBezTo>
                <a:cubicBezTo>
                  <a:pt x="6245087" y="477079"/>
                  <a:pt x="6246515" y="487861"/>
                  <a:pt x="6251713" y="496957"/>
                </a:cubicBezTo>
                <a:cubicBezTo>
                  <a:pt x="6259932" y="511339"/>
                  <a:pt x="6281530" y="536713"/>
                  <a:pt x="6281530" y="536713"/>
                </a:cubicBezTo>
              </a:path>
            </a:pathLst>
          </a:custGeom>
          <a:ln w="76200"/>
          <a:effectLst>
            <a:glow rad="101600">
              <a:schemeClr val="tx1">
                <a:alpha val="60000"/>
              </a:schemeClr>
            </a:glo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E42E3FB-79EF-41BA-8BB0-94C7E418846A}"/>
              </a:ext>
            </a:extLst>
          </p:cNvPr>
          <p:cNvCxnSpPr>
            <a:cxnSpLocks/>
          </p:cNvCxnSpPr>
          <p:nvPr/>
        </p:nvCxnSpPr>
        <p:spPr>
          <a:xfrm flipV="1">
            <a:off x="4263888" y="3881509"/>
            <a:ext cx="0" cy="8892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246362D-CE91-46CD-9DFC-C801DBBF5AF5}"/>
              </a:ext>
            </a:extLst>
          </p:cNvPr>
          <p:cNvCxnSpPr>
            <a:cxnSpLocks/>
          </p:cNvCxnSpPr>
          <p:nvPr/>
        </p:nvCxnSpPr>
        <p:spPr>
          <a:xfrm flipV="1">
            <a:off x="2044153" y="3881509"/>
            <a:ext cx="0" cy="88927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20BD905-65B6-4F10-BC7F-29A99C02EC2A}"/>
              </a:ext>
            </a:extLst>
          </p:cNvPr>
          <p:cNvSpPr/>
          <p:nvPr/>
        </p:nvSpPr>
        <p:spPr>
          <a:xfrm>
            <a:off x="3204514" y="5813881"/>
            <a:ext cx="2118747" cy="9144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ja-JP" altLang="en-US" dirty="0"/>
              <a:t>頂点バッファ</a:t>
            </a:r>
            <a:endParaRPr lang="en-US" altLang="ja-JP" dirty="0"/>
          </a:p>
          <a:p>
            <a:pPr marL="285750" indent="-285750" algn="ctr">
              <a:buFontTx/>
              <a:buChar char="-"/>
            </a:pPr>
            <a:r>
              <a:rPr kumimoji="1" lang="en-US" altLang="ja-JP" dirty="0" err="1"/>
              <a:t>etc</a:t>
            </a:r>
            <a:endParaRPr kumimoji="1" lang="en-US" altLang="ja-JP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07A41FB-0A2F-4EB0-8DEB-D0E603C56F8A}"/>
              </a:ext>
            </a:extLst>
          </p:cNvPr>
          <p:cNvSpPr/>
          <p:nvPr/>
        </p:nvSpPr>
        <p:spPr>
          <a:xfrm>
            <a:off x="3204514" y="4929299"/>
            <a:ext cx="211874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Crender_Box</a:t>
            </a:r>
            <a:endParaRPr kumimoji="1" lang="en-US" altLang="ja-JP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1B5622E6-6967-4AEC-AC34-7B6DF70C43C4}"/>
              </a:ext>
            </a:extLst>
          </p:cNvPr>
          <p:cNvSpPr/>
          <p:nvPr/>
        </p:nvSpPr>
        <p:spPr>
          <a:xfrm>
            <a:off x="1322198" y="4919360"/>
            <a:ext cx="14381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好きな表示</a:t>
            </a:r>
            <a:endParaRPr kumimoji="1" lang="en-US" altLang="ja-JP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FE466ED-2C3A-4AB6-9A81-96611A7B16BE}"/>
              </a:ext>
            </a:extLst>
          </p:cNvPr>
          <p:cNvCxnSpPr>
            <a:cxnSpLocks/>
          </p:cNvCxnSpPr>
          <p:nvPr/>
        </p:nvCxnSpPr>
        <p:spPr>
          <a:xfrm flipH="1">
            <a:off x="2034641" y="5934298"/>
            <a:ext cx="1" cy="884582"/>
          </a:xfrm>
          <a:prstGeom prst="line">
            <a:avLst/>
          </a:prstGeom>
          <a:ln w="76200">
            <a:prstDash val="sysDot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次の値と等しい 50">
            <a:extLst>
              <a:ext uri="{FF2B5EF4-FFF2-40B4-BE49-F238E27FC236}">
                <a16:creationId xmlns:a16="http://schemas.microsoft.com/office/drawing/2014/main" id="{2E72325D-2F79-49EF-927E-1177336EE534}"/>
              </a:ext>
            </a:extLst>
          </p:cNvPr>
          <p:cNvSpPr/>
          <p:nvPr/>
        </p:nvSpPr>
        <p:spPr>
          <a:xfrm>
            <a:off x="5563615" y="4891275"/>
            <a:ext cx="1858311" cy="1961604"/>
          </a:xfrm>
          <a:prstGeom prst="mathEqual">
            <a:avLst>
              <a:gd name="adj1" fmla="val 9390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B7C7376-EBAE-481E-B493-099EA61296F6}"/>
              </a:ext>
            </a:extLst>
          </p:cNvPr>
          <p:cNvCxnSpPr>
            <a:cxnSpLocks/>
          </p:cNvCxnSpPr>
          <p:nvPr/>
        </p:nvCxnSpPr>
        <p:spPr>
          <a:xfrm flipH="1" flipV="1">
            <a:off x="4154712" y="3321712"/>
            <a:ext cx="3683084" cy="2064787"/>
          </a:xfrm>
          <a:prstGeom prst="straightConnector1">
            <a:avLst/>
          </a:prstGeom>
          <a:ln w="76200"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C33EB4C-C45C-4D63-BB76-4D7A63C9C312}"/>
              </a:ext>
            </a:extLst>
          </p:cNvPr>
          <p:cNvCxnSpPr>
            <a:cxnSpLocks/>
          </p:cNvCxnSpPr>
          <p:nvPr/>
        </p:nvCxnSpPr>
        <p:spPr>
          <a:xfrm>
            <a:off x="8045531" y="4232269"/>
            <a:ext cx="252285" cy="954155"/>
          </a:xfrm>
          <a:prstGeom prst="straightConnector1">
            <a:avLst/>
          </a:prstGeom>
          <a:ln w="76200"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99588CAC-8540-4AA9-850A-A670891E5A93}"/>
              </a:ext>
            </a:extLst>
          </p:cNvPr>
          <p:cNvCxnSpPr>
            <a:cxnSpLocks/>
          </p:cNvCxnSpPr>
          <p:nvPr/>
        </p:nvCxnSpPr>
        <p:spPr>
          <a:xfrm flipH="1" flipV="1">
            <a:off x="8762812" y="3096827"/>
            <a:ext cx="1296836" cy="80560"/>
          </a:xfrm>
          <a:prstGeom prst="straightConnector1">
            <a:avLst/>
          </a:prstGeom>
          <a:ln w="76200">
            <a:tailEnd type="triangle"/>
          </a:ln>
          <a:effectLst>
            <a:glow rad="101600">
              <a:schemeClr val="tx1">
                <a:alpha val="60000"/>
              </a:scheme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C5DA945-F34E-4A14-AE37-CA8DDCFC78B4}"/>
              </a:ext>
            </a:extLst>
          </p:cNvPr>
          <p:cNvSpPr txBox="1"/>
          <p:nvPr/>
        </p:nvSpPr>
        <p:spPr>
          <a:xfrm>
            <a:off x="9919247" y="3617573"/>
            <a:ext cx="261481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①</a:t>
            </a:r>
            <a:r>
              <a:rPr kumimoji="1" lang="en-US" altLang="ja-JP" sz="1000" dirty="0"/>
              <a:t>X</a:t>
            </a:r>
            <a:r>
              <a:rPr kumimoji="1" lang="ja-JP" altLang="en-US" sz="1000" dirty="0"/>
              <a:t>モデルのオブジェクトが</a:t>
            </a:r>
            <a:endParaRPr kumimoji="1" lang="en-US" altLang="ja-JP" sz="1000" dirty="0"/>
          </a:p>
          <a:p>
            <a:r>
              <a:rPr lang="ja-JP" altLang="en-US" sz="1000" dirty="0"/>
              <a:t>何らかのバウンディングを持つ</a:t>
            </a:r>
            <a:endParaRPr lang="en-US" altLang="ja-JP" sz="1000" dirty="0"/>
          </a:p>
          <a:p>
            <a:pPr marL="171450" indent="-171450">
              <a:buFontTx/>
              <a:buChar char="-"/>
            </a:pPr>
            <a:r>
              <a:rPr lang="ja-JP" altLang="en-US" sz="1000" b="1" dirty="0"/>
              <a:t>当たり判定用の</a:t>
            </a:r>
            <a:r>
              <a:rPr lang="en-US" altLang="ja-JP" sz="1000" b="1" dirty="0"/>
              <a:t>[ </a:t>
            </a:r>
            <a:r>
              <a:rPr lang="ja-JP" altLang="en-US" sz="1000" b="1" dirty="0"/>
              <a:t>座標</a:t>
            </a:r>
            <a:r>
              <a:rPr lang="en-US" altLang="ja-JP" sz="1000" b="1" dirty="0"/>
              <a:t> ][ </a:t>
            </a:r>
            <a:r>
              <a:rPr lang="ja-JP" altLang="en-US" sz="1000" b="1" dirty="0"/>
              <a:t>サイズ</a:t>
            </a:r>
            <a:r>
              <a:rPr lang="en-US" altLang="ja-JP" sz="1000" b="1" dirty="0"/>
              <a:t> ]</a:t>
            </a:r>
          </a:p>
          <a:p>
            <a:pPr marL="171450" indent="-171450">
              <a:buFontTx/>
              <a:buChar char="-"/>
            </a:pPr>
            <a:r>
              <a:rPr lang="ja-JP" altLang="en-US" sz="1000" b="1" dirty="0"/>
              <a:t>判定を可視化する表示</a:t>
            </a:r>
            <a:endParaRPr lang="en-US" altLang="ja-JP" sz="1000" b="1" dirty="0"/>
          </a:p>
          <a:p>
            <a:r>
              <a:rPr lang="ja-JP" altLang="en-US" sz="1000" dirty="0"/>
              <a:t>バウンディングはこの情報を持つ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②</a:t>
            </a:r>
            <a:r>
              <a:rPr lang="ja-JP" altLang="en-US" sz="1000" b="1" dirty="0"/>
              <a:t>判定を可視化する表示</a:t>
            </a:r>
            <a:r>
              <a:rPr lang="ja-JP" altLang="en-US" sz="1000" dirty="0"/>
              <a:t>は、</a:t>
            </a:r>
            <a:endParaRPr lang="en-US" altLang="ja-JP" sz="1000" dirty="0"/>
          </a:p>
          <a:p>
            <a:r>
              <a:rPr lang="en-US" altLang="ja-JP" sz="1000" dirty="0"/>
              <a:t>[ </a:t>
            </a:r>
            <a:r>
              <a:rPr lang="en-US" altLang="ja-JP" sz="1000" dirty="0" err="1"/>
              <a:t>Crender_Collision</a:t>
            </a:r>
            <a:r>
              <a:rPr lang="en-US" altLang="ja-JP" sz="1000" dirty="0"/>
              <a:t> ]</a:t>
            </a:r>
            <a:r>
              <a:rPr lang="ja-JP" altLang="en-US" sz="1000" dirty="0"/>
              <a:t>を継承するので</a:t>
            </a:r>
            <a:endParaRPr lang="en-US" altLang="ja-JP" sz="1000" dirty="0"/>
          </a:p>
          <a:p>
            <a:r>
              <a:rPr lang="ja-JP" altLang="en-US" sz="1000" dirty="0"/>
              <a:t>パラメータを取得する対象となる</a:t>
            </a:r>
            <a:endParaRPr lang="en-US" altLang="ja-JP" sz="1000" dirty="0"/>
          </a:p>
          <a:p>
            <a:r>
              <a:rPr lang="en-US" altLang="ja-JP" sz="1000" dirty="0"/>
              <a:t>X</a:t>
            </a:r>
            <a:r>
              <a:rPr lang="ja-JP" altLang="en-US" sz="1000" dirty="0"/>
              <a:t>オブジェクトのポインタを持つ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③</a:t>
            </a:r>
            <a:r>
              <a:rPr lang="en-US" altLang="ja-JP" sz="1000" dirty="0"/>
              <a:t>X</a:t>
            </a:r>
            <a:r>
              <a:rPr lang="ja-JP" altLang="en-US" sz="1000" dirty="0"/>
              <a:t>オブジェクト内でバウンディング</a:t>
            </a:r>
            <a:endParaRPr lang="en-US" altLang="ja-JP" sz="1000" dirty="0"/>
          </a:p>
          <a:p>
            <a:r>
              <a:rPr lang="ja-JP" altLang="en-US" sz="1000" dirty="0"/>
              <a:t>生成時に</a:t>
            </a:r>
            <a:r>
              <a:rPr lang="en-US" altLang="ja-JP" sz="1000" dirty="0"/>
              <a:t>[ this ]</a:t>
            </a:r>
            <a:r>
              <a:rPr lang="ja-JP" altLang="en-US" sz="1000" dirty="0"/>
              <a:t>を引き渡す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④さらに、バウンディング内で</a:t>
            </a:r>
            <a:r>
              <a:rPr lang="ja-JP" altLang="en-US" sz="1000" b="1" dirty="0"/>
              <a:t>判定を</a:t>
            </a:r>
            <a:endParaRPr lang="en-US" altLang="ja-JP" sz="1000" b="1" dirty="0"/>
          </a:p>
          <a:p>
            <a:r>
              <a:rPr lang="ja-JP" altLang="en-US" sz="1000" b="1" dirty="0"/>
              <a:t>可視化する表示</a:t>
            </a:r>
            <a:r>
              <a:rPr lang="ja-JP" altLang="en-US" sz="1000" dirty="0"/>
              <a:t>の生成時に受け継いだ</a:t>
            </a:r>
            <a:endParaRPr lang="en-US" altLang="ja-JP" sz="1000" dirty="0"/>
          </a:p>
          <a:p>
            <a:r>
              <a:rPr lang="en-US" altLang="ja-JP" sz="1000" dirty="0"/>
              <a:t>X</a:t>
            </a:r>
            <a:r>
              <a:rPr lang="ja-JP" altLang="en-US" sz="1000" dirty="0"/>
              <a:t>オブジェクトのポインタ</a:t>
            </a:r>
            <a:r>
              <a:rPr lang="en-US" altLang="ja-JP" sz="1000" dirty="0"/>
              <a:t>(this)</a:t>
            </a:r>
            <a:r>
              <a:rPr lang="ja-JP" altLang="en-US" sz="1000" dirty="0"/>
              <a:t>を渡す</a:t>
            </a:r>
            <a:endParaRPr lang="en-US" altLang="ja-JP" sz="1000" dirty="0"/>
          </a:p>
          <a:p>
            <a:endParaRPr lang="en-US" altLang="ja-JP" sz="1000" dirty="0"/>
          </a:p>
          <a:p>
            <a:r>
              <a:rPr lang="ja-JP" altLang="en-US" sz="1000" dirty="0"/>
              <a:t>⑤</a:t>
            </a:r>
            <a:r>
              <a:rPr lang="ja-JP" altLang="en-US" sz="1000" b="1" dirty="0"/>
              <a:t>判定を可視化する表示</a:t>
            </a:r>
            <a:r>
              <a:rPr lang="ja-JP" altLang="en-US" sz="1000" dirty="0"/>
              <a:t>の持つ対象</a:t>
            </a:r>
            <a:endParaRPr lang="en-US" altLang="ja-JP" sz="1000" dirty="0"/>
          </a:p>
          <a:p>
            <a:r>
              <a:rPr lang="ja-JP" altLang="en-US" sz="1000" dirty="0"/>
              <a:t>オブジェクトポインタに、当初の</a:t>
            </a:r>
            <a:endParaRPr lang="en-US" altLang="ja-JP" sz="1000" dirty="0"/>
          </a:p>
          <a:p>
            <a:r>
              <a:rPr lang="ja-JP" altLang="en-US" sz="1000" dirty="0"/>
              <a:t>オブジェクトのアドレス</a:t>
            </a:r>
            <a:r>
              <a:rPr lang="en-US" altLang="ja-JP" sz="1000" dirty="0"/>
              <a:t>(*this)</a:t>
            </a:r>
            <a:r>
              <a:rPr lang="ja-JP" altLang="en-US" sz="1000" dirty="0"/>
              <a:t>が渡される</a:t>
            </a:r>
            <a:endParaRPr lang="en-US" altLang="ja-JP" sz="1000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244CF35F-12A9-4869-B334-7319C62DA961}"/>
              </a:ext>
            </a:extLst>
          </p:cNvPr>
          <p:cNvCxnSpPr>
            <a:cxnSpLocks/>
          </p:cNvCxnSpPr>
          <p:nvPr/>
        </p:nvCxnSpPr>
        <p:spPr>
          <a:xfrm flipV="1">
            <a:off x="8652756" y="4367572"/>
            <a:ext cx="0" cy="50382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D99DC98-C725-43C5-B279-B320EB49B90E}"/>
              </a:ext>
            </a:extLst>
          </p:cNvPr>
          <p:cNvSpPr txBox="1"/>
          <p:nvPr/>
        </p:nvSpPr>
        <p:spPr>
          <a:xfrm>
            <a:off x="39073" y="1158476"/>
            <a:ext cx="31149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b="1" dirty="0"/>
              <a:t>判定を可視化する表示</a:t>
            </a:r>
            <a:r>
              <a:rPr lang="ja-JP" altLang="en-US" sz="1100" dirty="0"/>
              <a:t>は</a:t>
            </a:r>
            <a:endParaRPr lang="en-US" altLang="ja-JP" sz="1100" dirty="0"/>
          </a:p>
          <a:p>
            <a:r>
              <a:rPr lang="en-US" altLang="ja-JP" sz="1100" dirty="0"/>
              <a:t>[ </a:t>
            </a:r>
            <a:r>
              <a:rPr lang="en-US" altLang="ja-JP" sz="1100" dirty="0" err="1"/>
              <a:t>CObject</a:t>
            </a:r>
            <a:r>
              <a:rPr lang="en-US" altLang="ja-JP" sz="1100" dirty="0"/>
              <a:t> ]</a:t>
            </a:r>
            <a:r>
              <a:rPr lang="ja-JP" altLang="en-US" sz="1100" dirty="0"/>
              <a:t>を継承しているので</a:t>
            </a:r>
            <a:endParaRPr lang="en-US" altLang="ja-JP" sz="1100" dirty="0"/>
          </a:p>
          <a:p>
            <a:r>
              <a:rPr kumimoji="1" lang="ja-JP" altLang="en-US" sz="1100" dirty="0"/>
              <a:t>生成後にほっといても</a:t>
            </a:r>
            <a:r>
              <a:rPr lang="ja-JP" altLang="en-US" sz="1100" dirty="0"/>
              <a:t>いずれは</a:t>
            </a:r>
            <a:r>
              <a:rPr kumimoji="1" lang="ja-JP" altLang="en-US" sz="1100" dirty="0"/>
              <a:t>破棄される</a:t>
            </a:r>
            <a:endParaRPr kumimoji="1" lang="en-US" altLang="ja-JP" sz="1100" dirty="0"/>
          </a:p>
          <a:p>
            <a:r>
              <a:rPr lang="en-US" altLang="ja-JP" sz="1100" dirty="0"/>
              <a:t>(</a:t>
            </a:r>
            <a:r>
              <a:rPr lang="ja-JP" altLang="en-US" sz="1100" dirty="0"/>
              <a:t>対象のパラメータの取得時にダングリング？</a:t>
            </a:r>
            <a:r>
              <a:rPr lang="en-US" altLang="ja-JP" sz="1100" dirty="0"/>
              <a:t>)</a:t>
            </a:r>
            <a:endParaRPr kumimoji="1" lang="ja-JP" altLang="en-US" sz="11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1EA767-EFC1-45CC-9F65-215474010078}"/>
              </a:ext>
            </a:extLst>
          </p:cNvPr>
          <p:cNvSpPr txBox="1"/>
          <p:nvPr/>
        </p:nvSpPr>
        <p:spPr>
          <a:xfrm>
            <a:off x="-66996" y="3731590"/>
            <a:ext cx="210826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00" dirty="0"/>
              <a:t>さらに</a:t>
            </a:r>
            <a:r>
              <a:rPr lang="en-US" altLang="ja-JP" sz="1000" dirty="0"/>
              <a:t>[ </a:t>
            </a:r>
            <a:r>
              <a:rPr lang="ja-JP" altLang="en-US" sz="1000" dirty="0"/>
              <a:t>好きなオブジェクト </a:t>
            </a:r>
            <a:r>
              <a:rPr lang="en-US" altLang="ja-JP" sz="1000" dirty="0"/>
              <a:t>]</a:t>
            </a:r>
            <a:r>
              <a:rPr lang="ja-JP" altLang="en-US" sz="1000" dirty="0"/>
              <a:t>を</a:t>
            </a:r>
            <a:endParaRPr lang="en-US" altLang="ja-JP" sz="1000" dirty="0"/>
          </a:p>
          <a:p>
            <a:r>
              <a:rPr lang="ja-JP" altLang="en-US" sz="1000" dirty="0"/>
              <a:t>破棄した時に、デストラクタで</a:t>
            </a:r>
            <a:endParaRPr lang="en-US" altLang="ja-JP" sz="1000" dirty="0"/>
          </a:p>
          <a:p>
            <a:r>
              <a:rPr lang="ja-JP" altLang="en-US" sz="1000" dirty="0"/>
              <a:t>バウンディングも破棄される、</a:t>
            </a:r>
            <a:endParaRPr lang="en-US" altLang="ja-JP" sz="1000" dirty="0"/>
          </a:p>
          <a:p>
            <a:r>
              <a:rPr lang="ja-JP" altLang="en-US" sz="1000" dirty="0"/>
              <a:t>バウンディングのデストラクタで</a:t>
            </a:r>
            <a:endParaRPr lang="en-US" altLang="ja-JP" sz="1000" dirty="0"/>
          </a:p>
          <a:p>
            <a:r>
              <a:rPr lang="ja-JP" altLang="en-US" sz="1000" b="1" dirty="0"/>
              <a:t>判定を可視化する表示</a:t>
            </a:r>
            <a:r>
              <a:rPr lang="ja-JP" altLang="en-US" sz="1000" dirty="0"/>
              <a:t>も破棄予約</a:t>
            </a:r>
            <a:endParaRPr lang="en-US" altLang="ja-JP" sz="1000" dirty="0"/>
          </a:p>
          <a:p>
            <a:r>
              <a:rPr lang="ja-JP" altLang="en-US" sz="1000" dirty="0"/>
              <a:t>するので、基本的には自動的に</a:t>
            </a:r>
            <a:endParaRPr lang="en-US" altLang="ja-JP" sz="1000" dirty="0"/>
          </a:p>
          <a:p>
            <a:r>
              <a:rPr lang="ja-JP" altLang="en-US" sz="1000" dirty="0"/>
              <a:t>オブジェクトと共に全て消滅する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593482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254</Words>
  <Application>Microsoft Office PowerPoint</Application>
  <PresentationFormat>ワイド画面</PresentationFormat>
  <Paragraphs>54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51</cp:revision>
  <dcterms:created xsi:type="dcterms:W3CDTF">2024-11-11T08:15:01Z</dcterms:created>
  <dcterms:modified xsi:type="dcterms:W3CDTF">2024-11-11T09:37:09Z</dcterms:modified>
</cp:coreProperties>
</file>