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68E2-58F2-4D09-BE8B-E3BD06533059}" type="datetimeFigureOut">
              <a:rPr lang="en-US" smtClean="0"/>
              <a:t>2/7/2024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1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3326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4707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13878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562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78430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86675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2D6473-DF6D-4702-B328-E0DD40540A4E}"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4366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6F7E3A-B166-407D-9866-32884E7D5B37}"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08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38392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692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697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541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081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220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496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624D31-43A5-475A-80CF-332C9F6DCF35}" type="datetimeFigureOut">
              <a:rPr lang="en-US" smtClean="0"/>
              <a:t>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148320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208" y="1119673"/>
            <a:ext cx="11159412" cy="3051111"/>
          </a:xfrm>
        </p:spPr>
        <p:txBody>
          <a:bodyPr/>
          <a:lstStyle/>
          <a:p>
            <a:pPr algn="ctr"/>
            <a:r>
              <a:rPr lang="en-US" b="1" u="sng" dirty="0"/>
              <a:t>Module</a:t>
            </a:r>
            <a:r>
              <a:rPr lang="en-US" dirty="0"/>
              <a:t> – </a:t>
            </a:r>
            <a:r>
              <a:rPr lang="en-US" b="1" dirty="0"/>
              <a:t>1</a:t>
            </a:r>
            <a:br>
              <a:rPr lang="en-US" b="1" dirty="0"/>
            </a:br>
            <a:br>
              <a:rPr lang="en-US" b="1" dirty="0"/>
            </a:br>
            <a:r>
              <a:rPr lang="en-US" b="1" dirty="0"/>
              <a:t>(SDLC)</a:t>
            </a:r>
            <a:endParaRPr lang="en-IN" b="1" dirty="0"/>
          </a:p>
        </p:txBody>
      </p:sp>
      <p:sp>
        <p:nvSpPr>
          <p:cNvPr id="3" name="Subtitle 2"/>
          <p:cNvSpPr>
            <a:spLocks noGrp="1"/>
          </p:cNvSpPr>
          <p:nvPr>
            <p:ph type="subTitle" idx="1"/>
          </p:nvPr>
        </p:nvSpPr>
        <p:spPr>
          <a:xfrm>
            <a:off x="9144002" y="5057192"/>
            <a:ext cx="2146040" cy="391885"/>
          </a:xfrm>
        </p:spPr>
        <p:txBody>
          <a:bodyPr>
            <a:normAutofit/>
          </a:bodyPr>
          <a:lstStyle/>
          <a:p>
            <a:r>
              <a:rPr lang="en-US" dirty="0">
                <a:latin typeface="Agency FB" panose="020B0503020202020204" pitchFamily="34" charset="0"/>
              </a:rPr>
              <a:t>- Ayush m . Dhabaliya </a:t>
            </a:r>
            <a:endParaRPr lang="en-IN" dirty="0">
              <a:latin typeface="Agency FB" panose="020B0503020202020204" pitchFamily="34" charset="0"/>
            </a:endParaRPr>
          </a:p>
        </p:txBody>
      </p:sp>
    </p:spTree>
    <p:extLst>
      <p:ext uri="{BB962C8B-B14F-4D97-AF65-F5344CB8AC3E}">
        <p14:creationId xmlns:p14="http://schemas.microsoft.com/office/powerpoint/2010/main" val="3381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271252"/>
            <a:ext cx="8825659" cy="4424516"/>
          </a:xfrm>
        </p:spPr>
        <p:txBody>
          <a:bodyPr>
            <a:normAutofit/>
          </a:bodyPr>
          <a:lstStyle/>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Zero level DFD : -</a:t>
            </a:r>
            <a:r>
              <a:rPr lang="en-US" sz="2000" dirty="0">
                <a:solidFill>
                  <a:schemeClr val="tx1">
                    <a:lumMod val="95000"/>
                    <a:lumOff val="5000"/>
                  </a:schemeClr>
                </a:solidFill>
                <a:latin typeface="Arial" panose="020B0604020202020204" pitchFamily="34" charset="0"/>
                <a:cs typeface="Arial" panose="020B0604020202020204" pitchFamily="34" charset="0"/>
              </a:rPr>
              <a:t>  Zero level DFD shows the only data flow of user and admin, no other process is in zero level DFD. In other words we can say that user login and login confirmation same as admin, this will count in zero level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One level DFD : - </a:t>
            </a:r>
            <a:r>
              <a:rPr lang="en-US" sz="2000" dirty="0">
                <a:solidFill>
                  <a:schemeClr val="tx1">
                    <a:lumMod val="95000"/>
                    <a:lumOff val="5000"/>
                  </a:schemeClr>
                </a:solidFill>
                <a:latin typeface="Arial" panose="020B0604020202020204" pitchFamily="34" charset="0"/>
                <a:cs typeface="Arial" panose="020B0604020202020204" pitchFamily="34" charset="0"/>
              </a:rPr>
              <a:t>This DFD shows all over process of software from starting to end everything, like user login, confirmation same as admin side, data connectivity everything is in one level DFD</a:t>
            </a:r>
            <a:r>
              <a:rPr lang="en-US" sz="20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98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iagram">
            <a:extLst>
              <a:ext uri="{FF2B5EF4-FFF2-40B4-BE49-F238E27FC236}">
                <a16:creationId xmlns:a16="http://schemas.microsoft.com/office/drawing/2014/main" id="{F79CC1AA-CB64-7EB0-D171-7DE88DF07713}"/>
              </a:ext>
            </a:extLst>
          </p:cNvPr>
          <p:cNvPicPr>
            <a:picLocks noChangeAspect="1"/>
          </p:cNvPicPr>
          <p:nvPr/>
        </p:nvPicPr>
        <p:blipFill>
          <a:blip r:embed="rId2"/>
          <a:stretch>
            <a:fillRect/>
          </a:stretch>
        </p:blipFill>
        <p:spPr>
          <a:xfrm>
            <a:off x="1497649" y="1408922"/>
            <a:ext cx="9577788" cy="5299787"/>
          </a:xfrm>
          <a:prstGeom prst="rect">
            <a:avLst/>
          </a:prstGeom>
        </p:spPr>
      </p:pic>
      <p:sp>
        <p:nvSpPr>
          <p:cNvPr id="5" name="TextBox 4">
            <a:extLst>
              <a:ext uri="{FF2B5EF4-FFF2-40B4-BE49-F238E27FC236}">
                <a16:creationId xmlns:a16="http://schemas.microsoft.com/office/drawing/2014/main" id="{CE6D7D69-C5E8-A8AB-33B0-850E9DC63847}"/>
              </a:ext>
            </a:extLst>
          </p:cNvPr>
          <p:cNvSpPr txBox="1"/>
          <p:nvPr/>
        </p:nvSpPr>
        <p:spPr>
          <a:xfrm>
            <a:off x="139959" y="-35375"/>
            <a:ext cx="1912775" cy="369332"/>
          </a:xfrm>
          <a:prstGeom prst="rect">
            <a:avLst/>
          </a:prstGeom>
          <a:noFill/>
        </p:spPr>
        <p:txBody>
          <a:bodyPr wrap="square" rtlCol="0">
            <a:spAutoFit/>
          </a:bodyPr>
          <a:lstStyle/>
          <a:p>
            <a:r>
              <a:rPr lang="en-US" b="1" u="sng" dirty="0"/>
              <a:t>Zero level DFD</a:t>
            </a:r>
            <a:endParaRPr lang="en-IN" b="1" u="sng" dirty="0"/>
          </a:p>
        </p:txBody>
      </p:sp>
    </p:spTree>
    <p:extLst>
      <p:ext uri="{BB962C8B-B14F-4D97-AF65-F5344CB8AC3E}">
        <p14:creationId xmlns:p14="http://schemas.microsoft.com/office/powerpoint/2010/main" val="113713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89F977-7B1C-4807-21CE-A012710895F4}"/>
              </a:ext>
            </a:extLst>
          </p:cNvPr>
          <p:cNvSpPr txBox="1"/>
          <p:nvPr/>
        </p:nvSpPr>
        <p:spPr>
          <a:xfrm>
            <a:off x="93306" y="0"/>
            <a:ext cx="1875453" cy="369332"/>
          </a:xfrm>
          <a:prstGeom prst="rect">
            <a:avLst/>
          </a:prstGeom>
          <a:noFill/>
        </p:spPr>
        <p:txBody>
          <a:bodyPr wrap="square" rtlCol="0">
            <a:spAutoFit/>
          </a:bodyPr>
          <a:lstStyle/>
          <a:p>
            <a:r>
              <a:rPr lang="en-US" b="1" u="sng" dirty="0"/>
              <a:t>One level DFD</a:t>
            </a:r>
            <a:endParaRPr lang="en-IN" b="1" u="sng" dirty="0"/>
          </a:p>
        </p:txBody>
      </p:sp>
      <p:pic>
        <p:nvPicPr>
          <p:cNvPr id="5" name="Picture 4">
            <a:extLst>
              <a:ext uri="{FF2B5EF4-FFF2-40B4-BE49-F238E27FC236}">
                <a16:creationId xmlns:a16="http://schemas.microsoft.com/office/drawing/2014/main" id="{382A7A03-45D2-32F5-1FEF-8FD6D66DA34B}"/>
              </a:ext>
            </a:extLst>
          </p:cNvPr>
          <p:cNvPicPr>
            <a:picLocks noChangeAspect="1"/>
          </p:cNvPicPr>
          <p:nvPr/>
        </p:nvPicPr>
        <p:blipFill>
          <a:blip r:embed="rId2"/>
          <a:stretch>
            <a:fillRect/>
          </a:stretch>
        </p:blipFill>
        <p:spPr>
          <a:xfrm>
            <a:off x="1430867" y="713845"/>
            <a:ext cx="8949267" cy="5961618"/>
          </a:xfrm>
          <a:prstGeom prst="rect">
            <a:avLst/>
          </a:prstGeom>
        </p:spPr>
      </p:pic>
    </p:spTree>
    <p:extLst>
      <p:ext uri="{BB962C8B-B14F-4D97-AF65-F5344CB8AC3E}">
        <p14:creationId xmlns:p14="http://schemas.microsoft.com/office/powerpoint/2010/main" val="101525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FLOW CHAT</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Flow chart means process of programming. Flow chart will help to understand program in easy way. </a:t>
            </a:r>
          </a:p>
          <a:p>
            <a:r>
              <a:rPr lang="en-US" sz="2000" dirty="0">
                <a:solidFill>
                  <a:schemeClr val="tx1">
                    <a:lumMod val="95000"/>
                    <a:lumOff val="5000"/>
                  </a:schemeClr>
                </a:solidFill>
                <a:latin typeface="Arial" panose="020B0604020202020204" pitchFamily="34" charset="0"/>
                <a:cs typeface="Arial" panose="020B0604020202020204" pitchFamily="34" charset="0"/>
              </a:rPr>
              <a:t>Flow chart will show all over process of program. After flow chart came in market it is very is to handle problems in program .</a:t>
            </a:r>
          </a:p>
          <a:p>
            <a:r>
              <a:rPr lang="en-US" sz="2000" dirty="0">
                <a:solidFill>
                  <a:schemeClr val="tx1">
                    <a:lumMod val="95000"/>
                    <a:lumOff val="5000"/>
                  </a:schemeClr>
                </a:solidFill>
                <a:latin typeface="Arial" panose="020B0604020202020204" pitchFamily="34" charset="0"/>
                <a:cs typeface="Arial" panose="020B0604020202020204" pitchFamily="34" charset="0"/>
              </a:rPr>
              <a:t>Flow chart shows step by step details of program,  any mistake or bug in our program it will solve my flow chart means we can get to know what is problem and where it is. Flow chart in other words we can say photo type view of program.</a:t>
            </a:r>
          </a:p>
          <a:p>
            <a:pPr marL="0" indent="0">
              <a:buNone/>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7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330245"/>
            <a:ext cx="8825659" cy="4424516"/>
          </a:xfrm>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Thus, flow chart is very helpful in our day to day program for better understanding, and also it will help if we want to show to others, means you can prepare flow chart of program and present to your client or boss to understand and it is very helpful by this method.</a:t>
            </a:r>
          </a:p>
          <a:p>
            <a:r>
              <a:rPr lang="en-US" sz="2000" dirty="0">
                <a:solidFill>
                  <a:schemeClr val="tx1">
                    <a:lumMod val="95000"/>
                    <a:lumOff val="5000"/>
                  </a:schemeClr>
                </a:solidFill>
                <a:latin typeface="Arial" panose="020B0604020202020204" pitchFamily="34" charset="0"/>
                <a:cs typeface="Arial" panose="020B0604020202020204" pitchFamily="34" charset="0"/>
              </a:rPr>
              <a:t>There are total 3 types of floe chart :-</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Liner flow chart</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Branching flow chart</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Looping flow chart</a:t>
            </a:r>
            <a:r>
              <a:rPr lang="en-US" sz="2000" dirty="0">
                <a:solidFill>
                  <a:schemeClr val="tx1">
                    <a:lumMod val="95000"/>
                    <a:lumOff val="5000"/>
                  </a:schemeClr>
                </a:solidFill>
                <a:latin typeface="Arial" panose="020B0604020202020204" pitchFamily="34" charset="0"/>
                <a:cs typeface="Arial" panose="020B0604020202020204" pitchFamily="34" charset="0"/>
              </a:rPr>
              <a:t>  </a:t>
            </a: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32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1E326-107C-E385-8C3D-846F0E85CCBC}"/>
              </a:ext>
            </a:extLst>
          </p:cNvPr>
          <p:cNvPicPr>
            <a:picLocks noChangeAspect="1"/>
          </p:cNvPicPr>
          <p:nvPr/>
        </p:nvPicPr>
        <p:blipFill>
          <a:blip r:embed="rId2"/>
          <a:stretch>
            <a:fillRect/>
          </a:stretch>
        </p:blipFill>
        <p:spPr>
          <a:xfrm>
            <a:off x="2155372" y="699795"/>
            <a:ext cx="7591542" cy="5812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210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INTERACTION MODULE</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1154954" y="2344994"/>
            <a:ext cx="8825659" cy="4513006"/>
          </a:xfrm>
        </p:spPr>
        <p:txBody>
          <a:bodyPr>
            <a:normAutofit/>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Interaction module or we can say that use case. Use case means how user can interact with our system.</a:t>
            </a:r>
          </a:p>
          <a:p>
            <a:r>
              <a:rPr lang="en-US" sz="2000" dirty="0">
                <a:solidFill>
                  <a:schemeClr val="tx1">
                    <a:lumMod val="95000"/>
                    <a:lumOff val="5000"/>
                  </a:schemeClr>
                </a:solidFill>
                <a:latin typeface="Arial" panose="020B0604020202020204" pitchFamily="34" charset="0"/>
                <a:cs typeface="Arial" panose="020B0604020202020204" pitchFamily="34" charset="0"/>
              </a:rPr>
              <a:t>And also show the interaction with product, it is also helpful to describe step by step information by creating case.</a:t>
            </a:r>
          </a:p>
          <a:p>
            <a:r>
              <a:rPr lang="en-US" sz="2000" dirty="0">
                <a:solidFill>
                  <a:schemeClr val="tx1">
                    <a:lumMod val="95000"/>
                    <a:lumOff val="5000"/>
                  </a:schemeClr>
                </a:solidFill>
                <a:latin typeface="Arial" panose="020B0604020202020204" pitchFamily="34" charset="0"/>
                <a:cs typeface="Arial" panose="020B0604020202020204" pitchFamily="34" charset="0"/>
              </a:rPr>
              <a:t>Case will show the authority of user side and admin side, and this module is also helpful to show steps of your case to others</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4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67E30F-B588-71D1-D924-1961DA372B9E}"/>
              </a:ext>
            </a:extLst>
          </p:cNvPr>
          <p:cNvPicPr>
            <a:picLocks noChangeAspect="1"/>
          </p:cNvPicPr>
          <p:nvPr/>
        </p:nvPicPr>
        <p:blipFill>
          <a:blip r:embed="rId2"/>
          <a:stretch>
            <a:fillRect/>
          </a:stretch>
        </p:blipFill>
        <p:spPr>
          <a:xfrm>
            <a:off x="2303959" y="182598"/>
            <a:ext cx="7584081" cy="6492803"/>
          </a:xfrm>
          <a:prstGeom prst="rect">
            <a:avLst/>
          </a:prstGeom>
        </p:spPr>
      </p:pic>
    </p:spTree>
    <p:extLst>
      <p:ext uri="{BB962C8B-B14F-4D97-AF65-F5344CB8AC3E}">
        <p14:creationId xmlns:p14="http://schemas.microsoft.com/office/powerpoint/2010/main" val="189967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293" y="922861"/>
            <a:ext cx="10058400" cy="1450757"/>
          </a:xfrm>
        </p:spPr>
        <p:txBody>
          <a:bodyPr>
            <a:normAutofit/>
          </a:bodyPr>
          <a:lstStyle/>
          <a:p>
            <a:pPr algn="ctr"/>
            <a:r>
              <a:rPr lang="en-US" sz="3600" u="sng" dirty="0">
                <a:solidFill>
                  <a:schemeClr val="bg1">
                    <a:lumMod val="95000"/>
                  </a:schemeClr>
                </a:solidFill>
                <a:latin typeface="Arial Black" panose="020B0A04020102020204" pitchFamily="34" charset="0"/>
              </a:rPr>
              <a:t>WHAT IS SOFTWARE ?</a:t>
            </a:r>
            <a:endParaRPr lang="en-IN" sz="36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373616"/>
            <a:ext cx="8825659" cy="4181729"/>
          </a:xfrm>
        </p:spPr>
        <p:txBody>
          <a:bodyPr>
            <a:normAutofit/>
          </a:bodyPr>
          <a:lstStyle/>
          <a:p>
            <a:pPr algn="ctr">
              <a:buFont typeface="Wingdings" panose="05000000000000000000" pitchFamily="2" charset="2"/>
              <a:buChar char="Ø"/>
            </a:pPr>
            <a:endParaRPr lang="en-US" dirty="0"/>
          </a:p>
          <a:p>
            <a:pPr algn="ctr"/>
            <a:r>
              <a:rPr lang="en-US" dirty="0"/>
              <a:t>       </a:t>
            </a:r>
            <a:r>
              <a:rPr lang="en-US" dirty="0">
                <a:solidFill>
                  <a:schemeClr val="tx1">
                    <a:lumMod val="95000"/>
                    <a:lumOff val="5000"/>
                  </a:schemeClr>
                </a:solidFill>
              </a:rPr>
              <a:t>  </a:t>
            </a:r>
            <a:r>
              <a:rPr lang="en-US" dirty="0">
                <a:solidFill>
                  <a:schemeClr val="tx1">
                    <a:lumMod val="95000"/>
                    <a:lumOff val="5000"/>
                  </a:schemeClr>
                </a:solidFill>
                <a:latin typeface="Arial" panose="020B0604020202020204" pitchFamily="34" charset="0"/>
                <a:cs typeface="Arial" panose="020B0604020202020204" pitchFamily="34" charset="0"/>
              </a:rPr>
              <a:t> The software is basically a set of instructions or commands that tell to computer what to do. Without software system cannot be run. Software is basic necessity to run computer. In other words, functionality depends on software</a:t>
            </a:r>
            <a:r>
              <a:rPr lang="en-US" dirty="0">
                <a:solidFill>
                  <a:schemeClr val="tx1">
                    <a:lumMod val="95000"/>
                    <a:lumOff val="5000"/>
                  </a:schemeClr>
                </a:solidFill>
              </a:rPr>
              <a:t>.</a:t>
            </a:r>
          </a:p>
          <a:p>
            <a:pPr marL="0" indent="0" algn="ctr">
              <a:buNone/>
            </a:pPr>
            <a:r>
              <a:rPr lang="en-US" sz="3500" dirty="0">
                <a:solidFill>
                  <a:schemeClr val="tx1">
                    <a:lumMod val="95000"/>
                    <a:lumOff val="5000"/>
                  </a:schemeClr>
                </a:solidFill>
                <a:latin typeface="Arial Black" panose="020B0A04020102020204" pitchFamily="34" charset="0"/>
                <a:cs typeface="Arial" panose="020B0604020202020204" pitchFamily="34" charset="0"/>
              </a:rPr>
              <a:t> </a:t>
            </a:r>
            <a:r>
              <a:rPr lang="en-US" sz="3500" u="sng" dirty="0">
                <a:solidFill>
                  <a:schemeClr val="tx1">
                    <a:lumMod val="95000"/>
                    <a:lumOff val="5000"/>
                  </a:schemeClr>
                </a:solidFill>
                <a:latin typeface="Arial Black" panose="020B0A04020102020204" pitchFamily="34" charset="0"/>
                <a:cs typeface="Arial" panose="020B0604020202020204" pitchFamily="34" charset="0"/>
              </a:rPr>
              <a:t>WHAT IS SOFTWARE ENGINEERING ?</a:t>
            </a:r>
          </a:p>
          <a:p>
            <a:pPr algn="ctr">
              <a:buFont typeface="Wingdings" panose="05000000000000000000" pitchFamily="2" charset="2"/>
              <a:buChar char="Ø"/>
            </a:pPr>
            <a:r>
              <a:rPr lang="en-US" dirty="0">
                <a:solidFill>
                  <a:schemeClr val="tx1">
                    <a:lumMod val="95000"/>
                    <a:lumOff val="5000"/>
                  </a:schemeClr>
                </a:solidFill>
                <a:latin typeface="Arial" panose="020B0604020202020204" pitchFamily="34" charset="0"/>
                <a:cs typeface="Arial" panose="020B0604020202020204" pitchFamily="34" charset="0"/>
              </a:rPr>
              <a:t>       Software engineering is an engineering discipline that is concerned with all the aspects of software production. This is a simple definition of software engineering, To develop any software there some limitations like what is the space of software, what is software requirements, on what basis the software was developed, how software works….</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1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54954" y="2315497"/>
            <a:ext cx="8825659" cy="3704302"/>
          </a:xfrm>
        </p:spPr>
        <p:txBody>
          <a:bodyPr>
            <a:normAutofit lnSpcReduction="10000"/>
          </a:bodyPr>
          <a:lstStyle/>
          <a:p>
            <a:pPr algn="ctr"/>
            <a:r>
              <a:rPr lang="en-US" sz="2000" dirty="0">
                <a:solidFill>
                  <a:schemeClr val="tx1">
                    <a:lumMod val="95000"/>
                    <a:lumOff val="5000"/>
                  </a:schemeClr>
                </a:solidFill>
                <a:latin typeface="Arial" panose="020B0604020202020204" pitchFamily="34" charset="0"/>
                <a:cs typeface="Arial" panose="020B0604020202020204" pitchFamily="34" charset="0"/>
              </a:rPr>
              <a:t>Behind any software there are group of people or we can say team works.</a:t>
            </a:r>
          </a:p>
          <a:p>
            <a:pPr algn="ctr"/>
            <a:r>
              <a:rPr lang="en-US" sz="2400" dirty="0">
                <a:solidFill>
                  <a:schemeClr val="tx1">
                    <a:lumMod val="95000"/>
                    <a:lumOff val="5000"/>
                  </a:schemeClr>
                </a:solidFill>
                <a:latin typeface="Arial" panose="020B0604020202020204" pitchFamily="34" charset="0"/>
                <a:cs typeface="Arial" panose="020B0604020202020204" pitchFamily="34" charset="0"/>
              </a:rPr>
              <a:t>There are mainly five types of software.</a:t>
            </a:r>
          </a:p>
          <a:p>
            <a:pPr marL="0" indent="0" algn="ctr">
              <a:buNone/>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System software </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Application software</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Programming software</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Driver software </a:t>
            </a:r>
          </a:p>
          <a:p>
            <a:pPr>
              <a:buFont typeface="Courier New" panose="02070309020205020404" pitchFamily="49" charset="0"/>
              <a:buChar char="o"/>
            </a:pPr>
            <a:r>
              <a:rPr lang="en-US" sz="2400" dirty="0">
                <a:solidFill>
                  <a:schemeClr val="tx1">
                    <a:lumMod val="95000"/>
                    <a:lumOff val="5000"/>
                  </a:schemeClr>
                </a:solidFill>
                <a:latin typeface="Arial" panose="020B0604020202020204" pitchFamily="34" charset="0"/>
                <a:cs typeface="Arial" panose="020B0604020202020204" pitchFamily="34" charset="0"/>
              </a:rPr>
              <a:t>  Middle software,</a:t>
            </a:r>
          </a:p>
        </p:txBody>
      </p:sp>
    </p:spTree>
    <p:extLst>
      <p:ext uri="{BB962C8B-B14F-4D97-AF65-F5344CB8AC3E}">
        <p14:creationId xmlns:p14="http://schemas.microsoft.com/office/powerpoint/2010/main" val="238935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315497"/>
            <a:ext cx="8825659" cy="3704303"/>
          </a:xfrm>
        </p:spPr>
        <p:txBody>
          <a:bodyPr>
            <a:normAutofit fontScale="92500"/>
          </a:bodyPr>
          <a:lstStyle/>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System software : - System software is required to run system. For example OS, Linux, Microsoft, IOS, etc…</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Application software : -  Application software consists of programs designed to make users more productive or assist them with personal tasks. </a:t>
            </a:r>
          </a:p>
          <a:p>
            <a:pPr>
              <a:buFont typeface="Wingdings" panose="05000000000000000000" pitchFamily="2" charset="2"/>
              <a:buChar char="ü"/>
            </a:pPr>
            <a:r>
              <a:rPr lang="en-US" sz="2000" dirty="0">
                <a:solidFill>
                  <a:schemeClr val="tx1">
                    <a:lumMod val="95000"/>
                    <a:lumOff val="5000"/>
                  </a:schemeClr>
                </a:solidFill>
                <a:latin typeface="Arial" panose="020B0604020202020204" pitchFamily="34" charset="0"/>
                <a:cs typeface="Arial" panose="020B0604020202020204" pitchFamily="34" charset="0"/>
              </a:rPr>
              <a:t>Mainly there are 3 types of software.</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Mobile Application </a:t>
            </a:r>
            <a:r>
              <a:rPr lang="en-IN" sz="2000" dirty="0">
                <a:solidFill>
                  <a:schemeClr val="tx1">
                    <a:lumMod val="95000"/>
                    <a:lumOff val="5000"/>
                  </a:schemeClr>
                </a:solidFill>
                <a:latin typeface="Arial" panose="020B0604020202020204" pitchFamily="34" charset="0"/>
                <a:cs typeface="Arial" panose="020B0604020202020204" pitchFamily="34" charset="0"/>
              </a:rPr>
              <a:t>: - mobile applications like </a:t>
            </a:r>
            <a:r>
              <a:rPr lang="en-IN" sz="2000" dirty="0" err="1">
                <a:solidFill>
                  <a:schemeClr val="tx1">
                    <a:lumMod val="95000"/>
                    <a:lumOff val="5000"/>
                  </a:schemeClr>
                </a:solidFill>
                <a:latin typeface="Arial" panose="020B0604020202020204" pitchFamily="34" charset="0"/>
                <a:cs typeface="Arial" panose="020B0604020202020204" pitchFamily="34" charset="0"/>
              </a:rPr>
              <a:t>Instagram</a:t>
            </a:r>
            <a:r>
              <a:rPr lang="en-IN" sz="2000" dirty="0">
                <a:solidFill>
                  <a:schemeClr val="tx1">
                    <a:lumMod val="95000"/>
                    <a:lumOff val="5000"/>
                  </a:schemeClr>
                </a:solidFill>
                <a:latin typeface="Arial" panose="020B0604020202020204" pitchFamily="34" charset="0"/>
                <a:cs typeface="Arial" panose="020B0604020202020204" pitchFamily="34" charset="0"/>
              </a:rPr>
              <a:t>, </a:t>
            </a:r>
            <a:r>
              <a:rPr lang="en-IN" sz="2000" dirty="0" err="1">
                <a:solidFill>
                  <a:schemeClr val="tx1">
                    <a:lumMod val="95000"/>
                    <a:lumOff val="5000"/>
                  </a:schemeClr>
                </a:solidFill>
                <a:latin typeface="Arial" panose="020B0604020202020204" pitchFamily="34" charset="0"/>
                <a:cs typeface="Arial" panose="020B0604020202020204" pitchFamily="34" charset="0"/>
              </a:rPr>
              <a:t>Whatsapp</a:t>
            </a:r>
            <a:r>
              <a:rPr lang="en-IN" sz="2000" dirty="0">
                <a:solidFill>
                  <a:schemeClr val="tx1">
                    <a:lumMod val="95000"/>
                    <a:lumOff val="5000"/>
                  </a:schemeClr>
                </a:solidFill>
                <a:latin typeface="Arial" panose="020B0604020202020204" pitchFamily="34" charset="0"/>
                <a:cs typeface="Arial" panose="020B0604020202020204" pitchFamily="34" charset="0"/>
              </a:rPr>
              <a:t>, </a:t>
            </a:r>
            <a:r>
              <a:rPr lang="en-IN" sz="2000" dirty="0" err="1">
                <a:solidFill>
                  <a:schemeClr val="tx1">
                    <a:lumMod val="95000"/>
                    <a:lumOff val="5000"/>
                  </a:schemeClr>
                </a:solidFill>
                <a:latin typeface="Arial" panose="020B0604020202020204" pitchFamily="34" charset="0"/>
                <a:cs typeface="Arial" panose="020B0604020202020204" pitchFamily="34" charset="0"/>
              </a:rPr>
              <a:t>Gpay</a:t>
            </a:r>
            <a:r>
              <a:rPr lang="en-IN" sz="2000" dirty="0">
                <a:solidFill>
                  <a:schemeClr val="tx1">
                    <a:lumMod val="95000"/>
                    <a:lumOff val="5000"/>
                  </a:schemeClr>
                </a:solidFill>
                <a:latin typeface="Arial" panose="020B0604020202020204" pitchFamily="34" charset="0"/>
                <a:cs typeface="Arial" panose="020B0604020202020204" pitchFamily="34" charset="0"/>
              </a:rPr>
              <a:t>, etc..</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Desktop Applications : -  desktop application like </a:t>
            </a:r>
            <a:r>
              <a:rPr lang="en-US" sz="2000" dirty="0" err="1">
                <a:solidFill>
                  <a:schemeClr val="tx1">
                    <a:lumMod val="95000"/>
                    <a:lumOff val="5000"/>
                  </a:schemeClr>
                </a:solidFill>
                <a:latin typeface="Arial" panose="020B0604020202020204" pitchFamily="34" charset="0"/>
                <a:cs typeface="Arial" panose="020B0604020202020204" pitchFamily="34" charset="0"/>
              </a:rPr>
              <a:t>anydesk</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picasa</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gta</a:t>
            </a:r>
            <a:r>
              <a:rPr lang="en-US" sz="2000" dirty="0">
                <a:solidFill>
                  <a:schemeClr val="tx1">
                    <a:lumMod val="95000"/>
                    <a:lumOff val="5000"/>
                  </a:schemeClr>
                </a:solidFill>
                <a:latin typeface="Arial" panose="020B0604020202020204" pitchFamily="34" charset="0"/>
                <a:cs typeface="Arial" panose="020B0604020202020204" pitchFamily="34" charset="0"/>
              </a:rPr>
              <a:t>, vice city etc…..</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Web Application : -  Web application like Firefox, Microsoft office, opera etc..</a:t>
            </a:r>
          </a:p>
        </p:txBody>
      </p:sp>
    </p:spTree>
    <p:extLst>
      <p:ext uri="{BB962C8B-B14F-4D97-AF65-F5344CB8AC3E}">
        <p14:creationId xmlns:p14="http://schemas.microsoft.com/office/powerpoint/2010/main" val="246294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256503"/>
            <a:ext cx="8825659" cy="3763297"/>
          </a:xfrm>
        </p:spPr>
        <p:txBody>
          <a:bodyPr>
            <a:normAutofit lnSpcReduction="10000"/>
          </a:bodyPr>
          <a:lstStyle/>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Programming Software : - Programming software means to require software that runs behind program. For example compiler, </a:t>
            </a:r>
            <a:r>
              <a:rPr lang="en-US" sz="2000" dirty="0" err="1">
                <a:solidFill>
                  <a:schemeClr val="tx1">
                    <a:lumMod val="95000"/>
                    <a:lumOff val="5000"/>
                  </a:schemeClr>
                </a:solidFill>
                <a:latin typeface="Arial" panose="020B0604020202020204" pitchFamily="34" charset="0"/>
                <a:cs typeface="Arial" panose="020B0604020202020204" pitchFamily="34" charset="0"/>
              </a:rPr>
              <a:t>interpreter.this</a:t>
            </a:r>
            <a:r>
              <a:rPr lang="en-US" sz="2000" dirty="0">
                <a:solidFill>
                  <a:schemeClr val="tx1">
                    <a:lumMod val="95000"/>
                    <a:lumOff val="5000"/>
                  </a:schemeClr>
                </a:solidFill>
                <a:latin typeface="Arial" panose="020B0604020202020204" pitchFamily="34" charset="0"/>
                <a:cs typeface="Arial" panose="020B0604020202020204" pitchFamily="34" charset="0"/>
              </a:rPr>
              <a:t> software mostly used in coding application.</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Driver Software : - Driver software is main handle of software, means we can say that driver is main part of software.  It is one type of software only but without driver software not single software runs no matter software is large or small. For example music driver for music software, Bluetooth, character driver etc..</a:t>
            </a:r>
          </a:p>
          <a:p>
            <a:pPr>
              <a:buFont typeface="Courier New" panose="02070309020205020404" pitchFamily="49" charset="0"/>
              <a:buChar char="o"/>
            </a:pPr>
            <a:r>
              <a:rPr lang="en-US" sz="2000" dirty="0">
                <a:solidFill>
                  <a:schemeClr val="tx1">
                    <a:lumMod val="95000"/>
                    <a:lumOff val="5000"/>
                  </a:schemeClr>
                </a:solidFill>
                <a:latin typeface="Arial" panose="020B0604020202020204" pitchFamily="34" charset="0"/>
                <a:cs typeface="Arial" panose="020B0604020202020204" pitchFamily="34" charset="0"/>
              </a:rPr>
              <a:t>Middleware : - Middleware is a type of software used to connect to software like we can say database is best example for it. Here middleware stores the information of connected software like data in database</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425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WHAT IS SDLC ?</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2000" dirty="0">
                <a:solidFill>
                  <a:schemeClr val="tx1">
                    <a:lumMod val="95000"/>
                    <a:lumOff val="5000"/>
                  </a:schemeClr>
                </a:solidFill>
                <a:latin typeface="Arial" panose="020B0604020202020204" pitchFamily="34" charset="0"/>
                <a:cs typeface="Arial" panose="020B0604020202020204" pitchFamily="34" charset="0"/>
              </a:rPr>
              <a:t>The full form of SDLC is Software Development Cycle. SDLC means totally overview of software, means what is the design of the software, how it works, fonts, color, everything.  </a:t>
            </a:r>
          </a:p>
          <a:p>
            <a:r>
              <a:rPr lang="en-US" sz="2000" dirty="0">
                <a:solidFill>
                  <a:schemeClr val="tx1">
                    <a:lumMod val="95000"/>
                    <a:lumOff val="5000"/>
                  </a:schemeClr>
                </a:solidFill>
                <a:latin typeface="Arial" panose="020B0604020202020204" pitchFamily="34" charset="0"/>
                <a:cs typeface="Arial" panose="020B0604020202020204" pitchFamily="34" charset="0"/>
              </a:rPr>
              <a:t>Lets understand phases of SDLC </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Planning</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Analysis</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Design </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Implementation</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Testing</a:t>
            </a:r>
          </a:p>
          <a:p>
            <a:pPr marL="457200" indent="-457200">
              <a:buFont typeface="+mj-lt"/>
              <a:buAutoNum type="arabicPeriod"/>
            </a:pPr>
            <a:r>
              <a:rPr lang="en-US" sz="2000" dirty="0">
                <a:solidFill>
                  <a:schemeClr val="tx1">
                    <a:lumMod val="95000"/>
                    <a:lumOff val="5000"/>
                  </a:schemeClr>
                </a:solidFill>
                <a:latin typeface="Arial" panose="020B0604020202020204" pitchFamily="34" charset="0"/>
                <a:cs typeface="Arial" panose="020B0604020202020204" pitchFamily="34" charset="0"/>
              </a:rPr>
              <a:t>Maintainance and update</a:t>
            </a: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56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IN" dirty="0"/>
          </a:p>
        </p:txBody>
      </p:sp>
      <p:sp>
        <p:nvSpPr>
          <p:cNvPr id="3" name="Content Placeholder 2"/>
          <p:cNvSpPr>
            <a:spLocks noGrp="1"/>
          </p:cNvSpPr>
          <p:nvPr>
            <p:ph idx="1"/>
          </p:nvPr>
        </p:nvSpPr>
        <p:spPr>
          <a:xfrm>
            <a:off x="1154954" y="2285999"/>
            <a:ext cx="8825659" cy="4100053"/>
          </a:xfrm>
        </p:spPr>
        <p:txBody>
          <a:bodyPr>
            <a:normAutofit fontScale="92500" lnSpcReduction="10000"/>
          </a:bodyPr>
          <a:lstStyle/>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Planning </a:t>
            </a:r>
            <a:r>
              <a:rPr lang="en-IN" sz="2400" dirty="0">
                <a:solidFill>
                  <a:schemeClr val="tx1">
                    <a:lumMod val="95000"/>
                    <a:lumOff val="5000"/>
                  </a:schemeClr>
                </a:solidFill>
                <a:latin typeface="Arial" panose="020B0604020202020204" pitchFamily="34" charset="0"/>
                <a:cs typeface="Arial" panose="020B0604020202020204" pitchFamily="34" charset="0"/>
              </a:rPr>
              <a:t> : </a:t>
            </a:r>
            <a:r>
              <a:rPr lang="en-IN" sz="2200" dirty="0">
                <a:solidFill>
                  <a:schemeClr val="tx1">
                    <a:lumMod val="95000"/>
                    <a:lumOff val="5000"/>
                  </a:schemeClr>
                </a:solidFill>
                <a:latin typeface="Arial" panose="020B0604020202020204" pitchFamily="34" charset="0"/>
                <a:cs typeface="Arial" panose="020B0604020202020204" pitchFamily="34" charset="0"/>
              </a:rPr>
              <a:t>- Software planning means what you want to add on software and how it works in future?, what is inside in software?, there are many things. Also authority of admin and user, functions logo etc…</a:t>
            </a:r>
          </a:p>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Analysis :</a:t>
            </a:r>
            <a:r>
              <a:rPr lang="en-US" sz="2400" dirty="0">
                <a:solidFill>
                  <a:schemeClr val="tx1">
                    <a:lumMod val="95000"/>
                    <a:lumOff val="5000"/>
                  </a:schemeClr>
                </a:solidFill>
                <a:latin typeface="Arial" panose="020B0604020202020204" pitchFamily="34" charset="0"/>
                <a:cs typeface="Arial" panose="020B0604020202020204" pitchFamily="34" charset="0"/>
              </a:rPr>
              <a:t> - </a:t>
            </a:r>
            <a:r>
              <a:rPr lang="en-US" sz="2200" dirty="0">
                <a:solidFill>
                  <a:schemeClr val="tx1">
                    <a:lumMod val="95000"/>
                    <a:lumOff val="5000"/>
                  </a:schemeClr>
                </a:solidFill>
                <a:latin typeface="Arial" panose="020B0604020202020204" pitchFamily="34" charset="0"/>
                <a:cs typeface="Arial" panose="020B0604020202020204" pitchFamily="34" charset="0"/>
              </a:rPr>
              <a:t>Software analysis means after you and your client discussion , you have to analyse of your software comparatively with market, what is the process and all the other things. After that you have to analyse what </a:t>
            </a:r>
            <a:r>
              <a:rPr lang="en-IN" sz="2200" dirty="0">
                <a:solidFill>
                  <a:schemeClr val="tx1">
                    <a:lumMod val="95000"/>
                    <a:lumOff val="5000"/>
                  </a:schemeClr>
                </a:solidFill>
                <a:latin typeface="Arial" panose="020B0604020202020204" pitchFamily="34" charset="0"/>
                <a:cs typeface="Arial" panose="020B0604020202020204" pitchFamily="34" charset="0"/>
              </a:rPr>
              <a:t>is requirement of your software and your team. </a:t>
            </a:r>
          </a:p>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600" dirty="0">
                <a:solidFill>
                  <a:schemeClr val="tx1">
                    <a:lumMod val="95000"/>
                    <a:lumOff val="5000"/>
                  </a:schemeClr>
                </a:solidFill>
                <a:latin typeface="Arial" panose="020B0604020202020204" pitchFamily="34" charset="0"/>
                <a:cs typeface="Arial" panose="020B0604020202020204" pitchFamily="34" charset="0"/>
              </a:rPr>
              <a:t>Design</a:t>
            </a:r>
            <a:r>
              <a:rPr lang="en-US" sz="2400" dirty="0">
                <a:solidFill>
                  <a:schemeClr val="tx1">
                    <a:lumMod val="95000"/>
                    <a:lumOff val="5000"/>
                  </a:schemeClr>
                </a:solidFill>
                <a:latin typeface="Arial" panose="020B0604020202020204" pitchFamily="34" charset="0"/>
                <a:cs typeface="Arial" panose="020B0604020202020204" pitchFamily="34" charset="0"/>
              </a:rPr>
              <a:t> : </a:t>
            </a:r>
            <a:r>
              <a:rPr lang="en-US" sz="2200" dirty="0">
                <a:solidFill>
                  <a:schemeClr val="tx1">
                    <a:lumMod val="95000"/>
                    <a:lumOff val="5000"/>
                  </a:schemeClr>
                </a:solidFill>
                <a:latin typeface="Arial" panose="020B0604020202020204" pitchFamily="34" charset="0"/>
                <a:cs typeface="Arial" panose="020B0604020202020204" pitchFamily="34" charset="0"/>
              </a:rPr>
              <a:t>- Designing of software is must required in siftwar4e, means how it looks ?, design, </a:t>
            </a:r>
            <a:r>
              <a:rPr lang="en-US" sz="2200" dirty="0" err="1">
                <a:solidFill>
                  <a:schemeClr val="tx1">
                    <a:lumMod val="95000"/>
                    <a:lumOff val="5000"/>
                  </a:schemeClr>
                </a:solidFill>
                <a:latin typeface="Arial" panose="020B0604020202020204" pitchFamily="34" charset="0"/>
                <a:cs typeface="Arial" panose="020B0604020202020204" pitchFamily="34" charset="0"/>
              </a:rPr>
              <a:t>colour</a:t>
            </a:r>
            <a:r>
              <a:rPr lang="en-US" sz="2200" dirty="0">
                <a:solidFill>
                  <a:schemeClr val="tx1">
                    <a:lumMod val="95000"/>
                    <a:lumOff val="5000"/>
                  </a:schemeClr>
                </a:solidFill>
                <a:latin typeface="Arial" panose="020B0604020202020204" pitchFamily="34" charset="0"/>
                <a:cs typeface="Arial" panose="020B0604020202020204" pitchFamily="34" charset="0"/>
              </a:rPr>
              <a:t>, logo, fonts, notification shades etc…</a:t>
            </a:r>
          </a:p>
          <a:p>
            <a:pPr>
              <a:buFont typeface="Wingdings" panose="05000000000000000000" pitchFamily="2" charset="2"/>
              <a:buChar char="v"/>
            </a:pPr>
            <a:r>
              <a:rPr lang="en-US" sz="2600" dirty="0">
                <a:solidFill>
                  <a:schemeClr val="tx1">
                    <a:lumMod val="95000"/>
                    <a:lumOff val="5000"/>
                  </a:schemeClr>
                </a:solidFill>
                <a:latin typeface="Arial" panose="020B0604020202020204" pitchFamily="34" charset="0"/>
                <a:cs typeface="Arial" panose="020B0604020202020204" pitchFamily="34" charset="0"/>
              </a:rPr>
              <a:t> Implementation </a:t>
            </a:r>
            <a:r>
              <a:rPr lang="en-US" sz="2200" dirty="0">
                <a:solidFill>
                  <a:schemeClr val="tx1">
                    <a:lumMod val="95000"/>
                    <a:lumOff val="5000"/>
                  </a:schemeClr>
                </a:solidFill>
                <a:latin typeface="Arial" panose="020B0604020202020204" pitchFamily="34" charset="0"/>
                <a:cs typeface="Arial" panose="020B0604020202020204" pitchFamily="34" charset="0"/>
              </a:rPr>
              <a:t>: - After designing we are ready to implement work on it and start to complete work on software, every small and large business on it. </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59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154954" y="2330244"/>
            <a:ext cx="8825659" cy="4085303"/>
          </a:xfrm>
        </p:spPr>
        <p:txBody>
          <a:bodyPr>
            <a:normAutofit/>
          </a:bodyPr>
          <a:lstStyle/>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 Testing : - </a:t>
            </a:r>
            <a:r>
              <a:rPr lang="en-US" sz="2000" dirty="0">
                <a:solidFill>
                  <a:schemeClr val="tx1">
                    <a:lumMod val="95000"/>
                    <a:lumOff val="5000"/>
                  </a:schemeClr>
                </a:solidFill>
                <a:latin typeface="Arial" panose="020B0604020202020204" pitchFamily="34" charset="0"/>
                <a:cs typeface="Arial" panose="020B0604020202020204" pitchFamily="34" charset="0"/>
              </a:rPr>
              <a:t>After completing work on software, there is team for testing your software. Testing is necessary if any bug, error or issue in is there in software implementation, so before going live it will be solved and your software runs smoothly without error and this will be handled by the testing team </a:t>
            </a:r>
          </a:p>
          <a:p>
            <a:pPr>
              <a:buFont typeface="Wingdings" panose="05000000000000000000" pitchFamily="2" charset="2"/>
              <a:buChar char="v"/>
            </a:pPr>
            <a:r>
              <a:rPr lang="en-US" sz="2400" dirty="0">
                <a:solidFill>
                  <a:schemeClr val="tx1">
                    <a:lumMod val="95000"/>
                    <a:lumOff val="5000"/>
                  </a:schemeClr>
                </a:solidFill>
                <a:latin typeface="Arial" panose="020B0604020202020204" pitchFamily="34" charset="0"/>
                <a:cs typeface="Arial" panose="020B0604020202020204" pitchFamily="34" charset="0"/>
              </a:rPr>
              <a:t>Maintainance and Update : -  </a:t>
            </a:r>
            <a:r>
              <a:rPr lang="en-US" sz="2000" dirty="0">
                <a:solidFill>
                  <a:schemeClr val="tx1">
                    <a:lumMod val="95000"/>
                    <a:lumOff val="5000"/>
                  </a:schemeClr>
                </a:solidFill>
                <a:latin typeface="Arial" panose="020B0604020202020204" pitchFamily="34" charset="0"/>
                <a:cs typeface="Arial" panose="020B0604020202020204" pitchFamily="34" charset="0"/>
              </a:rPr>
              <a:t>After going live it is necessary to maintain your software and upgradation is also required in software for the upcoming features use in your software in future, and also required for bugs and error for this  </a:t>
            </a:r>
            <a:r>
              <a:rPr lang="en-US" sz="2000" dirty="0" err="1">
                <a:solidFill>
                  <a:schemeClr val="tx1">
                    <a:lumMod val="95000"/>
                    <a:lumOff val="5000"/>
                  </a:schemeClr>
                </a:solidFill>
                <a:latin typeface="Arial" panose="020B0604020202020204" pitchFamily="34" charset="0"/>
                <a:cs typeface="Arial" panose="020B0604020202020204" pitchFamily="34" charset="0"/>
              </a:rPr>
              <a:t>maintainance</a:t>
            </a:r>
            <a:r>
              <a:rPr lang="en-US" sz="2000" dirty="0">
                <a:solidFill>
                  <a:schemeClr val="tx1">
                    <a:lumMod val="95000"/>
                    <a:lumOff val="5000"/>
                  </a:schemeClr>
                </a:solidFill>
                <a:latin typeface="Arial" panose="020B0604020202020204" pitchFamily="34" charset="0"/>
                <a:cs typeface="Arial" panose="020B0604020202020204" pitchFamily="34" charset="0"/>
              </a:rPr>
              <a:t> and upgradation is required. </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1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latin typeface="Arial Black" panose="020B0A04020102020204" pitchFamily="34" charset="0"/>
              </a:rPr>
              <a:t>WHAT IS DFD ?</a:t>
            </a:r>
            <a:endParaRPr lang="en-IN" u="sng"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1154954" y="2300747"/>
            <a:ext cx="8825659" cy="4350775"/>
          </a:xfrm>
        </p:spPr>
        <p:txBody>
          <a:bodyPr>
            <a:normAutofit/>
          </a:bodyPr>
          <a:lstStyle/>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cs typeface="Arial" panose="020B0604020202020204" pitchFamily="34" charset="0"/>
              </a:rPr>
              <a:t> DFD means data flow diagram, this methodology is used to understand theoretically process of software. DFD shows complete process of software from top to bottom, we can say that it is like user authority, data flow, data store, admin authority and many more. DFD is generally used to understand software easily, means after understanding the engineers knows what is to be done next. This is the process of DFD.</a:t>
            </a:r>
          </a:p>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cs typeface="Arial" panose="020B0604020202020204" pitchFamily="34" charset="0"/>
              </a:rPr>
              <a:t>Types of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Zero level or Context level DFD</a:t>
            </a:r>
          </a:p>
          <a:p>
            <a:pPr marL="457200" indent="-457200">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One level or Two level DFD</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50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386</TotalTime>
  <Words>1143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Agency FB</vt:lpstr>
      <vt:lpstr>Arial</vt:lpstr>
      <vt:lpstr>Arial Black</vt:lpstr>
      <vt:lpstr>Century Gothic</vt:lpstr>
      <vt:lpstr>Courier New</vt:lpstr>
      <vt:lpstr>Wingdings</vt:lpstr>
      <vt:lpstr>Wingdings 3</vt:lpstr>
      <vt:lpstr>Ion Boardroom</vt:lpstr>
      <vt:lpstr>Module – 1  (SDLC)</vt:lpstr>
      <vt:lpstr>WHAT IS SOFTWARE ?</vt:lpstr>
      <vt:lpstr>PowerPoint Presentation</vt:lpstr>
      <vt:lpstr>PowerPoint Presentation</vt:lpstr>
      <vt:lpstr>PowerPoint Presentation</vt:lpstr>
      <vt:lpstr>WHAT IS SDLC ?</vt:lpstr>
      <vt:lpstr> </vt:lpstr>
      <vt:lpstr>PowerPoint Presentation</vt:lpstr>
      <vt:lpstr>WHAT IS DFD ?</vt:lpstr>
      <vt:lpstr>PowerPoint Presentation</vt:lpstr>
      <vt:lpstr>PowerPoint Presentation</vt:lpstr>
      <vt:lpstr>PowerPoint Presentation</vt:lpstr>
      <vt:lpstr>FLOW CHAT</vt:lpstr>
      <vt:lpstr>PowerPoint Presentation</vt:lpstr>
      <vt:lpstr>PowerPoint Presentation</vt:lpstr>
      <vt:lpstr>INTERACTION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Ayush Dhabaliya</cp:lastModifiedBy>
  <cp:revision>26</cp:revision>
  <dcterms:created xsi:type="dcterms:W3CDTF">2023-10-23T14:24:23Z</dcterms:created>
  <dcterms:modified xsi:type="dcterms:W3CDTF">2024-02-07T07:05:08Z</dcterms:modified>
</cp:coreProperties>
</file>