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Nunito"/>
      <p:regular r:id="rId67"/>
      <p:bold r:id="rId68"/>
      <p:italic r:id="rId69"/>
      <p:boldItalic r:id="rId70"/>
    </p:embeddedFont>
    <p:embeddedFont>
      <p:font typeface="Maven Pro"/>
      <p:regular r:id="rId71"/>
      <p:bold r:id="rId72"/>
    </p:embeddedFont>
    <p:embeddedFont>
      <p:font typeface="Roboto Mon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Mono-regular.fntdata"/><Relationship Id="rId72" Type="http://schemas.openxmlformats.org/officeDocument/2006/relationships/font" Target="fonts/MavenPro-bold.fntdata"/><Relationship Id="rId31" Type="http://schemas.openxmlformats.org/officeDocument/2006/relationships/slide" Target="slides/slide26.xml"/><Relationship Id="rId75" Type="http://schemas.openxmlformats.org/officeDocument/2006/relationships/font" Target="fonts/RobotoMono-italic.fntdata"/><Relationship Id="rId30" Type="http://schemas.openxmlformats.org/officeDocument/2006/relationships/slide" Target="slides/slide25.xml"/><Relationship Id="rId74" Type="http://schemas.openxmlformats.org/officeDocument/2006/relationships/font" Target="fonts/RobotoMono-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RobotoMono-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avenPro-regular.fntdata"/><Relationship Id="rId70" Type="http://schemas.openxmlformats.org/officeDocument/2006/relationships/font" Target="fonts/Nuni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Nunito-bold.fntdata"/><Relationship Id="rId23" Type="http://schemas.openxmlformats.org/officeDocument/2006/relationships/slide" Target="slides/slide18.xml"/><Relationship Id="rId67" Type="http://schemas.openxmlformats.org/officeDocument/2006/relationships/font" Target="fonts/Nuni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6fe28d60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6fe28d60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6fe28d6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6fe28d6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999b8124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999b8124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6fe28d60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6fe28d60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6fe28d60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6fe28d60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999b8124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999b8124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999b8124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999b8124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6fe28d60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6fe28d60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6fe28d60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6fe28d60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6fe28d60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6fe28d60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8b6dfe0b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8b6dfe0b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6fe28d60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6fe28d60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6fe28d60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6fe28d60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999b8124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999b8124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6fe28d60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6fe28d60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9ac126b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9ac126b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9ac126b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9ac126b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9ac126b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9ac126b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6fe28d60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6fe28d60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6fe28d60f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6fe28d60f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8b6dfe0b4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8b6dfe0b4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8b6dfe0b4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8b6dfe0b4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8b6dfe0b4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8b6dfe0b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8b6dfe0b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8b6dfe0b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8b6dfe0b4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8b6dfe0b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8b6dfe0b4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8b6dfe0b4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998fa04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998fa04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8b6dfe0b4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e8b6dfe0b4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8b6dfe0b4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8b6dfe0b4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8b4a01b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8b4a01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8b4a01b7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e8b4a01b7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8b4a01b7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8b4a01b7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fe28d5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6fe28d5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8b4a01b7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8b4a01b7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8b4a01b7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8b4a01b7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8b4a01b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e8b4a01b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8b4a01b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8b4a01b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8b4a01b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8b4a01b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8b4a01b7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8b4a01b7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9ac126b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9ac126b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8b4a01b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e8b4a01b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e8b4a01b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e8b4a01b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998fa04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e998fa04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6fe28d6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6fe28d6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998fa04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998fa04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998fa04a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998fa04a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9ac126be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e9ac126be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9ac126be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e9ac126be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9ac126be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9ac126be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998fa04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e998fa04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e6fbc1e1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e6fbc1e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e6fbc1e1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e6fbc1e1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6fbc1e1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e6fbc1e1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e6fbc1e1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e6fbc1e1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6fe28d6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6fe28d6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6fe28d5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6fe28d5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e9ac126b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e9ac126b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6fe28d60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6fe28d60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999b812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999b812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6fe28d60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6fe28d60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Mv7qCM3ep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andas.pydata.org/docs/reference/api/pandas.DataFrame.apply.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tutorialspoint.com/python/python_multithreading.htm" TargetMode="External"/><Relationship Id="rId4" Type="http://schemas.openxmlformats.org/officeDocument/2006/relationships/hyperlink" Target="https://docs.python.org/3/library/threading.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python.org/3/library/threading.html#threading.Thread" TargetMode="External"/><Relationship Id="rId4" Type="http://schemas.openxmlformats.org/officeDocument/2006/relationships/hyperlink" Target="https://docs.python.org/3/library/threading.html#threading.Thread.ru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python.org/3/library/threading.html#threading.Thread.joi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python.org/3/library/multiprocessing.html#module-multiprocessing" TargetMode="External"/><Relationship Id="rId4" Type="http://schemas.openxmlformats.org/officeDocument/2006/relationships/hyperlink" Target="https://docs.python.org/3/library/threading.html#module-thread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medium.com/python-supply/map-reduce-and-multiprocessing-8d432343f3e7#:~:text=Python%E2%80%99s%20built-in,all%20the%20processes." TargetMode="External"/><Relationship Id="rId4" Type="http://schemas.openxmlformats.org/officeDocument/2006/relationships/hyperlink" Target="https://pymotw.com/2/multiprocessing/mapreduce.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python.org/3/library/multiprocessing.html#module-multiproces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3.pn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6.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docs.python.org/3/library/array.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7.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4.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www.youtube.com/watch?v=Lu5LrKh1Zno" TargetMode="External"/><Relationship Id="rId4" Type="http://schemas.openxmlformats.org/officeDocument/2006/relationships/hyperlink" Target="https://www.youtube.com/watch?v=Mv7qCM3eprs" TargetMode="External"/><Relationship Id="rId5" Type="http://schemas.openxmlformats.org/officeDocument/2006/relationships/hyperlink" Target="https://www.youtube.com/watch?v=6ovfZW8pepo" TargetMode="External"/><Relationship Id="rId6" Type="http://schemas.openxmlformats.org/officeDocument/2006/relationships/hyperlink" Target="https://github.com/nalepae/pandaralle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Parallel Processing and GPU Optimization</a:t>
            </a:r>
            <a:endParaRPr/>
          </a:p>
        </p:txBody>
      </p:sp>
      <p:sp>
        <p:nvSpPr>
          <p:cNvPr id="278" name="Google Shape;278;p13"/>
          <p:cNvSpPr txBox="1"/>
          <p:nvPr>
            <p:ph idx="1" type="subTitle"/>
          </p:nvPr>
        </p:nvSpPr>
        <p:spPr>
          <a:xfrm>
            <a:off x="824000" y="3486725"/>
            <a:ext cx="4255500" cy="9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By:</a:t>
            </a:r>
            <a:endParaRPr b="1"/>
          </a:p>
          <a:p>
            <a:pPr indent="0" lvl="0" marL="0" rtl="0" algn="l">
              <a:spcBef>
                <a:spcPts val="0"/>
              </a:spcBef>
              <a:spcAft>
                <a:spcPts val="0"/>
              </a:spcAft>
              <a:buNone/>
            </a:pPr>
            <a:r>
              <a:rPr b="1" lang="en"/>
              <a:t>AYUSH ISHAN</a:t>
            </a:r>
            <a:endParaRPr b="1"/>
          </a:p>
          <a:p>
            <a:pPr indent="0" lvl="0" marL="0" rtl="0" algn="l">
              <a:spcBef>
                <a:spcPts val="0"/>
              </a:spcBef>
              <a:spcAft>
                <a:spcPts val="0"/>
              </a:spcAft>
              <a:buNone/>
            </a:pPr>
            <a:r>
              <a:rPr b="1" lang="en"/>
              <a:t>DEV RAJ 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65100" y="65100"/>
            <a:ext cx="8269200" cy="74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PARALLELISM</a:t>
            </a:r>
            <a:endParaRPr sz="1650"/>
          </a:p>
          <a:p>
            <a:pPr indent="0" lvl="0" marL="0" rtl="0" algn="l">
              <a:spcBef>
                <a:spcPts val="0"/>
              </a:spcBef>
              <a:spcAft>
                <a:spcPts val="0"/>
              </a:spcAft>
              <a:buNone/>
            </a:pPr>
            <a:r>
              <a:rPr b="0" lang="en" sz="1311">
                <a:solidFill>
                  <a:srgbClr val="000000"/>
                </a:solidFill>
                <a:highlight>
                  <a:srgbClr val="FFFFFF"/>
                </a:highlight>
                <a:latin typeface="Arial"/>
                <a:ea typeface="Arial"/>
                <a:cs typeface="Arial"/>
                <a:sym typeface="Arial"/>
              </a:rPr>
              <a:t>We run multiple copies of the model (called towers). Each tower is assigned to a GPU. Each GPU is responsible for a batch of data.</a:t>
            </a:r>
            <a:endParaRPr sz="1761"/>
          </a:p>
        </p:txBody>
      </p:sp>
      <p:sp>
        <p:nvSpPr>
          <p:cNvPr id="335" name="Google Shape;335;p22"/>
          <p:cNvSpPr txBox="1"/>
          <p:nvPr>
            <p:ph idx="1" type="body"/>
          </p:nvPr>
        </p:nvSpPr>
        <p:spPr>
          <a:xfrm>
            <a:off x="1303800" y="1862075"/>
            <a:ext cx="7030500" cy="26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6" name="Google Shape;336;p22"/>
          <p:cNvPicPr preferRelativeResize="0"/>
          <p:nvPr/>
        </p:nvPicPr>
        <p:blipFill>
          <a:blip r:embed="rId3">
            <a:alphaModFix/>
          </a:blip>
          <a:stretch>
            <a:fillRect/>
          </a:stretch>
        </p:blipFill>
        <p:spPr>
          <a:xfrm>
            <a:off x="65100" y="898475"/>
            <a:ext cx="9023924" cy="424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GPU MEMORY - MANUAL ALLOCATION</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TensorFlow requests nearly all of the GPU memory of all GPUs to avoid memory fragmentation (since GPU has much less memory, it is more vulnerable to fragmentation).</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This may not be desirable if other processes are running on other GPUs.</a:t>
            </a:r>
            <a:endParaRPr sz="18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800">
                <a:solidFill>
                  <a:srgbClr val="000000"/>
                </a:solidFill>
                <a:highlight>
                  <a:srgbClr val="FFFFFF"/>
                </a:highlight>
                <a:latin typeface="Arial"/>
                <a:ea typeface="Arial"/>
                <a:cs typeface="Arial"/>
                <a:sym typeface="Arial"/>
              </a:rPr>
              <a:t>In the next slide we present the different ways of GPU </a:t>
            </a:r>
            <a:r>
              <a:rPr lang="en" sz="1800">
                <a:solidFill>
                  <a:srgbClr val="000000"/>
                </a:solidFill>
                <a:highlight>
                  <a:srgbClr val="FFFFFF"/>
                </a:highlight>
                <a:latin typeface="Arial"/>
                <a:ea typeface="Arial"/>
                <a:cs typeface="Arial"/>
                <a:sym typeface="Arial"/>
              </a:rPr>
              <a:t>memory</a:t>
            </a:r>
            <a:r>
              <a:rPr lang="en" sz="1800">
                <a:solidFill>
                  <a:srgbClr val="000000"/>
                </a:solidFill>
                <a:highlight>
                  <a:srgbClr val="FFFFFF"/>
                </a:highlight>
                <a:latin typeface="Arial"/>
                <a:ea typeface="Arial"/>
                <a:cs typeface="Arial"/>
                <a:sym typeface="Arial"/>
              </a:rPr>
              <a:t> that Tensorflow offers.</a:t>
            </a:r>
            <a:endParaRPr sz="18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41225" y="598575"/>
            <a:ext cx="6993000" cy="999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1A1A1A"/>
              </a:buClr>
              <a:buSzPts val="1700"/>
              <a:buAutoNum type="arabicPeriod"/>
            </a:pPr>
            <a:r>
              <a:rPr b="0" lang="en" sz="1700">
                <a:solidFill>
                  <a:srgbClr val="1A1A1A"/>
                </a:solidFill>
                <a:highlight>
                  <a:srgbClr val="FFFFFF"/>
                </a:highlight>
                <a:latin typeface="Arial"/>
                <a:ea typeface="Arial"/>
                <a:cs typeface="Arial"/>
                <a:sym typeface="Arial"/>
              </a:rPr>
              <a:t>TensorFlow can grow its memory gradually by (if desired):</a:t>
            </a:r>
            <a:endParaRPr b="0" sz="1700">
              <a:solidFill>
                <a:srgbClr val="1A1A1A"/>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0" sz="1700">
              <a:solidFill>
                <a:srgbClr val="1A1A1A"/>
              </a:solidFill>
              <a:highlight>
                <a:srgbClr val="FFFFFF"/>
              </a:highlight>
              <a:latin typeface="Arial"/>
              <a:ea typeface="Arial"/>
              <a:cs typeface="Arial"/>
              <a:sym typeface="Arial"/>
            </a:endParaRPr>
          </a:p>
        </p:txBody>
      </p:sp>
      <p:sp>
        <p:nvSpPr>
          <p:cNvPr id="348" name="Google Shape;348;p24"/>
          <p:cNvSpPr txBox="1"/>
          <p:nvPr>
            <p:ph idx="1" type="body"/>
          </p:nvPr>
        </p:nvSpPr>
        <p:spPr>
          <a:xfrm>
            <a:off x="1406325" y="1990050"/>
            <a:ext cx="6927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222222"/>
              </a:solidFill>
            </a:endParaRPr>
          </a:p>
          <a:p>
            <a:pPr indent="0" lvl="0" marL="0" rtl="0" algn="l">
              <a:spcBef>
                <a:spcPts val="1200"/>
              </a:spcBef>
              <a:spcAft>
                <a:spcPts val="0"/>
              </a:spcAft>
              <a:buNone/>
            </a:pPr>
            <a:r>
              <a:rPr lang="en" sz="1700">
                <a:solidFill>
                  <a:srgbClr val="222222"/>
                </a:solidFill>
              </a:rPr>
              <a:t>2.</a:t>
            </a:r>
            <a:r>
              <a:rPr lang="en" sz="1800">
                <a:solidFill>
                  <a:srgbClr val="222222"/>
                </a:solidFill>
              </a:rPr>
              <a:t> </a:t>
            </a:r>
            <a:r>
              <a:rPr lang="en" sz="1700">
                <a:solidFill>
                  <a:srgbClr val="000000"/>
                </a:solidFill>
                <a:highlight>
                  <a:srgbClr val="FFFFFF"/>
                </a:highlight>
                <a:latin typeface="Arial"/>
                <a:ea typeface="Arial"/>
                <a:cs typeface="Arial"/>
                <a:sym typeface="Arial"/>
              </a:rPr>
              <a:t>To specify that we want say 40% of the total GPUs memory.</a:t>
            </a:r>
            <a:endParaRPr sz="17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7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700">
              <a:solidFill>
                <a:srgbClr val="000000"/>
              </a:solidFill>
              <a:highlight>
                <a:srgbClr val="FFFFFF"/>
              </a:highlight>
              <a:latin typeface="Arial"/>
              <a:ea typeface="Arial"/>
              <a:cs typeface="Arial"/>
              <a:sym typeface="Arial"/>
            </a:endParaRPr>
          </a:p>
        </p:txBody>
      </p:sp>
      <p:pic>
        <p:nvPicPr>
          <p:cNvPr id="349" name="Google Shape;349;p24"/>
          <p:cNvPicPr preferRelativeResize="0"/>
          <p:nvPr/>
        </p:nvPicPr>
        <p:blipFill>
          <a:blip r:embed="rId3">
            <a:alphaModFix/>
          </a:blip>
          <a:stretch>
            <a:fillRect/>
          </a:stretch>
        </p:blipFill>
        <p:spPr>
          <a:xfrm>
            <a:off x="704763" y="1170900"/>
            <a:ext cx="7629525" cy="819150"/>
          </a:xfrm>
          <a:prstGeom prst="rect">
            <a:avLst/>
          </a:prstGeom>
          <a:noFill/>
          <a:ln>
            <a:noFill/>
          </a:ln>
        </p:spPr>
      </p:pic>
      <p:pic>
        <p:nvPicPr>
          <p:cNvPr id="350" name="Google Shape;350;p24"/>
          <p:cNvPicPr preferRelativeResize="0"/>
          <p:nvPr/>
        </p:nvPicPr>
        <p:blipFill>
          <a:blip r:embed="rId4">
            <a:alphaModFix/>
          </a:blip>
          <a:stretch>
            <a:fillRect/>
          </a:stretch>
        </p:blipFill>
        <p:spPr>
          <a:xfrm>
            <a:off x="554600" y="3181350"/>
            <a:ext cx="76962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TOWARDS MACHINE LEARNING </a:t>
            </a:r>
            <a:endParaRPr/>
          </a:p>
          <a:p>
            <a:pPr indent="0" lvl="0" marL="0" rtl="0" algn="l">
              <a:spcBef>
                <a:spcPts val="0"/>
              </a:spcBef>
              <a:spcAft>
                <a:spcPts val="0"/>
              </a:spcAft>
              <a:buNone/>
            </a:pPr>
            <a:r>
              <a:rPr lang="en"/>
              <a:t>APPLICATIONS</a:t>
            </a:r>
            <a:endParaRPr/>
          </a:p>
        </p:txBody>
      </p:sp>
      <p:sp>
        <p:nvSpPr>
          <p:cNvPr id="356" name="Google Shape;35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222222"/>
                </a:solidFill>
              </a:rPr>
              <a:t>We will discuss here, the general approach towards how to design a full-</a:t>
            </a:r>
            <a:r>
              <a:rPr lang="en" sz="2100">
                <a:solidFill>
                  <a:srgbClr val="222222"/>
                </a:solidFill>
              </a:rPr>
              <a:t>fledged</a:t>
            </a:r>
            <a:r>
              <a:rPr lang="en" sz="2100">
                <a:solidFill>
                  <a:srgbClr val="222222"/>
                </a:solidFill>
              </a:rPr>
              <a:t> machine learning model, how to optimise it and how to use it for further tasks.</a:t>
            </a:r>
            <a:endParaRPr sz="2100">
              <a:solidFill>
                <a:srgbClr val="222222"/>
              </a:solidFill>
            </a:endParaRPr>
          </a:p>
          <a:p>
            <a:pPr indent="0" lvl="0" marL="0" rtl="0" algn="l">
              <a:spcBef>
                <a:spcPts val="1200"/>
              </a:spcBef>
              <a:spcAft>
                <a:spcPts val="0"/>
              </a:spcAft>
              <a:buNone/>
            </a:pPr>
            <a:r>
              <a:rPr lang="en" sz="2100">
                <a:solidFill>
                  <a:srgbClr val="222222"/>
                </a:solidFill>
              </a:rPr>
              <a:t>However, you can watch this video to get more </a:t>
            </a:r>
            <a:r>
              <a:rPr lang="en" sz="2100">
                <a:solidFill>
                  <a:srgbClr val="222222"/>
                </a:solidFill>
              </a:rPr>
              <a:t>intuition</a:t>
            </a:r>
            <a:r>
              <a:rPr lang="en" sz="2100">
                <a:solidFill>
                  <a:srgbClr val="222222"/>
                </a:solidFill>
              </a:rPr>
              <a:t>.</a:t>
            </a:r>
            <a:endParaRPr sz="2100">
              <a:solidFill>
                <a:srgbClr val="222222"/>
              </a:solidFill>
            </a:endParaRPr>
          </a:p>
          <a:p>
            <a:pPr indent="457200" lvl="0" marL="2743200" rtl="0" algn="l">
              <a:spcBef>
                <a:spcPts val="1200"/>
              </a:spcBef>
              <a:spcAft>
                <a:spcPts val="1200"/>
              </a:spcAft>
              <a:buNone/>
            </a:pPr>
            <a:r>
              <a:rPr lang="en" sz="2100" u="sng">
                <a:solidFill>
                  <a:schemeClr val="hlink"/>
                </a:solidFill>
                <a:hlinkClick r:id="rId3"/>
              </a:rPr>
              <a:t>link</a:t>
            </a:r>
            <a:r>
              <a:rPr lang="en" sz="2100">
                <a:solidFill>
                  <a:srgbClr val="222222"/>
                </a:solidFill>
              </a:rPr>
              <a:t>.</a:t>
            </a:r>
            <a:endParaRPr sz="2100">
              <a:solidFill>
                <a:srgbClr val="22222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Placing Variables on CPU</a:t>
            </a:r>
            <a:endParaRPr/>
          </a:p>
        </p:txBody>
      </p:sp>
      <p:sp>
        <p:nvSpPr>
          <p:cNvPr id="362" name="Google Shape;362;p26"/>
          <p:cNvSpPr txBox="1"/>
          <p:nvPr>
            <p:ph idx="1" type="body"/>
          </p:nvPr>
        </p:nvSpPr>
        <p:spPr>
          <a:xfrm>
            <a:off x="1303800" y="1300950"/>
            <a:ext cx="7030500" cy="339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If all GPU cards have the same computation and memory capacity, we can scale the solution by using multiple towers each handle different batches of data.</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If the data transfer rate between GPUs are relative slow, we pin the model parameters onto the CPU. </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 Otherwise, we places the variables equally across GPUs. The final choice depends on the model, hardware and the hardware configurations. </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Usually, the design is chosen by benchmarking. In the diagram below, we pin the parameters onto the CPU.</a:t>
            </a:r>
            <a:endParaRPr sz="1700">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8" name="Google Shape;368;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27"/>
          <p:cNvPicPr preferRelativeResize="0"/>
          <p:nvPr/>
        </p:nvPicPr>
        <p:blipFill>
          <a:blip r:embed="rId3">
            <a:alphaModFix/>
          </a:blip>
          <a:stretch>
            <a:fillRect/>
          </a:stretch>
        </p:blipFill>
        <p:spPr>
          <a:xfrm>
            <a:off x="1303800" y="286475"/>
            <a:ext cx="7030500" cy="449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 of </a:t>
            </a:r>
            <a:r>
              <a:rPr lang="en"/>
              <a:t>previous</a:t>
            </a:r>
            <a:r>
              <a:rPr lang="en"/>
              <a:t> diagram</a:t>
            </a:r>
            <a:endParaRPr/>
          </a:p>
        </p:txBody>
      </p:sp>
      <p:sp>
        <p:nvSpPr>
          <p:cNvPr id="375" name="Google Shape;375;p28"/>
          <p:cNvSpPr txBox="1"/>
          <p:nvPr>
            <p:ph idx="1" type="body"/>
          </p:nvPr>
        </p:nvSpPr>
        <p:spPr>
          <a:xfrm>
            <a:off x="1303800" y="1523525"/>
            <a:ext cx="7030500" cy="300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Each GPU computes predictions and gradients for a specific batch of data. </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This setup divides a larger batch of data across the GPUs. </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 Model parameters are pinned onto the CPU. The CPU waits for all GPU gradient computations, and the averaged the result.</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Then CPU computes the new model parameters and updates all GPUs.</a:t>
            </a:r>
            <a:endParaRPr sz="18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0"/>
            <a:ext cx="7030500" cy="121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Computing loss for a tower - in code below</a:t>
            </a:r>
            <a:endParaRPr b="0" sz="600">
              <a:solidFill>
                <a:srgbClr val="000000"/>
              </a:solidFill>
              <a:highlight>
                <a:srgbClr val="FFFFFF"/>
              </a:highlight>
              <a:latin typeface="Arial"/>
              <a:ea typeface="Arial"/>
              <a:cs typeface="Arial"/>
              <a:sym typeface="Arial"/>
            </a:endParaRPr>
          </a:p>
          <a:p>
            <a:pPr indent="-297180" lvl="0" marL="457200" rtl="0" algn="l">
              <a:lnSpc>
                <a:spcPct val="115000"/>
              </a:lnSpc>
              <a:spcBef>
                <a:spcPts val="1500"/>
              </a:spcBef>
              <a:spcAft>
                <a:spcPts val="0"/>
              </a:spcAft>
              <a:buClr>
                <a:srgbClr val="000000"/>
              </a:buClr>
              <a:buSzPct val="100000"/>
              <a:buFont typeface="Arial"/>
              <a:buChar char="●"/>
            </a:pPr>
            <a:r>
              <a:rPr b="0" lang="en" sz="1200">
                <a:solidFill>
                  <a:srgbClr val="000000"/>
                </a:solidFill>
                <a:highlight>
                  <a:srgbClr val="FFFFFF"/>
                </a:highlight>
                <a:latin typeface="Arial"/>
                <a:ea typeface="Arial"/>
                <a:cs typeface="Arial"/>
                <a:sym typeface="Arial"/>
              </a:rPr>
              <a:t>Build a CIFAR-10 model with parameters shared by all towers.</a:t>
            </a:r>
            <a:endParaRPr b="0" sz="1200">
              <a:solidFill>
                <a:srgbClr val="000000"/>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000000"/>
              </a:buClr>
              <a:buSzPct val="100000"/>
              <a:buFont typeface="Arial"/>
              <a:buChar char="●"/>
            </a:pPr>
            <a:r>
              <a:rPr b="0" lang="en" sz="1200">
                <a:solidFill>
                  <a:srgbClr val="000000"/>
                </a:solidFill>
                <a:highlight>
                  <a:srgbClr val="FFFFFF"/>
                </a:highlight>
                <a:latin typeface="Arial"/>
                <a:ea typeface="Arial"/>
                <a:cs typeface="Arial"/>
                <a:sym typeface="Arial"/>
              </a:rPr>
              <a:t>Compute the loss for a single tower.</a:t>
            </a:r>
            <a:endParaRPr b="0" sz="1200">
              <a:solidFill>
                <a:srgbClr val="000000"/>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500"/>
          </a:p>
        </p:txBody>
      </p:sp>
      <p:sp>
        <p:nvSpPr>
          <p:cNvPr id="381" name="Google Shape;381;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2" name="Google Shape;382;p29"/>
          <p:cNvPicPr preferRelativeResize="0"/>
          <p:nvPr/>
        </p:nvPicPr>
        <p:blipFill>
          <a:blip r:embed="rId3">
            <a:alphaModFix/>
          </a:blip>
          <a:stretch>
            <a:fillRect/>
          </a:stretch>
        </p:blipFill>
        <p:spPr>
          <a:xfrm>
            <a:off x="286475" y="1119850"/>
            <a:ext cx="8672325" cy="402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0" y="0"/>
            <a:ext cx="9010800" cy="13413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Inference function</a:t>
            </a:r>
            <a:endParaRPr sz="550"/>
          </a:p>
          <a:p>
            <a:pPr indent="0" lvl="0" marL="0" rtl="0" algn="l">
              <a:spcBef>
                <a:spcPts val="0"/>
              </a:spcBef>
              <a:spcAft>
                <a:spcPts val="0"/>
              </a:spcAft>
              <a:buNone/>
            </a:pPr>
            <a:r>
              <a:t/>
            </a:r>
            <a:endParaRPr sz="550"/>
          </a:p>
          <a:p>
            <a:pPr indent="0" lvl="0" marL="0" rtl="0" algn="l">
              <a:spcBef>
                <a:spcPts val="0"/>
              </a:spcBef>
              <a:spcAft>
                <a:spcPts val="0"/>
              </a:spcAft>
              <a:buNone/>
            </a:pPr>
            <a:r>
              <a:t/>
            </a:r>
            <a:endParaRPr b="0" sz="1522">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0" lang="en" sz="1966">
                <a:solidFill>
                  <a:srgbClr val="000000"/>
                </a:solidFill>
                <a:highlight>
                  <a:srgbClr val="FFFFFF"/>
                </a:highlight>
                <a:latin typeface="Arial"/>
                <a:ea typeface="Arial"/>
                <a:cs typeface="Arial"/>
                <a:sym typeface="Arial"/>
              </a:rPr>
              <a:t>In </a:t>
            </a:r>
            <a:r>
              <a:rPr b="0" i="1" lang="en" sz="1966">
                <a:solidFill>
                  <a:srgbClr val="000000"/>
                </a:solidFill>
                <a:highlight>
                  <a:srgbClr val="FFFFFF"/>
                </a:highlight>
                <a:latin typeface="Arial"/>
                <a:ea typeface="Arial"/>
                <a:cs typeface="Arial"/>
                <a:sym typeface="Arial"/>
              </a:rPr>
              <a:t>cifar10.inference</a:t>
            </a:r>
            <a:r>
              <a:rPr b="0" lang="en" sz="1966">
                <a:solidFill>
                  <a:srgbClr val="000000"/>
                </a:solidFill>
                <a:highlight>
                  <a:srgbClr val="FFFFFF"/>
                </a:highlight>
                <a:latin typeface="Arial"/>
                <a:ea typeface="Arial"/>
                <a:cs typeface="Arial"/>
                <a:sym typeface="Arial"/>
              </a:rPr>
              <a:t>, all variables are instantiate using </a:t>
            </a:r>
            <a:r>
              <a:rPr b="0" i="1" lang="en" sz="1966">
                <a:solidFill>
                  <a:srgbClr val="000000"/>
                </a:solidFill>
                <a:highlight>
                  <a:srgbClr val="FFFFFF"/>
                </a:highlight>
                <a:latin typeface="Arial"/>
                <a:ea typeface="Arial"/>
                <a:cs typeface="Arial"/>
                <a:sym typeface="Arial"/>
              </a:rPr>
              <a:t>tf.get_variable</a:t>
            </a:r>
            <a:r>
              <a:rPr b="0" lang="en" sz="1966">
                <a:solidFill>
                  <a:srgbClr val="000000"/>
                </a:solidFill>
                <a:highlight>
                  <a:srgbClr val="FFFFFF"/>
                </a:highlight>
                <a:latin typeface="Arial"/>
                <a:ea typeface="Arial"/>
                <a:cs typeface="Arial"/>
                <a:sym typeface="Arial"/>
              </a:rPr>
              <a:t> without the tower scope. Hence all model parameters are shared among towers.</a:t>
            </a:r>
            <a:endParaRPr sz="2266"/>
          </a:p>
        </p:txBody>
      </p:sp>
      <p:sp>
        <p:nvSpPr>
          <p:cNvPr id="388" name="Google Shape;388;p30"/>
          <p:cNvSpPr txBox="1"/>
          <p:nvPr>
            <p:ph idx="1" type="body"/>
          </p:nvPr>
        </p:nvSpPr>
        <p:spPr>
          <a:xfrm>
            <a:off x="1224000" y="1979275"/>
            <a:ext cx="5911800" cy="199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30"/>
          <p:cNvPicPr preferRelativeResize="0"/>
          <p:nvPr/>
        </p:nvPicPr>
        <p:blipFill>
          <a:blip r:embed="rId3">
            <a:alphaModFix/>
          </a:blip>
          <a:stretch>
            <a:fillRect/>
          </a:stretch>
        </p:blipFill>
        <p:spPr>
          <a:xfrm>
            <a:off x="339300" y="1497450"/>
            <a:ext cx="7658100" cy="312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157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all variables in CPU</a:t>
            </a:r>
            <a:endParaRPr sz="1500"/>
          </a:p>
          <a:p>
            <a:pPr indent="0" lvl="0" marL="0" rtl="0" algn="l">
              <a:lnSpc>
                <a:spcPct val="115000"/>
              </a:lnSpc>
              <a:spcBef>
                <a:spcPts val="1500"/>
              </a:spcBef>
              <a:spcAft>
                <a:spcPts val="0"/>
              </a:spcAft>
              <a:buNone/>
            </a:pPr>
            <a:r>
              <a:rPr b="0" lang="en" sz="1977">
                <a:solidFill>
                  <a:srgbClr val="000000"/>
                </a:solidFill>
                <a:highlight>
                  <a:srgbClr val="FFFFFF"/>
                </a:highlight>
                <a:latin typeface="Arial"/>
                <a:ea typeface="Arial"/>
                <a:cs typeface="Arial"/>
                <a:sym typeface="Arial"/>
              </a:rPr>
              <a:t>Also all variables are created with </a:t>
            </a:r>
            <a:r>
              <a:rPr b="0" i="1" lang="en" sz="1977">
                <a:solidFill>
                  <a:srgbClr val="000000"/>
                </a:solidFill>
                <a:highlight>
                  <a:srgbClr val="FFFFFF"/>
                </a:highlight>
                <a:latin typeface="Arial"/>
                <a:ea typeface="Arial"/>
                <a:cs typeface="Arial"/>
                <a:sym typeface="Arial"/>
              </a:rPr>
              <a:t>_variable_on_cpu</a:t>
            </a:r>
            <a:r>
              <a:rPr b="0" lang="en" sz="1977">
                <a:solidFill>
                  <a:srgbClr val="000000"/>
                </a:solidFill>
                <a:highlight>
                  <a:srgbClr val="FFFFFF"/>
                </a:highlight>
                <a:latin typeface="Arial"/>
                <a:ea typeface="Arial"/>
                <a:cs typeface="Arial"/>
                <a:sym typeface="Arial"/>
              </a:rPr>
              <a:t> which pins the variables onto the CPU 0.</a:t>
            </a:r>
            <a:endParaRPr b="0" sz="1977">
              <a:solidFill>
                <a:srgbClr val="000000"/>
              </a:solidFill>
              <a:highlight>
                <a:srgbClr val="FFFFFF"/>
              </a:highlight>
              <a:latin typeface="Arial"/>
              <a:ea typeface="Arial"/>
              <a:cs typeface="Arial"/>
              <a:sym typeface="Arial"/>
            </a:endParaRPr>
          </a:p>
          <a:p>
            <a:pPr indent="0" lvl="0" marL="0" rtl="0" algn="l">
              <a:lnSpc>
                <a:spcPct val="115000"/>
              </a:lnSpc>
              <a:spcBef>
                <a:spcPts val="15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sz="1500"/>
          </a:p>
        </p:txBody>
      </p:sp>
      <p:sp>
        <p:nvSpPr>
          <p:cNvPr id="395" name="Google Shape;395;p31"/>
          <p:cNvSpPr txBox="1"/>
          <p:nvPr>
            <p:ph idx="1" type="body"/>
          </p:nvPr>
        </p:nvSpPr>
        <p:spPr>
          <a:xfrm>
            <a:off x="1303800" y="2825675"/>
            <a:ext cx="5571600" cy="44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31"/>
          <p:cNvPicPr preferRelativeResize="0"/>
          <p:nvPr/>
        </p:nvPicPr>
        <p:blipFill>
          <a:blip r:embed="rId3">
            <a:alphaModFix/>
          </a:blip>
          <a:stretch>
            <a:fillRect/>
          </a:stretch>
        </p:blipFill>
        <p:spPr>
          <a:xfrm>
            <a:off x="247400" y="2336950"/>
            <a:ext cx="8607226" cy="188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Part-I </a:t>
            </a:r>
            <a:endParaRPr/>
          </a:p>
          <a:p>
            <a:pPr indent="0" lvl="0" marL="0" rtl="0" algn="l">
              <a:spcBef>
                <a:spcPts val="0"/>
              </a:spcBef>
              <a:spcAft>
                <a:spcPts val="0"/>
              </a:spcAft>
              <a:buNone/>
            </a:pPr>
            <a:r>
              <a:rPr lang="en"/>
              <a:t>GPU Optimisation in Tensorflow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056750" y="116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Model with Multiple GPUs</a:t>
            </a:r>
            <a:endParaRPr/>
          </a:p>
        </p:txBody>
      </p:sp>
      <p:sp>
        <p:nvSpPr>
          <p:cNvPr id="402" name="Google Shape;402;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32"/>
          <p:cNvPicPr preferRelativeResize="0"/>
          <p:nvPr/>
        </p:nvPicPr>
        <p:blipFill>
          <a:blip r:embed="rId3">
            <a:alphaModFix/>
          </a:blip>
          <a:stretch>
            <a:fillRect/>
          </a:stretch>
        </p:blipFill>
        <p:spPr>
          <a:xfrm>
            <a:off x="182300" y="755250"/>
            <a:ext cx="8776500" cy="4388250"/>
          </a:xfrm>
          <a:prstGeom prst="rect">
            <a:avLst/>
          </a:prstGeom>
          <a:noFill/>
          <a:ln>
            <a:noFill/>
          </a:ln>
        </p:spPr>
      </p:pic>
      <p:sp>
        <p:nvSpPr>
          <p:cNvPr id="404" name="Google Shape;404;p32"/>
          <p:cNvSpPr txBox="1"/>
          <p:nvPr/>
        </p:nvSpPr>
        <p:spPr>
          <a:xfrm>
            <a:off x="5234650" y="2070425"/>
            <a:ext cx="3320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To train the model with multiple GPUs, we assign the operations to specific GPUs.</a:t>
            </a:r>
            <a:endParaRPr sz="18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122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Loss of a particular tower and building the final Loss function</a:t>
            </a:r>
            <a:endParaRPr sz="1650"/>
          </a:p>
          <a:p>
            <a:pPr indent="0" lvl="0" marL="0" rtl="0" algn="l">
              <a:spcBef>
                <a:spcPts val="0"/>
              </a:spcBef>
              <a:spcAft>
                <a:spcPts val="0"/>
              </a:spcAft>
              <a:buNone/>
            </a:pPr>
            <a:r>
              <a:t/>
            </a:r>
            <a:endParaRPr b="0" sz="1200">
              <a:solidFill>
                <a:srgbClr val="000000"/>
              </a:solidFill>
              <a:highlight>
                <a:srgbClr val="FFFFFF"/>
              </a:highlight>
              <a:latin typeface="Arial"/>
              <a:ea typeface="Arial"/>
              <a:cs typeface="Arial"/>
              <a:sym typeface="Arial"/>
            </a:endParaRPr>
          </a:p>
          <a:p>
            <a:pPr indent="-335280" lvl="0" marL="457200" rtl="0" algn="l">
              <a:spcBef>
                <a:spcPts val="0"/>
              </a:spcBef>
              <a:spcAft>
                <a:spcPts val="0"/>
              </a:spcAft>
              <a:buClr>
                <a:srgbClr val="000000"/>
              </a:buClr>
              <a:buSzPct val="100000"/>
              <a:buFont typeface="Arial"/>
              <a:buChar char="●"/>
            </a:pPr>
            <a:r>
              <a:rPr b="0" lang="en" sz="1866">
                <a:solidFill>
                  <a:srgbClr val="000000"/>
                </a:solidFill>
                <a:highlight>
                  <a:srgbClr val="FFFFFF"/>
                </a:highlight>
                <a:latin typeface="Arial"/>
                <a:ea typeface="Arial"/>
                <a:cs typeface="Arial"/>
                <a:sym typeface="Arial"/>
              </a:rPr>
              <a:t>We use name scope to retrieve the loss for a specific tower:</a:t>
            </a:r>
            <a:endParaRPr sz="2316"/>
          </a:p>
        </p:txBody>
      </p:sp>
      <p:sp>
        <p:nvSpPr>
          <p:cNvPr id="410" name="Google Shape;410;p33"/>
          <p:cNvSpPr txBox="1"/>
          <p:nvPr>
            <p:ph idx="1" type="body"/>
          </p:nvPr>
        </p:nvSpPr>
        <p:spPr>
          <a:xfrm>
            <a:off x="1303800" y="2916825"/>
            <a:ext cx="7030500" cy="161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1" name="Google Shape;411;p33"/>
          <p:cNvPicPr preferRelativeResize="0"/>
          <p:nvPr/>
        </p:nvPicPr>
        <p:blipFill>
          <a:blip r:embed="rId3">
            <a:alphaModFix/>
          </a:blip>
          <a:stretch>
            <a:fillRect/>
          </a:stretch>
        </p:blipFill>
        <p:spPr>
          <a:xfrm>
            <a:off x="377625" y="1992300"/>
            <a:ext cx="8685351" cy="2539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 loss function construction</a:t>
            </a:r>
            <a:endParaRPr/>
          </a:p>
        </p:txBody>
      </p:sp>
      <p:sp>
        <p:nvSpPr>
          <p:cNvPr id="417" name="Google Shape;417;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8" name="Google Shape;418;p34"/>
          <p:cNvPicPr preferRelativeResize="0"/>
          <p:nvPr/>
        </p:nvPicPr>
        <p:blipFill>
          <a:blip r:embed="rId3">
            <a:alphaModFix/>
          </a:blip>
          <a:stretch>
            <a:fillRect/>
          </a:stretch>
        </p:blipFill>
        <p:spPr>
          <a:xfrm>
            <a:off x="0" y="1647825"/>
            <a:ext cx="6771200" cy="2453950"/>
          </a:xfrm>
          <a:prstGeom prst="rect">
            <a:avLst/>
          </a:prstGeom>
          <a:noFill/>
          <a:ln>
            <a:noFill/>
          </a:ln>
        </p:spPr>
      </p:pic>
      <p:pic>
        <p:nvPicPr>
          <p:cNvPr id="419" name="Google Shape;419;p34"/>
          <p:cNvPicPr preferRelativeResize="0"/>
          <p:nvPr/>
        </p:nvPicPr>
        <p:blipFill>
          <a:blip r:embed="rId4">
            <a:alphaModFix/>
          </a:blip>
          <a:stretch>
            <a:fillRect/>
          </a:stretch>
        </p:blipFill>
        <p:spPr>
          <a:xfrm>
            <a:off x="6654000" y="1628775"/>
            <a:ext cx="2490000" cy="2453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PLACEMENT DECISIONS</a:t>
            </a:r>
            <a:endParaRPr/>
          </a:p>
        </p:txBody>
      </p:sp>
      <p:sp>
        <p:nvSpPr>
          <p:cNvPr id="425" name="Google Shape;425;p35"/>
          <p:cNvSpPr txBox="1"/>
          <p:nvPr>
            <p:ph idx="1" type="body"/>
          </p:nvPr>
        </p:nvSpPr>
        <p:spPr>
          <a:xfrm>
            <a:off x="1225675" y="1341225"/>
            <a:ext cx="7030500" cy="356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How to handle variable placement (on CPU or equally shared in GPUs) depends on the model, hardware, and the hardware configuration.</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For example, for two systems built with NVIDIA Tesla P100s but one using PCIe and the other NVLink may have different recommendations.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Below is some recommendations from the Tensorflow documentation:</a:t>
            </a:r>
            <a:endParaRPr sz="1500">
              <a:solidFill>
                <a:srgbClr val="000000"/>
              </a:solidFill>
              <a:highlight>
                <a:srgbClr val="FFFFFF"/>
              </a:highlight>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Tesla K80: If the GPUs are on the same PCI Express and are able to communicate using NVIDIA GPUDirect Peer to Peer, we place the variables equally across the GPUs. Otherwise, we place the variables on the CPU.</a:t>
            </a:r>
            <a:endParaRPr sz="1500">
              <a:solidFill>
                <a:srgbClr val="000000"/>
              </a:solidFill>
              <a:highlight>
                <a:srgbClr val="FFFFFF"/>
              </a:highlight>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Titan X, P100: For models like ResNet and InceptionV3, placing variables on the CPU. But for models with a lot of variables like AlexNet and VGG, using GPUs with NCCL is better.</a:t>
            </a:r>
            <a:endParaRPr sz="1500">
              <a:solidFill>
                <a:srgbClr val="000000"/>
              </a:solidFill>
              <a:highlight>
                <a:srgbClr val="FFFFFF"/>
              </a:highlight>
              <a:latin typeface="Arial"/>
              <a:ea typeface="Arial"/>
              <a:cs typeface="Arial"/>
              <a:sym typeface="Arial"/>
            </a:endParaRPr>
          </a:p>
          <a:p>
            <a:pPr indent="0" lvl="0" marL="0" rtl="0" algn="l">
              <a:spcBef>
                <a:spcPts val="3000"/>
              </a:spcBef>
              <a:spcAft>
                <a:spcPts val="1200"/>
              </a:spcAft>
              <a:buNone/>
            </a:pPr>
            <a:r>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1329850" y="546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Placing Variables on GPUs</a:t>
            </a:r>
            <a:endParaRPr/>
          </a:p>
        </p:txBody>
      </p:sp>
      <p:sp>
        <p:nvSpPr>
          <p:cNvPr id="431" name="Google Shape;431;p36"/>
          <p:cNvSpPr txBox="1"/>
          <p:nvPr>
            <p:ph idx="1" type="body"/>
          </p:nvPr>
        </p:nvSpPr>
        <p:spPr>
          <a:xfrm>
            <a:off x="1329850" y="1937975"/>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We can place variables on GPU devices similar to CPU. </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The major difference is that we may have 1 CPU but many GPUs. So we may manually rotate the GPU assignment:</a:t>
            </a:r>
            <a:endParaRPr sz="1800">
              <a:solidFill>
                <a:srgbClr val="000000"/>
              </a:solidFill>
              <a:highlight>
                <a:srgbClr val="FFFFFF"/>
              </a:highlight>
              <a:latin typeface="Arial"/>
              <a:ea typeface="Arial"/>
              <a:cs typeface="Arial"/>
              <a:sym typeface="Arial"/>
            </a:endParaRPr>
          </a:p>
        </p:txBody>
      </p:sp>
      <p:pic>
        <p:nvPicPr>
          <p:cNvPr id="432" name="Google Shape;432;p36"/>
          <p:cNvPicPr preferRelativeResize="0"/>
          <p:nvPr/>
        </p:nvPicPr>
        <p:blipFill>
          <a:blip r:embed="rId3">
            <a:alphaModFix/>
          </a:blip>
          <a:stretch>
            <a:fillRect/>
          </a:stretch>
        </p:blipFill>
        <p:spPr>
          <a:xfrm>
            <a:off x="468775" y="3281425"/>
            <a:ext cx="8138451" cy="119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0" y="0"/>
            <a:ext cx="9144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tensorflow.device(device_setter) - </a:t>
            </a:r>
            <a:r>
              <a:rPr b="0" i="1" lang="en" sz="1855">
                <a:solidFill>
                  <a:srgbClr val="000000"/>
                </a:solidFill>
                <a:highlight>
                  <a:srgbClr val="FFFFFF"/>
                </a:highlight>
                <a:latin typeface="Arial"/>
                <a:ea typeface="Arial"/>
                <a:cs typeface="Arial"/>
                <a:sym typeface="Arial"/>
              </a:rPr>
              <a:t>tf.device</a:t>
            </a:r>
            <a:r>
              <a:rPr b="0" lang="en" sz="1855">
                <a:solidFill>
                  <a:srgbClr val="000000"/>
                </a:solidFill>
                <a:highlight>
                  <a:srgbClr val="FFFFFF"/>
                </a:highlight>
                <a:latin typeface="Arial"/>
                <a:ea typeface="Arial"/>
                <a:cs typeface="Arial"/>
                <a:sym typeface="Arial"/>
              </a:rPr>
              <a:t> calls the </a:t>
            </a:r>
            <a:r>
              <a:rPr b="0" i="1" lang="en" sz="1855">
                <a:solidFill>
                  <a:srgbClr val="000000"/>
                </a:solidFill>
                <a:highlight>
                  <a:srgbClr val="FFFFFF"/>
                </a:highlight>
                <a:latin typeface="Arial"/>
                <a:ea typeface="Arial"/>
                <a:cs typeface="Arial"/>
                <a:sym typeface="Arial"/>
              </a:rPr>
              <a:t>device_setter</a:t>
            </a:r>
            <a:r>
              <a:rPr b="0" lang="en" sz="1855">
                <a:solidFill>
                  <a:srgbClr val="000000"/>
                </a:solidFill>
                <a:highlight>
                  <a:srgbClr val="FFFFFF"/>
                </a:highlight>
                <a:latin typeface="Arial"/>
                <a:ea typeface="Arial"/>
                <a:cs typeface="Arial"/>
                <a:sym typeface="Arial"/>
              </a:rPr>
              <a:t> for each Op that is created and it returns the least busy device to place the op.</a:t>
            </a:r>
            <a:endParaRPr sz="2155"/>
          </a:p>
        </p:txBody>
      </p:sp>
      <p:sp>
        <p:nvSpPr>
          <p:cNvPr id="438" name="Google Shape;438;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9" name="Google Shape;439;p37"/>
          <p:cNvPicPr preferRelativeResize="0"/>
          <p:nvPr/>
        </p:nvPicPr>
        <p:blipFill>
          <a:blip r:embed="rId3">
            <a:alphaModFix/>
          </a:blip>
          <a:stretch>
            <a:fillRect/>
          </a:stretch>
        </p:blipFill>
        <p:spPr>
          <a:xfrm>
            <a:off x="587375" y="768275"/>
            <a:ext cx="7839075" cy="4462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169275" y="598575"/>
            <a:ext cx="8974800" cy="9993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t>Designing</a:t>
            </a:r>
            <a:r>
              <a:rPr lang="en"/>
              <a:t> _create_evice_setter() function :-</a:t>
            </a:r>
            <a:endParaRPr/>
          </a:p>
          <a:p>
            <a:pPr indent="0" lvl="0" marL="914400" rtl="0" algn="l">
              <a:spcBef>
                <a:spcPts val="0"/>
              </a:spcBef>
              <a:spcAft>
                <a:spcPts val="0"/>
              </a:spcAft>
              <a:buNone/>
            </a:pPr>
            <a:r>
              <a:t/>
            </a:r>
            <a:endParaRPr b="0" i="1" sz="1200">
              <a:solidFill>
                <a:srgbClr val="000000"/>
              </a:solidFill>
              <a:highlight>
                <a:srgbClr val="FFFFFF"/>
              </a:highlight>
              <a:latin typeface="Arial"/>
              <a:ea typeface="Arial"/>
              <a:cs typeface="Arial"/>
              <a:sym typeface="Arial"/>
            </a:endParaRPr>
          </a:p>
          <a:p>
            <a:pPr indent="0" lvl="0" marL="914400" rtl="0" algn="l">
              <a:spcBef>
                <a:spcPts val="0"/>
              </a:spcBef>
              <a:spcAft>
                <a:spcPts val="0"/>
              </a:spcAft>
              <a:buNone/>
            </a:pPr>
            <a:r>
              <a:rPr b="0" i="1" lang="en" sz="1977">
                <a:solidFill>
                  <a:srgbClr val="000000"/>
                </a:solidFill>
                <a:highlight>
                  <a:srgbClr val="FFFFFF"/>
                </a:highlight>
                <a:latin typeface="Arial"/>
                <a:ea typeface="Arial"/>
                <a:cs typeface="Arial"/>
                <a:sym typeface="Arial"/>
              </a:rPr>
              <a:t>_create_device_setter</a:t>
            </a:r>
            <a:r>
              <a:rPr b="0" lang="en" sz="1977">
                <a:solidFill>
                  <a:srgbClr val="000000"/>
                </a:solidFill>
                <a:highlight>
                  <a:srgbClr val="FFFFFF"/>
                </a:highlight>
                <a:latin typeface="Arial"/>
                <a:ea typeface="Arial"/>
                <a:cs typeface="Arial"/>
                <a:sym typeface="Arial"/>
              </a:rPr>
              <a:t> returns the device the Op is to be placed on:</a:t>
            </a:r>
            <a:endParaRPr sz="2427"/>
          </a:p>
        </p:txBody>
      </p:sp>
      <p:sp>
        <p:nvSpPr>
          <p:cNvPr id="445" name="Google Shape;445;p38"/>
          <p:cNvSpPr txBox="1"/>
          <p:nvPr>
            <p:ph idx="1" type="body"/>
          </p:nvPr>
        </p:nvSpPr>
        <p:spPr>
          <a:xfrm>
            <a:off x="1303800" y="2656400"/>
            <a:ext cx="70305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6" name="Google Shape;446;p38"/>
          <p:cNvPicPr preferRelativeResize="0"/>
          <p:nvPr/>
        </p:nvPicPr>
        <p:blipFill>
          <a:blip r:embed="rId3">
            <a:alphaModFix/>
          </a:blip>
          <a:stretch>
            <a:fillRect/>
          </a:stretch>
        </p:blipFill>
        <p:spPr>
          <a:xfrm>
            <a:off x="169275" y="2038350"/>
            <a:ext cx="8906724" cy="176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203300" y="64700"/>
            <a:ext cx="8940600" cy="53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77"/>
              <a:t>Determining the device -</a:t>
            </a:r>
            <a:r>
              <a:rPr lang="en" sz="2600"/>
              <a:t> </a:t>
            </a:r>
            <a:r>
              <a:rPr lang="en" sz="1872"/>
              <a:t>to determine the device on which we are currently.</a:t>
            </a:r>
            <a:endParaRPr sz="1872"/>
          </a:p>
        </p:txBody>
      </p:sp>
      <p:sp>
        <p:nvSpPr>
          <p:cNvPr id="452" name="Google Shape;452;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3" name="Google Shape;453;p39"/>
          <p:cNvPicPr preferRelativeResize="0"/>
          <p:nvPr/>
        </p:nvPicPr>
        <p:blipFill>
          <a:blip r:embed="rId3">
            <a:alphaModFix/>
          </a:blip>
          <a:stretch>
            <a:fillRect/>
          </a:stretch>
        </p:blipFill>
        <p:spPr>
          <a:xfrm>
            <a:off x="203300" y="533875"/>
            <a:ext cx="8612274" cy="48179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type="title"/>
          </p:nvPr>
        </p:nvSpPr>
        <p:spPr>
          <a:xfrm>
            <a:off x="104700" y="0"/>
            <a:ext cx="8789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a:t>
            </a:r>
            <a:r>
              <a:rPr lang="en"/>
              <a:t> the tower - </a:t>
            </a:r>
            <a:r>
              <a:rPr lang="en" sz="1800"/>
              <a:t>Building</a:t>
            </a:r>
            <a:r>
              <a:rPr lang="en" sz="1800"/>
              <a:t> the whole model on a single tower.</a:t>
            </a:r>
            <a:endParaRPr sz="1800"/>
          </a:p>
        </p:txBody>
      </p:sp>
      <p:sp>
        <p:nvSpPr>
          <p:cNvPr id="459" name="Google Shape;459;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0" name="Google Shape;460;p40"/>
          <p:cNvPicPr preferRelativeResize="0"/>
          <p:nvPr/>
        </p:nvPicPr>
        <p:blipFill>
          <a:blip r:embed="rId3">
            <a:alphaModFix/>
          </a:blip>
          <a:stretch>
            <a:fillRect/>
          </a:stretch>
        </p:blipFill>
        <p:spPr>
          <a:xfrm>
            <a:off x="632625" y="742225"/>
            <a:ext cx="8086350" cy="4323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Part-II </a:t>
            </a:r>
            <a:endParaRPr/>
          </a:p>
          <a:p>
            <a:pPr indent="0" lvl="0" marL="0" rtl="0" algn="l">
              <a:spcBef>
                <a:spcPts val="0"/>
              </a:spcBef>
              <a:spcAft>
                <a:spcPts val="0"/>
              </a:spcAft>
              <a:buNone/>
            </a:pPr>
            <a:r>
              <a:rPr lang="en"/>
              <a:t>Parallel processing in Pandas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69275" y="598575"/>
            <a:ext cx="8841600" cy="999300"/>
          </a:xfrm>
          <a:prstGeom prst="rect">
            <a:avLst/>
          </a:prstGeom>
        </p:spPr>
        <p:txBody>
          <a:bodyPr anchorCtr="0" anchor="t" bIns="91425" lIns="91425" spcFirstLastPara="1" rIns="91425" wrap="square" tIns="91425">
            <a:normAutofit fontScale="90000"/>
          </a:bodyPr>
          <a:lstStyle/>
          <a:p>
            <a:pPr indent="0" lvl="0" marL="914400" rtl="0" algn="l">
              <a:spcBef>
                <a:spcPts val="3000"/>
              </a:spcBef>
              <a:spcAft>
                <a:spcPts val="0"/>
              </a:spcAft>
              <a:buClr>
                <a:srgbClr val="000000"/>
              </a:buClr>
              <a:buSzPct val="32405"/>
              <a:buFont typeface="Arial"/>
              <a:buNone/>
            </a:pPr>
            <a:r>
              <a:rPr b="0" lang="en" sz="3055">
                <a:solidFill>
                  <a:srgbClr val="000000"/>
                </a:solidFill>
                <a:highlight>
                  <a:srgbClr val="FFFFFF"/>
                </a:highlight>
                <a:latin typeface="Arial"/>
                <a:ea typeface="Arial"/>
                <a:cs typeface="Arial"/>
                <a:sym typeface="Arial"/>
              </a:rPr>
              <a:t>  TensorFlow multiple GPUs support</a:t>
            </a:r>
            <a:endParaRPr b="0" sz="3055">
              <a:solidFill>
                <a:srgbClr val="000000"/>
              </a:solidFill>
              <a:highlight>
                <a:srgbClr val="FFFFFF"/>
              </a:highlight>
              <a:latin typeface="Arial"/>
              <a:ea typeface="Arial"/>
              <a:cs typeface="Arial"/>
              <a:sym typeface="Arial"/>
            </a:endParaRPr>
          </a:p>
          <a:p>
            <a:pPr indent="0" lvl="0" marL="0" rtl="0" algn="l">
              <a:spcBef>
                <a:spcPts val="1500"/>
              </a:spcBef>
              <a:spcAft>
                <a:spcPts val="0"/>
              </a:spcAft>
              <a:buClr>
                <a:srgbClr val="000000"/>
              </a:buClr>
              <a:buSzPct val="39285"/>
              <a:buFont typeface="Arial"/>
              <a:buNone/>
            </a:pPr>
            <a:r>
              <a:t/>
            </a:r>
            <a:endParaRPr b="0" sz="252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89" name="Google Shape;289;p15"/>
          <p:cNvSpPr txBox="1"/>
          <p:nvPr>
            <p:ph idx="1" type="body"/>
          </p:nvPr>
        </p:nvSpPr>
        <p:spPr>
          <a:xfrm>
            <a:off x="169275" y="1406325"/>
            <a:ext cx="8974800" cy="3620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If a TensorFlow operation has both CPU and GPU implementations.</a:t>
            </a:r>
            <a:endParaRPr sz="1900">
              <a:solidFill>
                <a:srgbClr val="000000"/>
              </a:solidFill>
              <a:highlight>
                <a:srgbClr val="FFFFFF"/>
              </a:highlight>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TensorFlow will automatically place the operation to run on a GPU device first. </a:t>
            </a:r>
            <a:endParaRPr sz="1900">
              <a:solidFill>
                <a:srgbClr val="000000"/>
              </a:solidFill>
              <a:highlight>
                <a:srgbClr val="FFFFFF"/>
              </a:highlight>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If you have more than one GPU, the GPU with the lowest ID will be selected by default. </a:t>
            </a:r>
            <a:endParaRPr sz="1900">
              <a:solidFill>
                <a:srgbClr val="000000"/>
              </a:solidFill>
              <a:highlight>
                <a:srgbClr val="FFFFFF"/>
              </a:highlight>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However, TensorFlow does not place operations into multiple GPUs automatically. </a:t>
            </a:r>
            <a:endParaRPr sz="1900">
              <a:solidFill>
                <a:srgbClr val="000000"/>
              </a:solidFill>
              <a:highlight>
                <a:srgbClr val="FFFFFF"/>
              </a:highlight>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To override the device placement to use multiple GPUs, we manually specify the device that a computation node should run on.</a:t>
            </a:r>
            <a:endParaRPr sz="2500">
              <a:solidFill>
                <a:srgbClr val="595959"/>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71" name="Google Shape;471;p42"/>
          <p:cNvSpPr txBox="1"/>
          <p:nvPr>
            <p:ph idx="1" type="body"/>
          </p:nvPr>
        </p:nvSpPr>
        <p:spPr>
          <a:xfrm>
            <a:off x="1303800" y="1744200"/>
            <a:ext cx="7030500" cy="278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pandas performing an operation on  a DataFrame can take a lot of time, especially if the dataset is big or the processing operation very </a:t>
            </a:r>
            <a:r>
              <a:rPr lang="en"/>
              <a:t>intensive</a:t>
            </a:r>
            <a:r>
              <a:rPr lang="en"/>
              <a:t>.</a:t>
            </a:r>
            <a:endParaRPr/>
          </a:p>
          <a:p>
            <a:pPr indent="-311150" lvl="0" marL="457200" rtl="0" algn="l">
              <a:spcBef>
                <a:spcPts val="0"/>
              </a:spcBef>
              <a:spcAft>
                <a:spcPts val="0"/>
              </a:spcAft>
              <a:buSzPts val="1300"/>
              <a:buChar char="●"/>
            </a:pPr>
            <a:r>
              <a:rPr lang="en"/>
              <a:t>This is can be very much improved by using multicore processing, which for pandas is available through a library called pandarallel.</a:t>
            </a:r>
            <a:endParaRPr/>
          </a:p>
          <a:p>
            <a:pPr indent="-311150" lvl="0" marL="457200" rtl="0" algn="l">
              <a:spcBef>
                <a:spcPts val="0"/>
              </a:spcBef>
              <a:spcAft>
                <a:spcPts val="0"/>
              </a:spcAft>
              <a:buSzPts val="1300"/>
              <a:buChar char="●"/>
            </a:pPr>
            <a:r>
              <a:rPr lang="en"/>
              <a:t>The pandarallel  library gives adds a method to the classes of pandas called </a:t>
            </a:r>
            <a:r>
              <a:rPr lang="en">
                <a:latin typeface="Roboto Mono"/>
                <a:ea typeface="Roboto Mono"/>
                <a:cs typeface="Roboto Mono"/>
                <a:sym typeface="Roboto Mono"/>
              </a:rPr>
              <a:t>parallel_apply() </a:t>
            </a:r>
            <a:r>
              <a:rPr lang="en"/>
              <a:t>which is analogous to </a:t>
            </a:r>
            <a:r>
              <a:rPr lang="en">
                <a:latin typeface="Roboto Mono"/>
                <a:ea typeface="Roboto Mono"/>
                <a:cs typeface="Roboto Mono"/>
                <a:sym typeface="Roboto Mono"/>
              </a:rPr>
              <a:t>apply()</a:t>
            </a:r>
            <a:r>
              <a:rPr lang="en"/>
              <a:t> method already present.</a:t>
            </a:r>
            <a:endParaRPr/>
          </a:p>
          <a:p>
            <a:pPr indent="-311150" lvl="0" marL="457200" rtl="0" algn="l">
              <a:spcBef>
                <a:spcPts val="0"/>
              </a:spcBef>
              <a:spcAft>
                <a:spcPts val="0"/>
              </a:spcAft>
              <a:buSzPts val="1300"/>
              <a:buChar char="●"/>
            </a:pPr>
            <a:r>
              <a:rPr lang="en"/>
              <a:t>Note : pandarallel improves efficiency by running on different physical cores, hyperthreading may not improve performance.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ph type="title"/>
          </p:nvPr>
        </p:nvSpPr>
        <p:spPr>
          <a:xfrm>
            <a:off x="1303800" y="131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pandarallel</a:t>
            </a:r>
            <a:endParaRPr/>
          </a:p>
        </p:txBody>
      </p:sp>
      <p:sp>
        <p:nvSpPr>
          <p:cNvPr id="477" name="Google Shape;477;p43"/>
          <p:cNvSpPr txBox="1"/>
          <p:nvPr>
            <p:ph idx="1" type="body"/>
          </p:nvPr>
        </p:nvSpPr>
        <p:spPr>
          <a:xfrm>
            <a:off x="1303800" y="1298875"/>
            <a:ext cx="7030500" cy="32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FF00FF"/>
                </a:solidFill>
                <a:latin typeface="Roboto Mono"/>
                <a:ea typeface="Roboto Mono"/>
                <a:cs typeface="Roboto Mono"/>
                <a:sym typeface="Roboto Mono"/>
              </a:rPr>
              <a:t>from</a:t>
            </a:r>
            <a:r>
              <a:rPr lang="en" sz="1500">
                <a:solidFill>
                  <a:srgbClr val="000000"/>
                </a:solidFill>
                <a:latin typeface="Roboto Mono"/>
                <a:ea typeface="Roboto Mono"/>
                <a:cs typeface="Roboto Mono"/>
                <a:sym typeface="Roboto Mono"/>
              </a:rPr>
              <a:t> pandarallel </a:t>
            </a:r>
            <a:r>
              <a:rPr lang="en" sz="1500">
                <a:solidFill>
                  <a:srgbClr val="FF00FF"/>
                </a:solidFill>
                <a:latin typeface="Roboto Mono"/>
                <a:ea typeface="Roboto Mono"/>
                <a:cs typeface="Roboto Mono"/>
                <a:sym typeface="Roboto Mono"/>
              </a:rPr>
              <a:t>import</a:t>
            </a:r>
            <a:r>
              <a:rPr lang="en" sz="1500">
                <a:solidFill>
                  <a:srgbClr val="000000"/>
                </a:solidFill>
                <a:latin typeface="Roboto Mono"/>
                <a:ea typeface="Roboto Mono"/>
                <a:cs typeface="Roboto Mono"/>
                <a:sym typeface="Roboto Mono"/>
              </a:rPr>
              <a:t> pandarallel</a:t>
            </a:r>
            <a:endParaRPr sz="15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500">
                <a:solidFill>
                  <a:srgbClr val="000000"/>
                </a:solidFill>
                <a:latin typeface="Roboto Mono"/>
                <a:ea typeface="Roboto Mono"/>
                <a:cs typeface="Roboto Mono"/>
                <a:sym typeface="Roboto Mono"/>
              </a:rPr>
              <a:t>pandarallel.initialize()</a:t>
            </a:r>
            <a:endParaRPr sz="15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500">
                <a:solidFill>
                  <a:srgbClr val="000000"/>
                </a:solidFill>
                <a:latin typeface="Roboto Mono"/>
                <a:ea typeface="Roboto Mono"/>
                <a:cs typeface="Roboto Mono"/>
                <a:sym typeface="Roboto Mono"/>
              </a:rPr>
              <a:t>		.</a:t>
            </a:r>
            <a:endParaRPr sz="15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sz="1500">
                <a:solidFill>
                  <a:srgbClr val="000000"/>
                </a:solidFill>
                <a:latin typeface="Roboto Mono"/>
                <a:ea typeface="Roboto Mono"/>
                <a:cs typeface="Roboto Mono"/>
                <a:sym typeface="Roboto Mono"/>
              </a:rPr>
              <a:t>		.</a:t>
            </a:r>
            <a:endParaRPr sz="1500">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sz="1500">
                <a:solidFill>
                  <a:srgbClr val="000000"/>
                </a:solidFill>
                <a:latin typeface="Roboto Mono"/>
                <a:ea typeface="Roboto Mono"/>
                <a:cs typeface="Roboto Mono"/>
                <a:sym typeface="Roboto Mono"/>
              </a:rPr>
              <a:t>df.parallel_apply(fun)</a:t>
            </a:r>
            <a:endParaRPr sz="1500">
              <a:solidFill>
                <a:srgbClr val="000000"/>
              </a:solidFill>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4"/>
          <p:cNvSpPr txBox="1"/>
          <p:nvPr>
            <p:ph type="title"/>
          </p:nvPr>
        </p:nvSpPr>
        <p:spPr>
          <a:xfrm>
            <a:off x="1303800" y="301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Mono"/>
                <a:ea typeface="Roboto Mono"/>
                <a:cs typeface="Roboto Mono"/>
                <a:sym typeface="Roboto Mono"/>
              </a:rPr>
              <a:t>pandarallel</a:t>
            </a:r>
            <a:r>
              <a:rPr lang="en" sz="1500">
                <a:latin typeface="Roboto Mono"/>
                <a:ea typeface="Roboto Mono"/>
                <a:cs typeface="Roboto Mono"/>
                <a:sym typeface="Roboto Mono"/>
              </a:rPr>
              <a:t>.</a:t>
            </a:r>
            <a:r>
              <a:rPr lang="en" sz="1477">
                <a:latin typeface="Roboto Mono"/>
                <a:ea typeface="Roboto Mono"/>
                <a:cs typeface="Roboto Mono"/>
                <a:sym typeface="Roboto Mono"/>
              </a:rPr>
              <a:t>initialize(cls,shm_size_mb=None,nb_workers=NB_WORKERS,progress_bar=False,verbose=2,use_memory_fs=None)</a:t>
            </a:r>
            <a:endParaRPr sz="1477">
              <a:latin typeface="Roboto Mono"/>
              <a:ea typeface="Roboto Mono"/>
              <a:cs typeface="Roboto Mono"/>
              <a:sym typeface="Roboto Mono"/>
            </a:endParaRPr>
          </a:p>
        </p:txBody>
      </p:sp>
      <p:sp>
        <p:nvSpPr>
          <p:cNvPr id="483" name="Google Shape;483;p44"/>
          <p:cNvSpPr txBox="1"/>
          <p:nvPr>
            <p:ph idx="1" type="body"/>
          </p:nvPr>
        </p:nvSpPr>
        <p:spPr>
          <a:xfrm>
            <a:off x="1303800" y="1301000"/>
            <a:ext cx="7030500" cy="3230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a:t>
            </a:r>
            <a:r>
              <a:rPr lang="en"/>
              <a:t>hm_size_mb : deprecated</a:t>
            </a:r>
            <a:endParaRPr/>
          </a:p>
          <a:p>
            <a:pPr indent="-311150" lvl="0" marL="457200" rtl="0" algn="l">
              <a:spcBef>
                <a:spcPts val="0"/>
              </a:spcBef>
              <a:spcAft>
                <a:spcPts val="0"/>
              </a:spcAft>
              <a:buSzPts val="1300"/>
              <a:buChar char="●"/>
            </a:pPr>
            <a:r>
              <a:rPr lang="en"/>
              <a:t>nb_workers : Number of workers(CPUs) used, default is all available CPUs</a:t>
            </a:r>
            <a:endParaRPr/>
          </a:p>
          <a:p>
            <a:pPr indent="-311150" lvl="0" marL="457200" rtl="0" algn="l">
              <a:spcBef>
                <a:spcPts val="0"/>
              </a:spcBef>
              <a:spcAft>
                <a:spcPts val="0"/>
              </a:spcAft>
              <a:buSzPts val="1300"/>
              <a:buChar char="●"/>
            </a:pPr>
            <a:r>
              <a:rPr lang="en"/>
              <a:t>p</a:t>
            </a:r>
            <a:r>
              <a:rPr lang="en"/>
              <a:t>rogress_bar : Display progress bars </a:t>
            </a:r>
            <a:endParaRPr/>
          </a:p>
          <a:p>
            <a:pPr indent="-311150" lvl="0" marL="457200" rtl="0" algn="l">
              <a:spcBef>
                <a:spcPts val="0"/>
              </a:spcBef>
              <a:spcAft>
                <a:spcPts val="0"/>
              </a:spcAft>
              <a:buSzPts val="1300"/>
              <a:buChar char="●"/>
            </a:pPr>
            <a:r>
              <a:rPr lang="en"/>
              <a:t>u</a:t>
            </a:r>
            <a:r>
              <a:rPr lang="en"/>
              <a:t>se_memory_fs: Use Memory file system to transfer data between main process and workers.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Mono"/>
                <a:ea typeface="Roboto Mono"/>
                <a:cs typeface="Roboto Mono"/>
                <a:sym typeface="Roboto Mono"/>
              </a:rPr>
              <a:t>pandas</a:t>
            </a:r>
            <a:r>
              <a:rPr lang="en" sz="1500">
                <a:latin typeface="Roboto Mono"/>
                <a:ea typeface="Roboto Mono"/>
                <a:cs typeface="Roboto Mono"/>
                <a:sym typeface="Roboto Mono"/>
              </a:rPr>
              <a:t>.</a:t>
            </a:r>
            <a:r>
              <a:rPr lang="en" sz="1200">
                <a:latin typeface="Roboto Mono"/>
                <a:ea typeface="Roboto Mono"/>
                <a:cs typeface="Roboto Mono"/>
                <a:sym typeface="Roboto Mono"/>
              </a:rPr>
              <a:t>DataFrame.</a:t>
            </a:r>
            <a:r>
              <a:rPr lang="en" sz="1700">
                <a:latin typeface="Roboto Mono"/>
                <a:ea typeface="Roboto Mono"/>
                <a:cs typeface="Roboto Mono"/>
                <a:sym typeface="Roboto Mono"/>
              </a:rPr>
              <a:t>parallel_apply(func,axis=0,raw=False,result_type=None,args=(),**kwargs)</a:t>
            </a:r>
            <a:endParaRPr sz="1700">
              <a:latin typeface="Roboto Mono"/>
              <a:ea typeface="Roboto Mono"/>
              <a:cs typeface="Roboto Mono"/>
              <a:sym typeface="Roboto Mono"/>
            </a:endParaRPr>
          </a:p>
        </p:txBody>
      </p:sp>
      <p:sp>
        <p:nvSpPr>
          <p:cNvPr id="489" name="Google Shape;489;p45"/>
          <p:cNvSpPr txBox="1"/>
          <p:nvPr>
            <p:ph idx="1" type="body"/>
          </p:nvPr>
        </p:nvSpPr>
        <p:spPr>
          <a:xfrm>
            <a:off x="1303800" y="1447300"/>
            <a:ext cx="7030500" cy="308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Same function signature as </a:t>
            </a:r>
            <a:r>
              <a:rPr lang="en">
                <a:latin typeface="Roboto Mono"/>
                <a:ea typeface="Roboto Mono"/>
                <a:cs typeface="Roboto Mono"/>
                <a:sym typeface="Roboto Mono"/>
              </a:rPr>
              <a:t>pandas</a:t>
            </a:r>
            <a:r>
              <a:rPr lang="en">
                <a:latin typeface="Roboto Mono"/>
                <a:ea typeface="Roboto Mono"/>
                <a:cs typeface="Roboto Mono"/>
                <a:sym typeface="Roboto Mono"/>
              </a:rPr>
              <a:t>.DataFrame.apply()</a:t>
            </a:r>
            <a:endParaRPr>
              <a:latin typeface="Roboto Mono"/>
              <a:ea typeface="Roboto Mono"/>
              <a:cs typeface="Roboto Mono"/>
              <a:sym typeface="Roboto Mono"/>
            </a:endParaRPr>
          </a:p>
          <a:p>
            <a:pPr indent="-311150" lvl="0" marL="457200" rtl="0" algn="l">
              <a:spcBef>
                <a:spcPts val="0"/>
              </a:spcBef>
              <a:spcAft>
                <a:spcPts val="0"/>
              </a:spcAft>
              <a:buSzPts val="1300"/>
              <a:buChar char="●"/>
            </a:pPr>
            <a:r>
              <a:rPr lang="en"/>
              <a:t>f</a:t>
            </a:r>
            <a:r>
              <a:rPr lang="en"/>
              <a:t>unc : function(rec: pd.Series/array, </a:t>
            </a:r>
            <a:r>
              <a:rPr lang="en"/>
              <a:t>args,**kwargs) -&gt; Any</a:t>
            </a:r>
            <a:br>
              <a:rPr lang="en"/>
            </a:br>
            <a:r>
              <a:rPr lang="en"/>
              <a:t>Function to apply to each or columns</a:t>
            </a:r>
            <a:endParaRPr/>
          </a:p>
          <a:p>
            <a:pPr indent="-311150" lvl="0" marL="457200" rtl="0" algn="l">
              <a:spcBef>
                <a:spcPts val="0"/>
              </a:spcBef>
              <a:spcAft>
                <a:spcPts val="0"/>
              </a:spcAft>
              <a:buSzPts val="1300"/>
              <a:buChar char="●"/>
            </a:pPr>
            <a:r>
              <a:rPr lang="en"/>
              <a:t>The function is applied to each column and the result is returned according to the value in result_type.</a:t>
            </a:r>
            <a:endParaRPr/>
          </a:p>
          <a:p>
            <a:pPr indent="-311150" lvl="0" marL="457200" rtl="0" algn="l">
              <a:spcBef>
                <a:spcPts val="0"/>
              </a:spcBef>
              <a:spcAft>
                <a:spcPts val="0"/>
              </a:spcAft>
              <a:buSzPts val="1300"/>
              <a:buChar char="●"/>
            </a:pPr>
            <a:r>
              <a:rPr lang="en"/>
              <a:t>Values passed as arguments for args and **kwargs will be forwarded to the function.</a:t>
            </a:r>
            <a:endParaRPr/>
          </a:p>
          <a:p>
            <a:pPr indent="-311150" lvl="0" marL="457200" rtl="0" algn="l">
              <a:spcBef>
                <a:spcPts val="0"/>
              </a:spcBef>
              <a:spcAft>
                <a:spcPts val="0"/>
              </a:spcAft>
              <a:buSzPts val="1300"/>
              <a:buChar char="●"/>
            </a:pPr>
            <a:r>
              <a:rPr lang="en"/>
              <a:t>Read about </a:t>
            </a:r>
            <a:r>
              <a:rPr lang="en" u="sng">
                <a:solidFill>
                  <a:schemeClr val="hlink"/>
                </a:solidFill>
                <a:hlinkClick r:id="rId3"/>
              </a:rPr>
              <a:t>pandas.DataFrame.apply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46"/>
          <p:cNvPicPr preferRelativeResize="0"/>
          <p:nvPr/>
        </p:nvPicPr>
        <p:blipFill>
          <a:blip r:embed="rId3">
            <a:alphaModFix/>
          </a:blip>
          <a:stretch>
            <a:fillRect/>
          </a:stretch>
        </p:blipFill>
        <p:spPr>
          <a:xfrm>
            <a:off x="551875" y="523800"/>
            <a:ext cx="7864150" cy="2115975"/>
          </a:xfrm>
          <a:prstGeom prst="rect">
            <a:avLst/>
          </a:prstGeom>
          <a:noFill/>
          <a:ln>
            <a:noFill/>
          </a:ln>
        </p:spPr>
      </p:pic>
      <p:pic>
        <p:nvPicPr>
          <p:cNvPr id="495" name="Google Shape;495;p46"/>
          <p:cNvPicPr preferRelativeResize="0"/>
          <p:nvPr/>
        </p:nvPicPr>
        <p:blipFill>
          <a:blip r:embed="rId4">
            <a:alphaModFix/>
          </a:blip>
          <a:stretch>
            <a:fillRect/>
          </a:stretch>
        </p:blipFill>
        <p:spPr>
          <a:xfrm>
            <a:off x="597413" y="2808775"/>
            <a:ext cx="7773076" cy="2077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Part-III </a:t>
            </a:r>
            <a:endParaRPr/>
          </a:p>
          <a:p>
            <a:pPr indent="0" lvl="0" marL="0" rtl="0" algn="l">
              <a:spcBef>
                <a:spcPts val="0"/>
              </a:spcBef>
              <a:spcAft>
                <a:spcPts val="0"/>
              </a:spcAft>
              <a:buNone/>
            </a:pPr>
            <a:r>
              <a:rPr lang="en"/>
              <a:t>Multithreading and </a:t>
            </a:r>
            <a:r>
              <a:rPr lang="en"/>
              <a:t>Multiprocessing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txBox="1"/>
          <p:nvPr>
            <p:ph type="title"/>
          </p:nvPr>
        </p:nvSpPr>
        <p:spPr>
          <a:xfrm>
            <a:off x="1303800" y="598575"/>
            <a:ext cx="7030500" cy="13914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b="0" lang="en" sz="5200">
                <a:solidFill>
                  <a:srgbClr val="000000"/>
                </a:solidFill>
                <a:latin typeface="Arial"/>
                <a:ea typeface="Arial"/>
                <a:cs typeface="Arial"/>
                <a:sym typeface="Arial"/>
              </a:rPr>
              <a:t>MULTI THREADING</a:t>
            </a:r>
            <a:endParaRPr b="0" sz="5200">
              <a:solidFill>
                <a:srgbClr val="000000"/>
              </a:solidFill>
              <a:latin typeface="Arial"/>
              <a:ea typeface="Arial"/>
              <a:cs typeface="Arial"/>
              <a:sym typeface="Arial"/>
            </a:endParaRPr>
          </a:p>
          <a:p>
            <a:pPr indent="457200" lvl="0" marL="1371600" rtl="0" algn="l">
              <a:lnSpc>
                <a:spcPct val="115000"/>
              </a:lnSpc>
              <a:spcBef>
                <a:spcPts val="0"/>
              </a:spcBef>
              <a:spcAft>
                <a:spcPts val="0"/>
              </a:spcAft>
              <a:buNone/>
            </a:pPr>
            <a:r>
              <a:rPr b="0" lang="en" sz="2400">
                <a:solidFill>
                  <a:srgbClr val="1A1A1A"/>
                </a:solidFill>
                <a:highlight>
                  <a:srgbClr val="FFFFFF"/>
                </a:highlight>
                <a:latin typeface="Arial"/>
                <a:ea typeface="Arial"/>
                <a:cs typeface="Arial"/>
                <a:sym typeface="Arial"/>
              </a:rPr>
              <a:t>Thread-based parallelism</a:t>
            </a:r>
            <a:endParaRPr b="0" sz="240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t/>
            </a:r>
            <a:endParaRPr b="0" sz="5200">
              <a:solidFill>
                <a:srgbClr val="000000"/>
              </a:solidFill>
              <a:latin typeface="Arial"/>
              <a:ea typeface="Arial"/>
              <a:cs typeface="Arial"/>
              <a:sym typeface="Arial"/>
            </a:endParaRPr>
          </a:p>
        </p:txBody>
      </p:sp>
      <p:sp>
        <p:nvSpPr>
          <p:cNvPr id="506" name="Google Shape;506;p48"/>
          <p:cNvSpPr txBox="1"/>
          <p:nvPr>
            <p:ph idx="1" type="body"/>
          </p:nvPr>
        </p:nvSpPr>
        <p:spPr>
          <a:xfrm>
            <a:off x="1303800" y="1989975"/>
            <a:ext cx="7030500" cy="254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900">
                <a:solidFill>
                  <a:srgbClr val="202124"/>
                </a:solidFill>
                <a:highlight>
                  <a:schemeClr val="lt1"/>
                </a:highlight>
                <a:latin typeface="Arial"/>
                <a:ea typeface="Arial"/>
                <a:cs typeface="Arial"/>
                <a:sym typeface="Arial"/>
              </a:rPr>
              <a:t>Multithreading is </a:t>
            </a:r>
            <a:r>
              <a:rPr b="1" lang="en" sz="1900">
                <a:solidFill>
                  <a:srgbClr val="202124"/>
                </a:solidFill>
                <a:highlight>
                  <a:schemeClr val="lt1"/>
                </a:highlight>
                <a:latin typeface="Arial"/>
                <a:ea typeface="Arial"/>
                <a:cs typeface="Arial"/>
                <a:sym typeface="Arial"/>
              </a:rPr>
              <a:t>a model of program execution that allows for multiple threads to be created within a process</a:t>
            </a:r>
            <a:r>
              <a:rPr lang="en" sz="1900">
                <a:solidFill>
                  <a:srgbClr val="202124"/>
                </a:solidFill>
                <a:highlight>
                  <a:schemeClr val="lt1"/>
                </a:highlight>
                <a:latin typeface="Arial"/>
                <a:ea typeface="Arial"/>
                <a:cs typeface="Arial"/>
                <a:sym typeface="Arial"/>
              </a:rPr>
              <a:t>, executing independently but concurrently sharing process resources. </a:t>
            </a:r>
            <a:endParaRPr sz="1900">
              <a:solidFill>
                <a:srgbClr val="202124"/>
              </a:solidFill>
              <a:highlight>
                <a:schemeClr val="lt1"/>
              </a:highlight>
              <a:latin typeface="Arial"/>
              <a:ea typeface="Arial"/>
              <a:cs typeface="Arial"/>
              <a:sym typeface="Arial"/>
            </a:endParaRPr>
          </a:p>
          <a:p>
            <a:pPr indent="0" lvl="0" marL="0" rtl="0" algn="ctr">
              <a:lnSpc>
                <a:spcPct val="100000"/>
              </a:lnSpc>
              <a:spcBef>
                <a:spcPts val="0"/>
              </a:spcBef>
              <a:spcAft>
                <a:spcPts val="0"/>
              </a:spcAft>
              <a:buNone/>
            </a:pPr>
            <a:r>
              <a:t/>
            </a:r>
            <a:endParaRPr sz="1900">
              <a:solidFill>
                <a:srgbClr val="202124"/>
              </a:solidFill>
              <a:highlight>
                <a:schemeClr val="lt1"/>
              </a:highlight>
              <a:latin typeface="Arial"/>
              <a:ea typeface="Arial"/>
              <a:cs typeface="Arial"/>
              <a:sym typeface="Arial"/>
            </a:endParaRPr>
          </a:p>
          <a:p>
            <a:pPr indent="0" lvl="0" marL="0" rtl="0" algn="ctr">
              <a:lnSpc>
                <a:spcPct val="100000"/>
              </a:lnSpc>
              <a:spcBef>
                <a:spcPts val="0"/>
              </a:spcBef>
              <a:spcAft>
                <a:spcPts val="0"/>
              </a:spcAft>
              <a:buNone/>
            </a:pPr>
            <a:r>
              <a:rPr lang="en" sz="1800">
                <a:solidFill>
                  <a:srgbClr val="202124"/>
                </a:solidFill>
                <a:highlight>
                  <a:schemeClr val="lt1"/>
                </a:highlight>
                <a:latin typeface="Arial"/>
                <a:ea typeface="Arial"/>
                <a:cs typeface="Arial"/>
                <a:sym typeface="Arial"/>
              </a:rPr>
              <a:t>Depending on the hardware, threads can run fully parallel if they are distributed to their own CPU core.</a:t>
            </a:r>
            <a:endParaRPr sz="1800">
              <a:solidFill>
                <a:srgbClr val="202124"/>
              </a:solidFill>
              <a:highlight>
                <a:schemeClr val="lt1"/>
              </a:highlight>
              <a:latin typeface="Arial"/>
              <a:ea typeface="Arial"/>
              <a:cs typeface="Arial"/>
              <a:sym typeface="Arial"/>
            </a:endParaRPr>
          </a:p>
          <a:p>
            <a:pPr indent="0" lvl="0" marL="0" rtl="0" algn="ctr">
              <a:lnSpc>
                <a:spcPct val="100000"/>
              </a:lnSpc>
              <a:spcBef>
                <a:spcPts val="0"/>
              </a:spcBef>
              <a:spcAft>
                <a:spcPts val="0"/>
              </a:spcAft>
              <a:buNone/>
            </a:pPr>
            <a:r>
              <a:t/>
            </a:r>
            <a:endParaRPr sz="1800">
              <a:solidFill>
                <a:srgbClr val="202124"/>
              </a:solidFill>
              <a:highlight>
                <a:schemeClr val="lt1"/>
              </a:highlight>
              <a:latin typeface="Arial"/>
              <a:ea typeface="Arial"/>
              <a:cs typeface="Arial"/>
              <a:sym typeface="Arial"/>
            </a:endParaRPr>
          </a:p>
          <a:p>
            <a:pPr indent="0" lvl="0" marL="0" rtl="0" algn="ctr">
              <a:lnSpc>
                <a:spcPct val="100000"/>
              </a:lnSpc>
              <a:spcBef>
                <a:spcPts val="0"/>
              </a:spcBef>
              <a:spcAft>
                <a:spcPts val="0"/>
              </a:spcAft>
              <a:buNone/>
            </a:pPr>
            <a:r>
              <a:t/>
            </a:r>
            <a:endParaRPr sz="1600">
              <a:solidFill>
                <a:srgbClr val="202124"/>
              </a:solidFill>
              <a:highlight>
                <a:schemeClr val="lt1"/>
              </a:highlight>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12" name="Google Shape;512;p4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3" name="Google Shape;513;p49"/>
          <p:cNvPicPr preferRelativeResize="0"/>
          <p:nvPr/>
        </p:nvPicPr>
        <p:blipFill rotWithShape="1">
          <a:blip r:embed="rId3">
            <a:alphaModFix/>
          </a:blip>
          <a:srcRect b="0" l="6331" r="6331" t="0"/>
          <a:stretch/>
        </p:blipFill>
        <p:spPr>
          <a:xfrm>
            <a:off x="27488" y="395938"/>
            <a:ext cx="9089026" cy="4929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0"/>
          <p:cNvSpPr txBox="1"/>
          <p:nvPr>
            <p:ph type="title"/>
          </p:nvPr>
        </p:nvSpPr>
        <p:spPr>
          <a:xfrm>
            <a:off x="1303800" y="598575"/>
            <a:ext cx="7030500" cy="76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MULTI THREADING IN PYTHON</a:t>
            </a:r>
            <a:endParaRPr/>
          </a:p>
        </p:txBody>
      </p:sp>
      <p:sp>
        <p:nvSpPr>
          <p:cNvPr id="519" name="Google Shape;519;p50"/>
          <p:cNvSpPr txBox="1"/>
          <p:nvPr>
            <p:ph idx="1" type="body"/>
          </p:nvPr>
        </p:nvSpPr>
        <p:spPr>
          <a:xfrm>
            <a:off x="533875" y="1432375"/>
            <a:ext cx="8320800" cy="35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1A1A1A"/>
              </a:solidFill>
              <a:latin typeface="Arial"/>
              <a:ea typeface="Arial"/>
              <a:cs typeface="Arial"/>
              <a:sym typeface="Arial"/>
            </a:endParaRPr>
          </a:p>
          <a:p>
            <a:pPr indent="0" lvl="0" marL="0" rtl="0" algn="l">
              <a:spcBef>
                <a:spcPts val="1200"/>
              </a:spcBef>
              <a:spcAft>
                <a:spcPts val="0"/>
              </a:spcAft>
              <a:buNone/>
            </a:pPr>
            <a:r>
              <a:rPr lang="en" sz="1800">
                <a:solidFill>
                  <a:srgbClr val="1A1A1A"/>
                </a:solidFill>
                <a:latin typeface="Arial"/>
                <a:ea typeface="Arial"/>
                <a:cs typeface="Arial"/>
                <a:sym typeface="Arial"/>
              </a:rPr>
              <a:t>In python, we have modules and some inbuilt function which perform the task of multi-threading.</a:t>
            </a:r>
            <a:endParaRPr sz="1800">
              <a:solidFill>
                <a:srgbClr val="1A1A1A"/>
              </a:solidFill>
              <a:latin typeface="Arial"/>
              <a:ea typeface="Arial"/>
              <a:cs typeface="Arial"/>
              <a:sym typeface="Arial"/>
            </a:endParaRPr>
          </a:p>
          <a:p>
            <a:pPr indent="0" lvl="0" marL="0" rtl="0" algn="l">
              <a:spcBef>
                <a:spcPts val="1200"/>
              </a:spcBef>
              <a:spcAft>
                <a:spcPts val="0"/>
              </a:spcAft>
              <a:buNone/>
            </a:pPr>
            <a:r>
              <a:rPr lang="en" sz="1800">
                <a:solidFill>
                  <a:srgbClr val="1A1A1A"/>
                </a:solidFill>
                <a:latin typeface="Arial"/>
                <a:ea typeface="Arial"/>
                <a:cs typeface="Arial"/>
                <a:sym typeface="Arial"/>
              </a:rPr>
              <a:t>Here, is a link to get some idea regarding that module-</a:t>
            </a:r>
            <a:r>
              <a:rPr lang="en" sz="1800" u="sng">
                <a:solidFill>
                  <a:srgbClr val="1A1A1A"/>
                </a:solidFill>
                <a:latin typeface="Arial"/>
                <a:ea typeface="Arial"/>
                <a:cs typeface="Arial"/>
                <a:sym typeface="Arial"/>
                <a:hlinkClick r:id="rId3">
                  <a:extLst>
                    <a:ext uri="{A12FA001-AC4F-418D-AE19-62706E023703}">
                      <ahyp:hlinkClr val="tx"/>
                    </a:ext>
                  </a:extLst>
                </a:hlinkClick>
              </a:rPr>
              <a:t>Threading</a:t>
            </a:r>
            <a:r>
              <a:rPr lang="en" sz="1800">
                <a:solidFill>
                  <a:srgbClr val="1A1A1A"/>
                </a:solidFill>
                <a:latin typeface="Arial"/>
                <a:ea typeface="Arial"/>
                <a:cs typeface="Arial"/>
                <a:sym typeface="Arial"/>
              </a:rPr>
              <a:t>.</a:t>
            </a:r>
            <a:endParaRPr sz="1800">
              <a:solidFill>
                <a:srgbClr val="1A1A1A"/>
              </a:solidFill>
              <a:latin typeface="Arial"/>
              <a:ea typeface="Arial"/>
              <a:cs typeface="Arial"/>
              <a:sym typeface="Arial"/>
            </a:endParaRPr>
          </a:p>
          <a:p>
            <a:pPr indent="0" lvl="0" marL="0" rtl="0" algn="l">
              <a:spcBef>
                <a:spcPts val="1200"/>
              </a:spcBef>
              <a:spcAft>
                <a:spcPts val="0"/>
              </a:spcAft>
              <a:buNone/>
            </a:pPr>
            <a:r>
              <a:rPr lang="en" sz="1800">
                <a:solidFill>
                  <a:srgbClr val="1A1A1A"/>
                </a:solidFill>
                <a:latin typeface="Arial"/>
                <a:ea typeface="Arial"/>
                <a:cs typeface="Arial"/>
                <a:sym typeface="Arial"/>
              </a:rPr>
              <a:t>However, we wil give a quick overview of the ‘threading’ module in python.</a:t>
            </a:r>
            <a:endParaRPr sz="1800">
              <a:solidFill>
                <a:srgbClr val="1A1A1A"/>
              </a:solidFill>
              <a:latin typeface="Arial"/>
              <a:ea typeface="Arial"/>
              <a:cs typeface="Arial"/>
              <a:sym typeface="Arial"/>
            </a:endParaRPr>
          </a:p>
          <a:p>
            <a:pPr indent="0" lvl="0" marL="0" rtl="0" algn="l">
              <a:spcBef>
                <a:spcPts val="1200"/>
              </a:spcBef>
              <a:spcAft>
                <a:spcPts val="0"/>
              </a:spcAft>
              <a:buNone/>
            </a:pPr>
            <a:r>
              <a:rPr lang="en" sz="1800">
                <a:solidFill>
                  <a:srgbClr val="1A1A1A"/>
                </a:solidFill>
                <a:latin typeface="Arial"/>
                <a:ea typeface="Arial"/>
                <a:cs typeface="Arial"/>
                <a:sym typeface="Arial"/>
              </a:rPr>
              <a:t>If you want to go much more deeper applications of threading, then here is the official documentation of python on </a:t>
            </a:r>
            <a:r>
              <a:rPr lang="en" sz="1800" u="sng">
                <a:solidFill>
                  <a:srgbClr val="1A1A1A"/>
                </a:solidFill>
                <a:latin typeface="Arial"/>
                <a:ea typeface="Arial"/>
                <a:cs typeface="Arial"/>
                <a:sym typeface="Arial"/>
                <a:hlinkClick r:id="rId4">
                  <a:extLst>
                    <a:ext uri="{A12FA001-AC4F-418D-AE19-62706E023703}">
                      <ahyp:hlinkClr val="tx"/>
                    </a:ext>
                  </a:extLst>
                </a:hlinkClick>
              </a:rPr>
              <a:t>threading — Thread-based parallelism</a:t>
            </a:r>
            <a:r>
              <a:rPr lang="en" sz="1800">
                <a:solidFill>
                  <a:srgbClr val="1A1A1A"/>
                </a:solidFill>
                <a:latin typeface="Arial"/>
                <a:ea typeface="Arial"/>
                <a:cs typeface="Arial"/>
                <a:sym typeface="Arial"/>
              </a:rPr>
              <a:t>.</a:t>
            </a:r>
            <a:endParaRPr sz="1800">
              <a:solidFill>
                <a:srgbClr val="1A1A1A"/>
              </a:solidFill>
              <a:latin typeface="Arial"/>
              <a:ea typeface="Arial"/>
              <a:cs typeface="Arial"/>
              <a:sym typeface="Arial"/>
            </a:endParaRPr>
          </a:p>
          <a:p>
            <a:pPr indent="0" lvl="0" marL="0" rtl="0" algn="l">
              <a:spcBef>
                <a:spcPts val="1200"/>
              </a:spcBef>
              <a:spcAft>
                <a:spcPts val="1200"/>
              </a:spcAft>
              <a:buNone/>
            </a:pPr>
            <a:r>
              <a:t/>
            </a:r>
            <a:endParaRPr sz="1800">
              <a:solidFill>
                <a:srgbClr val="1A1A1A"/>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1"/>
          <p:cNvSpPr txBox="1"/>
          <p:nvPr>
            <p:ph type="title"/>
          </p:nvPr>
        </p:nvSpPr>
        <p:spPr>
          <a:xfrm>
            <a:off x="1303800" y="234375"/>
            <a:ext cx="7030500" cy="13635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2900">
                <a:solidFill>
                  <a:srgbClr val="000000"/>
                </a:solidFill>
                <a:latin typeface="Arial"/>
                <a:ea typeface="Arial"/>
                <a:cs typeface="Arial"/>
                <a:sym typeface="Arial"/>
              </a:rPr>
              <a:t>             THE ‘threading’ MODULE</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525" name="Google Shape;525;p51"/>
          <p:cNvSpPr txBox="1"/>
          <p:nvPr>
            <p:ph idx="1" type="body"/>
          </p:nvPr>
        </p:nvSpPr>
        <p:spPr>
          <a:xfrm>
            <a:off x="533875" y="1497475"/>
            <a:ext cx="7930200" cy="3555000"/>
          </a:xfrm>
          <a:prstGeom prst="rect">
            <a:avLst/>
          </a:prstGeom>
        </p:spPr>
        <p:txBody>
          <a:bodyPr anchorCtr="0" anchor="t" bIns="91425" lIns="91425" spcFirstLastPara="1" rIns="91425" wrap="square" tIns="91425">
            <a:normAutofit lnSpcReduction="20000"/>
          </a:bodyPr>
          <a:lstStyle/>
          <a:p>
            <a:pPr indent="0" lvl="0" marL="25400" marR="25400" rtl="0" algn="just">
              <a:spcBef>
                <a:spcPts val="600"/>
              </a:spcBef>
              <a:spcAft>
                <a:spcPts val="0"/>
              </a:spcAft>
              <a:buNone/>
            </a:pPr>
            <a:r>
              <a:rPr lang="en" sz="1700">
                <a:solidFill>
                  <a:srgbClr val="000000"/>
                </a:solidFill>
                <a:latin typeface="Arial"/>
                <a:ea typeface="Arial"/>
                <a:cs typeface="Arial"/>
                <a:sym typeface="Arial"/>
              </a:rPr>
              <a:t>In the latest versions of Python, It had been supported by very powerful threading module.</a:t>
            </a:r>
            <a:endParaRPr sz="1700">
              <a:solidFill>
                <a:srgbClr val="000000"/>
              </a:solidFill>
              <a:latin typeface="Arial"/>
              <a:ea typeface="Arial"/>
              <a:cs typeface="Arial"/>
              <a:sym typeface="Arial"/>
            </a:endParaRPr>
          </a:p>
          <a:p>
            <a:pPr indent="0" lvl="0" marL="25400" marR="25400" rtl="0" algn="just">
              <a:spcBef>
                <a:spcPts val="700"/>
              </a:spcBef>
              <a:spcAft>
                <a:spcPts val="0"/>
              </a:spcAft>
              <a:buNone/>
            </a:pPr>
            <a:r>
              <a:rPr lang="en" sz="1700">
                <a:solidFill>
                  <a:srgbClr val="000000"/>
                </a:solidFill>
                <a:latin typeface="Arial"/>
                <a:ea typeface="Arial"/>
                <a:cs typeface="Arial"/>
                <a:sym typeface="Arial"/>
              </a:rPr>
              <a:t>The </a:t>
            </a:r>
            <a:r>
              <a:rPr i="1" lang="en" sz="1700">
                <a:solidFill>
                  <a:srgbClr val="000000"/>
                </a:solidFill>
                <a:latin typeface="Arial"/>
                <a:ea typeface="Arial"/>
                <a:cs typeface="Arial"/>
                <a:sym typeface="Arial"/>
              </a:rPr>
              <a:t>threading</a:t>
            </a:r>
            <a:r>
              <a:rPr lang="en" sz="1700">
                <a:solidFill>
                  <a:srgbClr val="000000"/>
                </a:solidFill>
                <a:latin typeface="Arial"/>
                <a:ea typeface="Arial"/>
                <a:cs typeface="Arial"/>
                <a:sym typeface="Arial"/>
              </a:rPr>
              <a:t> module exposes all the methods of the </a:t>
            </a:r>
            <a:r>
              <a:rPr i="1" lang="en" sz="1700">
                <a:solidFill>
                  <a:srgbClr val="000000"/>
                </a:solidFill>
                <a:latin typeface="Arial"/>
                <a:ea typeface="Arial"/>
                <a:cs typeface="Arial"/>
                <a:sym typeface="Arial"/>
              </a:rPr>
              <a:t>thread</a:t>
            </a:r>
            <a:r>
              <a:rPr lang="en" sz="1700">
                <a:solidFill>
                  <a:srgbClr val="000000"/>
                </a:solidFill>
                <a:latin typeface="Arial"/>
                <a:ea typeface="Arial"/>
                <a:cs typeface="Arial"/>
                <a:sym typeface="Arial"/>
              </a:rPr>
              <a:t> module and provides some additional methods −</a:t>
            </a:r>
            <a:endParaRPr sz="1700">
              <a:solidFill>
                <a:srgbClr val="000000"/>
              </a:solidFill>
              <a:latin typeface="Arial"/>
              <a:ea typeface="Arial"/>
              <a:cs typeface="Arial"/>
              <a:sym typeface="Arial"/>
            </a:endParaRPr>
          </a:p>
          <a:p>
            <a:pPr indent="-336550" lvl="0" marL="457200" rtl="0" algn="l">
              <a:spcBef>
                <a:spcPts val="700"/>
              </a:spcBef>
              <a:spcAft>
                <a:spcPts val="0"/>
              </a:spcAft>
              <a:buClr>
                <a:srgbClr val="000000"/>
              </a:buClr>
              <a:buSzPts val="1700"/>
              <a:buFont typeface="Arial"/>
              <a:buChar char="●"/>
            </a:pPr>
            <a:r>
              <a:rPr lang="en" sz="1700">
                <a:solidFill>
                  <a:srgbClr val="000000"/>
                </a:solidFill>
                <a:latin typeface="Arial"/>
                <a:ea typeface="Arial"/>
                <a:cs typeface="Arial"/>
                <a:sym typeface="Arial"/>
              </a:rPr>
              <a:t>threading.active_count() − Returns the number of thread objects that are active.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threading.current_thread() − Returns the number of thread objects in the caller's thread control.</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threading.enumerate() − Returns a list of all thread objects that are currently active.</a:t>
            </a:r>
            <a:endParaRPr sz="1700">
              <a:solidFill>
                <a:srgbClr val="000000"/>
              </a:solidFill>
              <a:latin typeface="Arial"/>
              <a:ea typeface="Arial"/>
              <a:cs typeface="Arial"/>
              <a:sym typeface="Arial"/>
            </a:endParaRPr>
          </a:p>
          <a:p>
            <a:pPr indent="0" lvl="0" marL="0" rtl="0" algn="l">
              <a:spcBef>
                <a:spcPts val="400"/>
              </a:spcBef>
              <a:spcAft>
                <a:spcPts val="0"/>
              </a:spcAft>
              <a:buNone/>
            </a:pPr>
            <a:r>
              <a:rPr lang="en" sz="1700">
                <a:solidFill>
                  <a:srgbClr val="000000"/>
                </a:solidFill>
                <a:latin typeface="Arial"/>
                <a:ea typeface="Arial"/>
                <a:cs typeface="Arial"/>
                <a:sym typeface="Arial"/>
              </a:rPr>
              <a:t>However, this is not the limit, there are many to explore.</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260425" y="598575"/>
            <a:ext cx="8516100" cy="7557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b="0" lang="en">
                <a:solidFill>
                  <a:srgbClr val="000000"/>
                </a:solidFill>
                <a:latin typeface="Arial"/>
                <a:ea typeface="Arial"/>
                <a:cs typeface="Arial"/>
                <a:sym typeface="Arial"/>
              </a:rPr>
              <a:t>GPU PLACEMENTS</a:t>
            </a:r>
            <a:endParaRPr b="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95" name="Google Shape;295;p16"/>
          <p:cNvSpPr txBox="1"/>
          <p:nvPr>
            <p:ph idx="1" type="body"/>
          </p:nvPr>
        </p:nvSpPr>
        <p:spPr>
          <a:xfrm>
            <a:off x="351575" y="1354275"/>
            <a:ext cx="8633400" cy="365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Placing all operations on a specific in a specific GPU only.</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96" name="Google Shape;296;p16"/>
          <p:cNvPicPr preferRelativeResize="0"/>
          <p:nvPr/>
        </p:nvPicPr>
        <p:blipFill>
          <a:blip r:embed="rId3">
            <a:alphaModFix/>
          </a:blip>
          <a:stretch>
            <a:fillRect/>
          </a:stretch>
        </p:blipFill>
        <p:spPr>
          <a:xfrm>
            <a:off x="559925" y="1906450"/>
            <a:ext cx="7370174" cy="3002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2"/>
          <p:cNvSpPr txBox="1"/>
          <p:nvPr>
            <p:ph type="title"/>
          </p:nvPr>
        </p:nvSpPr>
        <p:spPr>
          <a:xfrm>
            <a:off x="78125" y="117200"/>
            <a:ext cx="8256300" cy="53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6397"/>
              <a:buFont typeface="Arial"/>
              <a:buNone/>
            </a:pPr>
            <a:r>
              <a:rPr b="0" lang="en" sz="2720">
                <a:solidFill>
                  <a:srgbClr val="000000"/>
                </a:solidFill>
                <a:latin typeface="Arial"/>
                <a:ea typeface="Arial"/>
                <a:cs typeface="Arial"/>
                <a:sym typeface="Arial"/>
              </a:rPr>
              <a:t>Thread Class - </a:t>
            </a:r>
            <a:r>
              <a:rPr b="0" lang="en" sz="2220">
                <a:solidFill>
                  <a:srgbClr val="000000"/>
                </a:solidFill>
                <a:latin typeface="Arial"/>
                <a:ea typeface="Arial"/>
                <a:cs typeface="Arial"/>
                <a:sym typeface="Arial"/>
              </a:rPr>
              <a:t>a class under </a:t>
            </a:r>
            <a:r>
              <a:rPr b="0" i="1" lang="en" sz="2220">
                <a:solidFill>
                  <a:srgbClr val="000000"/>
                </a:solidFill>
                <a:latin typeface="Arial"/>
                <a:ea typeface="Arial"/>
                <a:cs typeface="Arial"/>
                <a:sym typeface="Arial"/>
              </a:rPr>
              <a:t>‘threading’</a:t>
            </a:r>
            <a:r>
              <a:rPr b="0" lang="en" sz="2220">
                <a:solidFill>
                  <a:srgbClr val="000000"/>
                </a:solidFill>
                <a:latin typeface="Arial"/>
                <a:ea typeface="Arial"/>
                <a:cs typeface="Arial"/>
                <a:sym typeface="Arial"/>
              </a:rPr>
              <a:t> module</a:t>
            </a:r>
            <a:endParaRPr b="0" sz="222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531" name="Google Shape;531;p52"/>
          <p:cNvSpPr txBox="1"/>
          <p:nvPr>
            <p:ph idx="1" type="body"/>
          </p:nvPr>
        </p:nvSpPr>
        <p:spPr>
          <a:xfrm>
            <a:off x="0" y="651075"/>
            <a:ext cx="9076200" cy="449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70"/>
              <a:buNone/>
            </a:pPr>
            <a:r>
              <a:rPr b="1" lang="en" sz="1346">
                <a:solidFill>
                  <a:srgbClr val="222222"/>
                </a:solidFill>
                <a:highlight>
                  <a:srgbClr val="FFFFFF"/>
                </a:highlight>
                <a:latin typeface="Arial"/>
                <a:ea typeface="Arial"/>
                <a:cs typeface="Arial"/>
                <a:sym typeface="Arial"/>
              </a:rPr>
              <a:t>Syntax:</a:t>
            </a:r>
            <a:endParaRPr b="1" sz="1346">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770"/>
              <a:buNone/>
            </a:pPr>
            <a:r>
              <a:rPr i="1" lang="en" sz="1346">
                <a:solidFill>
                  <a:srgbClr val="222222"/>
                </a:solidFill>
                <a:highlight>
                  <a:srgbClr val="FFFFFF"/>
                </a:highlight>
                <a:latin typeface="Arial"/>
                <a:ea typeface="Arial"/>
                <a:cs typeface="Arial"/>
                <a:sym typeface="Arial"/>
              </a:rPr>
              <a:t>class </a:t>
            </a:r>
            <a:r>
              <a:rPr lang="en" sz="1314">
                <a:solidFill>
                  <a:srgbClr val="222222"/>
                </a:solidFill>
                <a:highlight>
                  <a:srgbClr val="FFFFFF"/>
                </a:highlight>
                <a:latin typeface="Courier New"/>
                <a:ea typeface="Courier New"/>
                <a:cs typeface="Courier New"/>
                <a:sym typeface="Courier New"/>
              </a:rPr>
              <a:t>threading.</a:t>
            </a:r>
            <a:r>
              <a:rPr b="1" lang="en" sz="1503">
                <a:solidFill>
                  <a:srgbClr val="222222"/>
                </a:solidFill>
                <a:highlight>
                  <a:srgbClr val="FFFFFF"/>
                </a:highlight>
                <a:latin typeface="Courier New"/>
                <a:ea typeface="Courier New"/>
                <a:cs typeface="Courier New"/>
                <a:sym typeface="Courier New"/>
              </a:rPr>
              <a:t>Thread</a:t>
            </a:r>
            <a:r>
              <a:rPr lang="en" sz="1283">
                <a:solidFill>
                  <a:srgbClr val="222222"/>
                </a:solidFill>
                <a:highlight>
                  <a:srgbClr val="FFFFFF"/>
                </a:highlight>
                <a:latin typeface="Arial"/>
                <a:ea typeface="Arial"/>
                <a:cs typeface="Arial"/>
                <a:sym typeface="Arial"/>
              </a:rPr>
              <a:t>(</a:t>
            </a:r>
            <a:r>
              <a:rPr i="1" lang="en" sz="1346">
                <a:solidFill>
                  <a:srgbClr val="222222"/>
                </a:solidFill>
                <a:highlight>
                  <a:srgbClr val="FFFFFF"/>
                </a:highlight>
                <a:latin typeface="Courier New"/>
                <a:ea typeface="Courier New"/>
                <a:cs typeface="Courier New"/>
                <a:sym typeface="Courier New"/>
              </a:rPr>
              <a:t>group=None</a:t>
            </a:r>
            <a:r>
              <a:rPr lang="en" sz="1346">
                <a:solidFill>
                  <a:srgbClr val="222222"/>
                </a:solidFill>
                <a:highlight>
                  <a:srgbClr val="FFFFFF"/>
                </a:highlight>
                <a:latin typeface="Arial"/>
                <a:ea typeface="Arial"/>
                <a:cs typeface="Arial"/>
                <a:sym typeface="Arial"/>
              </a:rPr>
              <a:t>, </a:t>
            </a:r>
            <a:r>
              <a:rPr i="1" lang="en" sz="1346">
                <a:solidFill>
                  <a:srgbClr val="222222"/>
                </a:solidFill>
                <a:highlight>
                  <a:srgbClr val="FFFFFF"/>
                </a:highlight>
                <a:latin typeface="Courier New"/>
                <a:ea typeface="Courier New"/>
                <a:cs typeface="Courier New"/>
                <a:sym typeface="Courier New"/>
              </a:rPr>
              <a:t>target=None</a:t>
            </a:r>
            <a:r>
              <a:rPr lang="en" sz="1346">
                <a:solidFill>
                  <a:srgbClr val="222222"/>
                </a:solidFill>
                <a:highlight>
                  <a:srgbClr val="FFFFFF"/>
                </a:highlight>
                <a:latin typeface="Arial"/>
                <a:ea typeface="Arial"/>
                <a:cs typeface="Arial"/>
                <a:sym typeface="Arial"/>
              </a:rPr>
              <a:t>, </a:t>
            </a:r>
            <a:r>
              <a:rPr i="1" lang="en" sz="1346">
                <a:solidFill>
                  <a:srgbClr val="222222"/>
                </a:solidFill>
                <a:highlight>
                  <a:srgbClr val="FFFFFF"/>
                </a:highlight>
                <a:latin typeface="Courier New"/>
                <a:ea typeface="Courier New"/>
                <a:cs typeface="Courier New"/>
                <a:sym typeface="Courier New"/>
              </a:rPr>
              <a:t>name=None</a:t>
            </a:r>
            <a:r>
              <a:rPr lang="en" sz="1346">
                <a:solidFill>
                  <a:srgbClr val="222222"/>
                </a:solidFill>
                <a:highlight>
                  <a:srgbClr val="FFFFFF"/>
                </a:highlight>
                <a:latin typeface="Arial"/>
                <a:ea typeface="Arial"/>
                <a:cs typeface="Arial"/>
                <a:sym typeface="Arial"/>
              </a:rPr>
              <a:t>, </a:t>
            </a:r>
            <a:r>
              <a:rPr i="1" lang="en" sz="1346">
                <a:solidFill>
                  <a:srgbClr val="222222"/>
                </a:solidFill>
                <a:highlight>
                  <a:srgbClr val="FFFFFF"/>
                </a:highlight>
                <a:latin typeface="Courier New"/>
                <a:ea typeface="Courier New"/>
                <a:cs typeface="Courier New"/>
                <a:sym typeface="Courier New"/>
              </a:rPr>
              <a:t>args=()</a:t>
            </a:r>
            <a:r>
              <a:rPr lang="en" sz="1346">
                <a:solidFill>
                  <a:srgbClr val="222222"/>
                </a:solidFill>
                <a:highlight>
                  <a:srgbClr val="FFFFFF"/>
                </a:highlight>
                <a:latin typeface="Arial"/>
                <a:ea typeface="Arial"/>
                <a:cs typeface="Arial"/>
                <a:sym typeface="Arial"/>
              </a:rPr>
              <a:t>, </a:t>
            </a:r>
            <a:r>
              <a:rPr i="1" lang="en" sz="1346">
                <a:solidFill>
                  <a:srgbClr val="222222"/>
                </a:solidFill>
                <a:highlight>
                  <a:srgbClr val="FFFFFF"/>
                </a:highlight>
                <a:latin typeface="Courier New"/>
                <a:ea typeface="Courier New"/>
                <a:cs typeface="Courier New"/>
                <a:sym typeface="Courier New"/>
              </a:rPr>
              <a:t>kwargs={}</a:t>
            </a:r>
            <a:r>
              <a:rPr lang="en" sz="1346">
                <a:solidFill>
                  <a:srgbClr val="222222"/>
                </a:solidFill>
                <a:highlight>
                  <a:srgbClr val="FFFFFF"/>
                </a:highlight>
                <a:latin typeface="Arial"/>
                <a:ea typeface="Arial"/>
                <a:cs typeface="Arial"/>
                <a:sym typeface="Arial"/>
              </a:rPr>
              <a:t>, </a:t>
            </a:r>
            <a:r>
              <a:rPr i="1" lang="en" sz="1346">
                <a:solidFill>
                  <a:srgbClr val="222222"/>
                </a:solidFill>
                <a:highlight>
                  <a:srgbClr val="FFFFFF"/>
                </a:highlight>
                <a:latin typeface="Courier New"/>
                <a:ea typeface="Courier New"/>
                <a:cs typeface="Courier New"/>
                <a:sym typeface="Courier New"/>
              </a:rPr>
              <a:t>*</a:t>
            </a:r>
            <a:r>
              <a:rPr lang="en" sz="1346">
                <a:solidFill>
                  <a:srgbClr val="222222"/>
                </a:solidFill>
                <a:highlight>
                  <a:srgbClr val="FFFFFF"/>
                </a:highlight>
                <a:latin typeface="Arial"/>
                <a:ea typeface="Arial"/>
                <a:cs typeface="Arial"/>
                <a:sym typeface="Arial"/>
              </a:rPr>
              <a:t>, </a:t>
            </a:r>
            <a:r>
              <a:rPr i="1" lang="en" sz="1346">
                <a:solidFill>
                  <a:srgbClr val="222222"/>
                </a:solidFill>
                <a:highlight>
                  <a:srgbClr val="FFFFFF"/>
                </a:highlight>
                <a:latin typeface="Courier New"/>
                <a:ea typeface="Courier New"/>
                <a:cs typeface="Courier New"/>
                <a:sym typeface="Courier New"/>
              </a:rPr>
              <a:t>daemon=None</a:t>
            </a:r>
            <a:r>
              <a:rPr lang="en" sz="1283">
                <a:solidFill>
                  <a:srgbClr val="222222"/>
                </a:solidFill>
                <a:highlight>
                  <a:srgbClr val="FFFFFF"/>
                </a:highlight>
                <a:latin typeface="Arial"/>
                <a:ea typeface="Arial"/>
                <a:cs typeface="Arial"/>
                <a:sym typeface="Arial"/>
              </a:rPr>
              <a:t>)</a:t>
            </a:r>
            <a:r>
              <a:rPr lang="en" sz="1031">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a:t>
            </a:r>
            <a:endParaRPr sz="1360">
              <a:solidFill>
                <a:srgbClr val="595959"/>
              </a:solidFill>
              <a:latin typeface="Arial"/>
              <a:ea typeface="Arial"/>
              <a:cs typeface="Arial"/>
              <a:sym typeface="Arial"/>
            </a:endParaRPr>
          </a:p>
          <a:p>
            <a:pPr indent="0" lvl="0" marL="0" rtl="0" algn="l">
              <a:lnSpc>
                <a:spcPct val="100000"/>
              </a:lnSpc>
              <a:spcBef>
                <a:spcPts val="0"/>
              </a:spcBef>
              <a:spcAft>
                <a:spcPts val="0"/>
              </a:spcAft>
              <a:buSzPts val="770"/>
              <a:buNone/>
            </a:pPr>
            <a:r>
              <a:t/>
            </a:r>
            <a:endParaRPr sz="1360">
              <a:solidFill>
                <a:srgbClr val="595959"/>
              </a:solidFill>
              <a:latin typeface="Arial"/>
              <a:ea typeface="Arial"/>
              <a:cs typeface="Arial"/>
              <a:sym typeface="Arial"/>
            </a:endParaRPr>
          </a:p>
          <a:p>
            <a:pPr indent="0" lvl="0" marL="0" rtl="0" algn="just">
              <a:lnSpc>
                <a:spcPct val="152727"/>
              </a:lnSpc>
              <a:spcBef>
                <a:spcPts val="0"/>
              </a:spcBef>
              <a:spcAft>
                <a:spcPts val="0"/>
              </a:spcAft>
              <a:buSzPts val="770"/>
              <a:buNone/>
            </a:pPr>
            <a:r>
              <a:rPr lang="en" sz="1293">
                <a:solidFill>
                  <a:srgbClr val="222222"/>
                </a:solidFill>
                <a:highlight>
                  <a:srgbClr val="FFFFFF"/>
                </a:highlight>
                <a:latin typeface="Arial"/>
                <a:ea typeface="Arial"/>
                <a:cs typeface="Arial"/>
                <a:sym typeface="Arial"/>
              </a:rPr>
              <a:t>This constructor should always be called with keyword arguments. Arguments are:</a:t>
            </a:r>
            <a:endParaRPr sz="1293">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SzPts val="770"/>
              <a:buNone/>
            </a:pPr>
            <a:r>
              <a:rPr b="1" i="1" lang="en" sz="1293">
                <a:solidFill>
                  <a:srgbClr val="FF0000"/>
                </a:solidFill>
                <a:highlight>
                  <a:srgbClr val="FFFFFF"/>
                </a:highlight>
                <a:latin typeface="Arial"/>
                <a:ea typeface="Arial"/>
                <a:cs typeface="Arial"/>
                <a:sym typeface="Arial"/>
              </a:rPr>
              <a:t>group</a:t>
            </a:r>
            <a:r>
              <a:rPr b="1" lang="en" sz="1293">
                <a:solidFill>
                  <a:srgbClr val="FF0000"/>
                </a:solidFill>
                <a:highlight>
                  <a:srgbClr val="FFFFFF"/>
                </a:highlight>
                <a:latin typeface="Arial"/>
                <a:ea typeface="Arial"/>
                <a:cs typeface="Arial"/>
                <a:sym typeface="Arial"/>
              </a:rPr>
              <a:t> </a:t>
            </a:r>
            <a:r>
              <a:rPr lang="en" sz="1293">
                <a:solidFill>
                  <a:srgbClr val="222222"/>
                </a:solidFill>
                <a:highlight>
                  <a:srgbClr val="FFFFFF"/>
                </a:highlight>
                <a:latin typeface="Arial"/>
                <a:ea typeface="Arial"/>
                <a:cs typeface="Arial"/>
                <a:sym typeface="Arial"/>
              </a:rPr>
              <a:t>should be </a:t>
            </a:r>
            <a:r>
              <a:rPr lang="en" sz="1258">
                <a:solidFill>
                  <a:srgbClr val="222222"/>
                </a:solidFill>
                <a:highlight>
                  <a:srgbClr val="ECF0F3"/>
                </a:highlight>
                <a:latin typeface="Courier New"/>
                <a:ea typeface="Courier New"/>
                <a:cs typeface="Courier New"/>
                <a:sym typeface="Courier New"/>
              </a:rPr>
              <a:t>None</a:t>
            </a:r>
            <a:r>
              <a:rPr lang="en" sz="1293">
                <a:solidFill>
                  <a:srgbClr val="222222"/>
                </a:solidFill>
                <a:highlight>
                  <a:srgbClr val="FFFFFF"/>
                </a:highlight>
                <a:latin typeface="Arial"/>
                <a:ea typeface="Arial"/>
                <a:cs typeface="Arial"/>
                <a:sym typeface="Arial"/>
              </a:rPr>
              <a:t>; reserved for future extension when a </a:t>
            </a:r>
            <a:r>
              <a:rPr lang="en" sz="1258">
                <a:solidFill>
                  <a:srgbClr val="222222"/>
                </a:solidFill>
                <a:highlight>
                  <a:srgbClr val="FFFFFF"/>
                </a:highlight>
                <a:latin typeface="Courier New"/>
                <a:ea typeface="Courier New"/>
                <a:cs typeface="Courier New"/>
                <a:sym typeface="Courier New"/>
              </a:rPr>
              <a:t>ThreadGroup</a:t>
            </a:r>
            <a:r>
              <a:rPr lang="en" sz="1293">
                <a:solidFill>
                  <a:srgbClr val="222222"/>
                </a:solidFill>
                <a:highlight>
                  <a:srgbClr val="FFFFFF"/>
                </a:highlight>
                <a:latin typeface="Arial"/>
                <a:ea typeface="Arial"/>
                <a:cs typeface="Arial"/>
                <a:sym typeface="Arial"/>
              </a:rPr>
              <a:t> class is implemented.</a:t>
            </a:r>
            <a:endParaRPr sz="1293">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SzPts val="770"/>
              <a:buNone/>
            </a:pPr>
            <a:r>
              <a:rPr b="1" i="1" lang="en" sz="1293">
                <a:solidFill>
                  <a:srgbClr val="FF0000"/>
                </a:solidFill>
                <a:highlight>
                  <a:srgbClr val="FFFFFF"/>
                </a:highlight>
                <a:latin typeface="Arial"/>
                <a:ea typeface="Arial"/>
                <a:cs typeface="Arial"/>
                <a:sym typeface="Arial"/>
              </a:rPr>
              <a:t>target</a:t>
            </a:r>
            <a:r>
              <a:rPr lang="en" sz="1293">
                <a:solidFill>
                  <a:srgbClr val="222222"/>
                </a:solidFill>
                <a:highlight>
                  <a:srgbClr val="FFFFFF"/>
                </a:highlight>
                <a:latin typeface="Arial"/>
                <a:ea typeface="Arial"/>
                <a:cs typeface="Arial"/>
                <a:sym typeface="Arial"/>
              </a:rPr>
              <a:t> is the callable object to be invoked by the </a:t>
            </a:r>
            <a:r>
              <a:rPr lang="en" sz="1258">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run()</a:t>
            </a:r>
            <a:r>
              <a:rPr lang="en" sz="1293">
                <a:solidFill>
                  <a:srgbClr val="222222"/>
                </a:solidFill>
                <a:highlight>
                  <a:srgbClr val="FFFFFF"/>
                </a:highlight>
                <a:latin typeface="Arial"/>
                <a:ea typeface="Arial"/>
                <a:cs typeface="Arial"/>
                <a:sym typeface="Arial"/>
              </a:rPr>
              <a:t> method. Defaults to </a:t>
            </a:r>
            <a:r>
              <a:rPr lang="en" sz="1258">
                <a:solidFill>
                  <a:srgbClr val="222222"/>
                </a:solidFill>
                <a:highlight>
                  <a:srgbClr val="ECF0F3"/>
                </a:highlight>
                <a:latin typeface="Courier New"/>
                <a:ea typeface="Courier New"/>
                <a:cs typeface="Courier New"/>
                <a:sym typeface="Courier New"/>
              </a:rPr>
              <a:t>None</a:t>
            </a:r>
            <a:r>
              <a:rPr lang="en" sz="1293">
                <a:solidFill>
                  <a:srgbClr val="222222"/>
                </a:solidFill>
                <a:highlight>
                  <a:srgbClr val="FFFFFF"/>
                </a:highlight>
                <a:latin typeface="Arial"/>
                <a:ea typeface="Arial"/>
                <a:cs typeface="Arial"/>
                <a:sym typeface="Arial"/>
              </a:rPr>
              <a:t>, meaning nothing is called.</a:t>
            </a:r>
            <a:endParaRPr sz="1293">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SzPts val="770"/>
              <a:buNone/>
            </a:pPr>
            <a:r>
              <a:rPr b="1" i="1" lang="en" sz="1293">
                <a:solidFill>
                  <a:srgbClr val="FF0000"/>
                </a:solidFill>
                <a:highlight>
                  <a:srgbClr val="FFFFFF"/>
                </a:highlight>
                <a:latin typeface="Arial"/>
                <a:ea typeface="Arial"/>
                <a:cs typeface="Arial"/>
                <a:sym typeface="Arial"/>
              </a:rPr>
              <a:t>name</a:t>
            </a:r>
            <a:r>
              <a:rPr lang="en" sz="1293">
                <a:solidFill>
                  <a:srgbClr val="222222"/>
                </a:solidFill>
                <a:highlight>
                  <a:srgbClr val="FFFFFF"/>
                </a:highlight>
                <a:latin typeface="Arial"/>
                <a:ea typeface="Arial"/>
                <a:cs typeface="Arial"/>
                <a:sym typeface="Arial"/>
              </a:rPr>
              <a:t> is the thread name. By default, a unique name is constructed of the form “Thread-</a:t>
            </a:r>
            <a:r>
              <a:rPr i="1" lang="en" sz="1293">
                <a:solidFill>
                  <a:srgbClr val="222222"/>
                </a:solidFill>
                <a:highlight>
                  <a:srgbClr val="FFFFFF"/>
                </a:highlight>
                <a:latin typeface="Arial"/>
                <a:ea typeface="Arial"/>
                <a:cs typeface="Arial"/>
                <a:sym typeface="Arial"/>
              </a:rPr>
              <a:t>N</a:t>
            </a:r>
            <a:r>
              <a:rPr lang="en" sz="1293">
                <a:solidFill>
                  <a:srgbClr val="222222"/>
                </a:solidFill>
                <a:highlight>
                  <a:srgbClr val="FFFFFF"/>
                </a:highlight>
                <a:latin typeface="Arial"/>
                <a:ea typeface="Arial"/>
                <a:cs typeface="Arial"/>
                <a:sym typeface="Arial"/>
              </a:rPr>
              <a:t>” where </a:t>
            </a:r>
            <a:r>
              <a:rPr i="1" lang="en" sz="1293">
                <a:solidFill>
                  <a:srgbClr val="222222"/>
                </a:solidFill>
                <a:highlight>
                  <a:srgbClr val="FFFFFF"/>
                </a:highlight>
                <a:latin typeface="Arial"/>
                <a:ea typeface="Arial"/>
                <a:cs typeface="Arial"/>
                <a:sym typeface="Arial"/>
              </a:rPr>
              <a:t>N</a:t>
            </a:r>
            <a:r>
              <a:rPr lang="en" sz="1293">
                <a:solidFill>
                  <a:srgbClr val="222222"/>
                </a:solidFill>
                <a:highlight>
                  <a:srgbClr val="FFFFFF"/>
                </a:highlight>
                <a:latin typeface="Arial"/>
                <a:ea typeface="Arial"/>
                <a:cs typeface="Arial"/>
                <a:sym typeface="Arial"/>
              </a:rPr>
              <a:t> is a small decimal number.</a:t>
            </a:r>
            <a:endParaRPr sz="1293">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SzPts val="770"/>
              <a:buNone/>
            </a:pPr>
            <a:r>
              <a:rPr b="1" i="1" lang="en" sz="1293">
                <a:solidFill>
                  <a:srgbClr val="FF0000"/>
                </a:solidFill>
                <a:highlight>
                  <a:srgbClr val="FFFFFF"/>
                </a:highlight>
                <a:latin typeface="Arial"/>
                <a:ea typeface="Arial"/>
                <a:cs typeface="Arial"/>
                <a:sym typeface="Arial"/>
              </a:rPr>
              <a:t>args</a:t>
            </a:r>
            <a:r>
              <a:rPr lang="en" sz="1293">
                <a:solidFill>
                  <a:srgbClr val="222222"/>
                </a:solidFill>
                <a:highlight>
                  <a:srgbClr val="FFFFFF"/>
                </a:highlight>
                <a:latin typeface="Arial"/>
                <a:ea typeface="Arial"/>
                <a:cs typeface="Arial"/>
                <a:sym typeface="Arial"/>
              </a:rPr>
              <a:t> is the argument tuple for the target invocation. Defaults to </a:t>
            </a:r>
            <a:r>
              <a:rPr lang="en" sz="1258">
                <a:solidFill>
                  <a:srgbClr val="222222"/>
                </a:solidFill>
                <a:highlight>
                  <a:srgbClr val="ECF0F3"/>
                </a:highlight>
                <a:latin typeface="Courier New"/>
                <a:ea typeface="Courier New"/>
                <a:cs typeface="Courier New"/>
                <a:sym typeface="Courier New"/>
              </a:rPr>
              <a:t>()</a:t>
            </a:r>
            <a:r>
              <a:rPr lang="en" sz="1293">
                <a:solidFill>
                  <a:srgbClr val="222222"/>
                </a:solidFill>
                <a:highlight>
                  <a:srgbClr val="FFFFFF"/>
                </a:highlight>
                <a:latin typeface="Arial"/>
                <a:ea typeface="Arial"/>
                <a:cs typeface="Arial"/>
                <a:sym typeface="Arial"/>
              </a:rPr>
              <a:t>.</a:t>
            </a:r>
            <a:endParaRPr sz="1293">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SzPts val="770"/>
              <a:buNone/>
            </a:pPr>
            <a:r>
              <a:rPr b="1" i="1" lang="en" sz="1293">
                <a:solidFill>
                  <a:srgbClr val="FF0000"/>
                </a:solidFill>
                <a:highlight>
                  <a:srgbClr val="FFFFFF"/>
                </a:highlight>
                <a:latin typeface="Arial"/>
                <a:ea typeface="Arial"/>
                <a:cs typeface="Arial"/>
                <a:sym typeface="Arial"/>
              </a:rPr>
              <a:t>kwargs</a:t>
            </a:r>
            <a:r>
              <a:rPr lang="en" sz="1293">
                <a:solidFill>
                  <a:srgbClr val="222222"/>
                </a:solidFill>
                <a:highlight>
                  <a:srgbClr val="FFFFFF"/>
                </a:highlight>
                <a:latin typeface="Arial"/>
                <a:ea typeface="Arial"/>
                <a:cs typeface="Arial"/>
                <a:sym typeface="Arial"/>
              </a:rPr>
              <a:t> is a dictionary of keyword arguments for the target invocation. Defaults to </a:t>
            </a:r>
            <a:r>
              <a:rPr lang="en" sz="1258">
                <a:solidFill>
                  <a:srgbClr val="222222"/>
                </a:solidFill>
                <a:highlight>
                  <a:srgbClr val="ECF0F3"/>
                </a:highlight>
                <a:latin typeface="Courier New"/>
                <a:ea typeface="Courier New"/>
                <a:cs typeface="Courier New"/>
                <a:sym typeface="Courier New"/>
              </a:rPr>
              <a:t>{}</a:t>
            </a:r>
            <a:r>
              <a:rPr lang="en" sz="1293">
                <a:solidFill>
                  <a:srgbClr val="222222"/>
                </a:solidFill>
                <a:highlight>
                  <a:srgbClr val="FFFFFF"/>
                </a:highlight>
                <a:latin typeface="Arial"/>
                <a:ea typeface="Arial"/>
                <a:cs typeface="Arial"/>
                <a:sym typeface="Arial"/>
              </a:rPr>
              <a:t>.</a:t>
            </a:r>
            <a:endParaRPr sz="1293">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SzPts val="770"/>
              <a:buNone/>
            </a:pPr>
            <a:r>
              <a:rPr lang="en" sz="1293">
                <a:solidFill>
                  <a:srgbClr val="222222"/>
                </a:solidFill>
                <a:highlight>
                  <a:srgbClr val="FFFFFF"/>
                </a:highlight>
                <a:latin typeface="Arial"/>
                <a:ea typeface="Arial"/>
                <a:cs typeface="Arial"/>
                <a:sym typeface="Arial"/>
              </a:rPr>
              <a:t>If not </a:t>
            </a:r>
            <a:r>
              <a:rPr lang="en" sz="1258">
                <a:solidFill>
                  <a:srgbClr val="222222"/>
                </a:solidFill>
                <a:highlight>
                  <a:srgbClr val="ECF0F3"/>
                </a:highlight>
                <a:latin typeface="Courier New"/>
                <a:ea typeface="Courier New"/>
                <a:cs typeface="Courier New"/>
                <a:sym typeface="Courier New"/>
              </a:rPr>
              <a:t>None</a:t>
            </a:r>
            <a:r>
              <a:rPr lang="en" sz="1293">
                <a:solidFill>
                  <a:srgbClr val="222222"/>
                </a:solidFill>
                <a:highlight>
                  <a:srgbClr val="FFFFFF"/>
                </a:highlight>
                <a:latin typeface="Arial"/>
                <a:ea typeface="Arial"/>
                <a:cs typeface="Arial"/>
                <a:sym typeface="Arial"/>
              </a:rPr>
              <a:t>, </a:t>
            </a:r>
            <a:r>
              <a:rPr i="1" lang="en" sz="1293">
                <a:solidFill>
                  <a:srgbClr val="222222"/>
                </a:solidFill>
                <a:highlight>
                  <a:srgbClr val="FFFFFF"/>
                </a:highlight>
                <a:latin typeface="Arial"/>
                <a:ea typeface="Arial"/>
                <a:cs typeface="Arial"/>
                <a:sym typeface="Arial"/>
              </a:rPr>
              <a:t>daemon</a:t>
            </a:r>
            <a:r>
              <a:rPr lang="en" sz="1293">
                <a:solidFill>
                  <a:srgbClr val="222222"/>
                </a:solidFill>
                <a:highlight>
                  <a:srgbClr val="FFFFFF"/>
                </a:highlight>
                <a:latin typeface="Arial"/>
                <a:ea typeface="Arial"/>
                <a:cs typeface="Arial"/>
                <a:sym typeface="Arial"/>
              </a:rPr>
              <a:t> explicitly sets whether the thread is daemonic. If </a:t>
            </a:r>
            <a:r>
              <a:rPr lang="en" sz="1258">
                <a:solidFill>
                  <a:srgbClr val="222222"/>
                </a:solidFill>
                <a:highlight>
                  <a:srgbClr val="ECF0F3"/>
                </a:highlight>
                <a:latin typeface="Courier New"/>
                <a:ea typeface="Courier New"/>
                <a:cs typeface="Courier New"/>
                <a:sym typeface="Courier New"/>
              </a:rPr>
              <a:t>None</a:t>
            </a:r>
            <a:r>
              <a:rPr lang="en" sz="1293">
                <a:solidFill>
                  <a:srgbClr val="222222"/>
                </a:solidFill>
                <a:highlight>
                  <a:srgbClr val="FFFFFF"/>
                </a:highlight>
                <a:latin typeface="Arial"/>
                <a:ea typeface="Arial"/>
                <a:cs typeface="Arial"/>
                <a:sym typeface="Arial"/>
              </a:rPr>
              <a:t> (the default), the daemonic property is inherited from the current thread.</a:t>
            </a:r>
            <a:endParaRPr sz="1523">
              <a:solidFill>
                <a:srgbClr val="595959"/>
              </a:solidFill>
              <a:latin typeface="Arial"/>
              <a:ea typeface="Arial"/>
              <a:cs typeface="Arial"/>
              <a:sym typeface="Arial"/>
            </a:endParaRPr>
          </a:p>
          <a:p>
            <a:pPr indent="0" lvl="0" marL="0" rtl="0" algn="l">
              <a:spcBef>
                <a:spcPts val="1200"/>
              </a:spcBef>
              <a:spcAft>
                <a:spcPts val="1200"/>
              </a:spcAft>
              <a:buSzPts val="770"/>
              <a:buNone/>
            </a:pPr>
            <a:r>
              <a:t/>
            </a:r>
            <a:endParaRPr sz="91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ph type="title"/>
          </p:nvPr>
        </p:nvSpPr>
        <p:spPr>
          <a:xfrm>
            <a:off x="273450" y="598575"/>
            <a:ext cx="8870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000000"/>
                </a:solidFill>
                <a:latin typeface="Arial"/>
                <a:ea typeface="Arial"/>
                <a:cs typeface="Arial"/>
                <a:sym typeface="Arial"/>
              </a:rPr>
              <a:t>Some important functions associated with ‘Thread’ class</a:t>
            </a:r>
            <a:endParaRPr b="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537" name="Google Shape;537;p53"/>
          <p:cNvSpPr txBox="1"/>
          <p:nvPr>
            <p:ph idx="1" type="body"/>
          </p:nvPr>
        </p:nvSpPr>
        <p:spPr>
          <a:xfrm>
            <a:off x="182300" y="1289125"/>
            <a:ext cx="8870400" cy="324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rgbClr val="FF0000"/>
                </a:solidFill>
                <a:latin typeface="Arial"/>
                <a:ea typeface="Arial"/>
                <a:cs typeface="Arial"/>
                <a:sym typeface="Arial"/>
              </a:rPr>
              <a:t>start()</a:t>
            </a:r>
            <a:r>
              <a:rPr lang="en" sz="1800">
                <a:solidFill>
                  <a:srgbClr val="1A1A1A"/>
                </a:solidFill>
                <a:latin typeface="Arial"/>
                <a:ea typeface="Arial"/>
                <a:cs typeface="Arial"/>
                <a:sym typeface="Arial"/>
              </a:rPr>
              <a:t> </a:t>
            </a:r>
            <a:r>
              <a:rPr lang="en" sz="1800">
                <a:solidFill>
                  <a:srgbClr val="000000"/>
                </a:solidFill>
                <a:latin typeface="Arial"/>
                <a:ea typeface="Arial"/>
                <a:cs typeface="Arial"/>
                <a:sym typeface="Arial"/>
              </a:rPr>
              <a:t>- Starts the thread activity.</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FF0000"/>
                </a:solidFill>
                <a:latin typeface="Arial"/>
                <a:ea typeface="Arial"/>
                <a:cs typeface="Arial"/>
                <a:sym typeface="Arial"/>
              </a:rPr>
              <a:t>run() </a:t>
            </a:r>
            <a:r>
              <a:rPr lang="en" sz="1800">
                <a:solidFill>
                  <a:srgbClr val="1A1A1A"/>
                </a:solidFill>
                <a:latin typeface="Arial"/>
                <a:ea typeface="Arial"/>
                <a:cs typeface="Arial"/>
                <a:sym typeface="Arial"/>
              </a:rPr>
              <a:t>- Method representing the thread activity.</a:t>
            </a:r>
            <a:endParaRPr sz="1800">
              <a:solidFill>
                <a:srgbClr val="1A1A1A"/>
              </a:solidFill>
              <a:latin typeface="Arial"/>
              <a:ea typeface="Arial"/>
              <a:cs typeface="Arial"/>
              <a:sym typeface="Arial"/>
            </a:endParaRPr>
          </a:p>
          <a:p>
            <a:pPr indent="0" lvl="0" marL="0" rtl="0" algn="l">
              <a:spcBef>
                <a:spcPts val="1200"/>
              </a:spcBef>
              <a:spcAft>
                <a:spcPts val="0"/>
              </a:spcAft>
              <a:buNone/>
            </a:pPr>
            <a:r>
              <a:rPr lang="en" sz="1800">
                <a:solidFill>
                  <a:srgbClr val="FF0000"/>
                </a:solidFill>
                <a:latin typeface="Arial"/>
                <a:ea typeface="Arial"/>
                <a:cs typeface="Arial"/>
                <a:sym typeface="Arial"/>
              </a:rPr>
              <a:t>join(timeout=None)</a:t>
            </a:r>
            <a:r>
              <a:rPr lang="en" sz="1800">
                <a:solidFill>
                  <a:srgbClr val="1A1A1A"/>
                </a:solidFill>
                <a:latin typeface="Arial"/>
                <a:ea typeface="Arial"/>
                <a:cs typeface="Arial"/>
                <a:sym typeface="Arial"/>
              </a:rPr>
              <a:t> - </a:t>
            </a:r>
            <a:r>
              <a:rPr lang="en" sz="1800">
                <a:solidFill>
                  <a:srgbClr val="222222"/>
                </a:solidFill>
                <a:highlight>
                  <a:srgbClr val="FFFFFF"/>
                </a:highlight>
                <a:latin typeface="Arial"/>
                <a:ea typeface="Arial"/>
                <a:cs typeface="Arial"/>
                <a:sym typeface="Arial"/>
              </a:rPr>
              <a:t>Wait until the thread terminates. This blocks the calling thread until the thread whose </a:t>
            </a:r>
            <a:r>
              <a:rPr lang="en" sz="17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join()</a:t>
            </a:r>
            <a:r>
              <a:rPr lang="en" sz="1800">
                <a:solidFill>
                  <a:srgbClr val="222222"/>
                </a:solidFill>
                <a:highlight>
                  <a:srgbClr val="FFFFFF"/>
                </a:highlight>
                <a:latin typeface="Arial"/>
                <a:ea typeface="Arial"/>
                <a:cs typeface="Arial"/>
                <a:sym typeface="Arial"/>
              </a:rPr>
              <a:t> method is called terminates – either normally or through an unhandled exception – or until the optional timeout occurs.</a:t>
            </a:r>
            <a:endParaRPr sz="2400">
              <a:solidFill>
                <a:srgbClr val="1A1A1A"/>
              </a:solidFill>
              <a:latin typeface="Arial"/>
              <a:ea typeface="Arial"/>
              <a:cs typeface="Arial"/>
              <a:sym typeface="Arial"/>
            </a:endParaRPr>
          </a:p>
          <a:p>
            <a:pPr indent="0" lvl="0" marL="0" rtl="0" algn="l">
              <a:spcBef>
                <a:spcPts val="1200"/>
              </a:spcBef>
              <a:spcAft>
                <a:spcPts val="0"/>
              </a:spcAft>
              <a:buNone/>
            </a:pPr>
            <a:r>
              <a:rPr lang="en" sz="1800">
                <a:solidFill>
                  <a:srgbClr val="FF0000"/>
                </a:solidFill>
                <a:latin typeface="Arial"/>
                <a:ea typeface="Arial"/>
                <a:cs typeface="Arial"/>
                <a:sym typeface="Arial"/>
              </a:rPr>
              <a:t>name</a:t>
            </a:r>
            <a:r>
              <a:rPr lang="en" sz="1800">
                <a:solidFill>
                  <a:srgbClr val="1A1A1A"/>
                </a:solidFill>
                <a:latin typeface="Arial"/>
                <a:ea typeface="Arial"/>
                <a:cs typeface="Arial"/>
                <a:sym typeface="Arial"/>
              </a:rPr>
              <a:t> - </a:t>
            </a:r>
            <a:r>
              <a:rPr lang="en" sz="1800">
                <a:solidFill>
                  <a:srgbClr val="222222"/>
                </a:solidFill>
                <a:highlight>
                  <a:srgbClr val="FFFFFF"/>
                </a:highlight>
                <a:latin typeface="Arial"/>
                <a:ea typeface="Arial"/>
                <a:cs typeface="Arial"/>
                <a:sym typeface="Arial"/>
              </a:rPr>
              <a:t>A string used for identification purposes only. It has no semantics. Multiple threads may be given the same name. The initial name is set by the constructor.</a:t>
            </a:r>
            <a:endParaRPr sz="18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en" sz="1800">
                <a:solidFill>
                  <a:srgbClr val="222222"/>
                </a:solidFill>
                <a:highlight>
                  <a:srgbClr val="FFFFFF"/>
                </a:highlight>
                <a:latin typeface="Arial"/>
                <a:ea typeface="Arial"/>
                <a:cs typeface="Arial"/>
                <a:sym typeface="Arial"/>
              </a:rPr>
              <a:t>NOTE- Refer .ipnyb file for applications.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4"/>
          <p:cNvSpPr txBox="1"/>
          <p:nvPr>
            <p:ph type="title"/>
          </p:nvPr>
        </p:nvSpPr>
        <p:spPr>
          <a:xfrm>
            <a:off x="78125" y="0"/>
            <a:ext cx="8256300" cy="4818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Clr>
                <a:srgbClr val="000000"/>
              </a:buClr>
              <a:buSzPct val="46698"/>
              <a:buFont typeface="Arial"/>
              <a:buNone/>
            </a:pPr>
            <a:r>
              <a:rPr b="0" lang="en" sz="2120" u="sng">
                <a:solidFill>
                  <a:srgbClr val="000000"/>
                </a:solidFill>
                <a:latin typeface="Arial"/>
                <a:ea typeface="Arial"/>
                <a:cs typeface="Arial"/>
                <a:sym typeface="Arial"/>
              </a:rPr>
              <a:t>A Simple Example of Multi-Threading in Python</a:t>
            </a:r>
            <a:endParaRPr b="0" sz="2120" u="sng">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543" name="Google Shape;543;p54"/>
          <p:cNvSpPr txBox="1"/>
          <p:nvPr>
            <p:ph idx="1" type="body"/>
          </p:nvPr>
        </p:nvSpPr>
        <p:spPr>
          <a:xfrm>
            <a:off x="273450" y="599000"/>
            <a:ext cx="8061000" cy="44664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Clr>
                <a:srgbClr val="000000"/>
              </a:buClr>
              <a:buSzPts val="852"/>
              <a:buFont typeface="Arial"/>
              <a:buNone/>
            </a:pPr>
            <a:r>
              <a:rPr b="1" lang="en" sz="1362">
                <a:solidFill>
                  <a:srgbClr val="FF0000"/>
                </a:solidFill>
                <a:highlight>
                  <a:schemeClr val="lt1"/>
                </a:highlight>
                <a:latin typeface="Arial"/>
                <a:ea typeface="Arial"/>
                <a:cs typeface="Arial"/>
                <a:sym typeface="Arial"/>
              </a:rPr>
              <a:t>import threading:</a:t>
            </a:r>
            <a:endParaRPr b="1" sz="1362">
              <a:solidFill>
                <a:srgbClr val="FF0000"/>
              </a:solidFill>
              <a:highlight>
                <a:schemeClr val="lt1"/>
              </a:highlight>
              <a:latin typeface="Arial"/>
              <a:ea typeface="Arial"/>
              <a:cs typeface="Arial"/>
              <a:sym typeface="Arial"/>
            </a:endParaRPr>
          </a:p>
          <a:p>
            <a:pPr indent="0" lvl="0" marL="0" rtl="0" algn="l">
              <a:lnSpc>
                <a:spcPct val="95000"/>
              </a:lnSpc>
              <a:spcBef>
                <a:spcPts val="1200"/>
              </a:spcBef>
              <a:spcAft>
                <a:spcPts val="0"/>
              </a:spcAft>
              <a:buClr>
                <a:srgbClr val="000000"/>
              </a:buClr>
              <a:buSzPts val="852"/>
              <a:buFont typeface="Arial"/>
              <a:buNone/>
            </a:pPr>
            <a:r>
              <a:rPr b="1" lang="en" sz="1362">
                <a:solidFill>
                  <a:srgbClr val="0000FF"/>
                </a:solidFill>
                <a:latin typeface="Arial"/>
                <a:ea typeface="Arial"/>
                <a:cs typeface="Arial"/>
                <a:sym typeface="Arial"/>
              </a:rPr>
              <a:t>def cube(num):</a:t>
            </a:r>
            <a:endParaRPr b="1" sz="1362">
              <a:solidFill>
                <a:srgbClr val="0000FF"/>
              </a:solidFill>
              <a:latin typeface="Arial"/>
              <a:ea typeface="Arial"/>
              <a:cs typeface="Arial"/>
              <a:sym typeface="Arial"/>
            </a:endParaRPr>
          </a:p>
          <a:p>
            <a:pPr indent="0" lvl="0" marL="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	</a:t>
            </a:r>
            <a:r>
              <a:rPr b="1" lang="en" sz="1362">
                <a:solidFill>
                  <a:srgbClr val="351C75"/>
                </a:solidFill>
                <a:latin typeface="Arial"/>
                <a:ea typeface="Arial"/>
                <a:cs typeface="Arial"/>
                <a:sym typeface="Arial"/>
              </a:rPr>
              <a:t>return</a:t>
            </a:r>
            <a:r>
              <a:rPr b="1" lang="en" sz="1362">
                <a:solidFill>
                  <a:srgbClr val="595959"/>
                </a:solidFill>
                <a:latin typeface="Arial"/>
                <a:ea typeface="Arial"/>
                <a:cs typeface="Arial"/>
                <a:sym typeface="Arial"/>
              </a:rPr>
              <a:t> num*num*num</a:t>
            </a:r>
            <a:endParaRPr b="1" sz="1362">
              <a:solidFill>
                <a:srgbClr val="595959"/>
              </a:solidFill>
              <a:latin typeface="Arial"/>
              <a:ea typeface="Arial"/>
              <a:cs typeface="Arial"/>
              <a:sym typeface="Arial"/>
            </a:endParaRPr>
          </a:p>
          <a:p>
            <a:pPr indent="0" lvl="0" marL="0" rtl="0" algn="l">
              <a:lnSpc>
                <a:spcPct val="95000"/>
              </a:lnSpc>
              <a:spcBef>
                <a:spcPts val="1200"/>
              </a:spcBef>
              <a:spcAft>
                <a:spcPts val="0"/>
              </a:spcAft>
              <a:buClr>
                <a:srgbClr val="000000"/>
              </a:buClr>
              <a:buSzPts val="852"/>
              <a:buFont typeface="Arial"/>
              <a:buNone/>
            </a:pPr>
            <a:r>
              <a:rPr b="1" lang="en" sz="1362">
                <a:solidFill>
                  <a:srgbClr val="0000FF"/>
                </a:solidFill>
                <a:latin typeface="Arial"/>
                <a:ea typeface="Arial"/>
                <a:cs typeface="Arial"/>
                <a:sym typeface="Arial"/>
              </a:rPr>
              <a:t>def square(num):</a:t>
            </a:r>
            <a:endParaRPr b="1" sz="1362">
              <a:solidFill>
                <a:srgbClr val="0000FF"/>
              </a:solidFill>
              <a:latin typeface="Arial"/>
              <a:ea typeface="Arial"/>
              <a:cs typeface="Arial"/>
              <a:sym typeface="Arial"/>
            </a:endParaRPr>
          </a:p>
          <a:p>
            <a:pPr indent="0" lvl="0" marL="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	</a:t>
            </a:r>
            <a:r>
              <a:rPr b="1" lang="en" sz="1362">
                <a:solidFill>
                  <a:srgbClr val="351C75"/>
                </a:solidFill>
                <a:latin typeface="Arial"/>
                <a:ea typeface="Arial"/>
                <a:cs typeface="Arial"/>
                <a:sym typeface="Arial"/>
              </a:rPr>
              <a:t>return</a:t>
            </a:r>
            <a:r>
              <a:rPr b="1" lang="en" sz="1362">
                <a:solidFill>
                  <a:srgbClr val="595959"/>
                </a:solidFill>
                <a:latin typeface="Arial"/>
                <a:ea typeface="Arial"/>
                <a:cs typeface="Arial"/>
                <a:sym typeface="Arial"/>
              </a:rPr>
              <a:t> num*num</a:t>
            </a:r>
            <a:endParaRPr b="1" sz="1362">
              <a:solidFill>
                <a:srgbClr val="595959"/>
              </a:solidFill>
              <a:latin typeface="Arial"/>
              <a:ea typeface="Arial"/>
              <a:cs typeface="Arial"/>
              <a:sym typeface="Arial"/>
            </a:endParaRPr>
          </a:p>
          <a:p>
            <a:pPr indent="0" lvl="0" marL="0" rtl="0" algn="l">
              <a:lnSpc>
                <a:spcPct val="95000"/>
              </a:lnSpc>
              <a:spcBef>
                <a:spcPts val="1200"/>
              </a:spcBef>
              <a:spcAft>
                <a:spcPts val="0"/>
              </a:spcAft>
              <a:buClr>
                <a:srgbClr val="000000"/>
              </a:buClr>
              <a:buSzPts val="852"/>
              <a:buFont typeface="Arial"/>
              <a:buNone/>
            </a:pPr>
            <a:r>
              <a:rPr b="1" lang="en" sz="1362">
                <a:solidFill>
                  <a:srgbClr val="FF0000"/>
                </a:solidFill>
                <a:latin typeface="Arial"/>
                <a:ea typeface="Arial"/>
                <a:cs typeface="Arial"/>
                <a:sym typeface="Arial"/>
              </a:rPr>
              <a:t>If __name__ == “__main__”:</a:t>
            </a:r>
            <a:endParaRPr b="1" sz="1362">
              <a:solidFill>
                <a:srgbClr val="FF0000"/>
              </a:solidFill>
              <a:latin typeface="Arial"/>
              <a:ea typeface="Arial"/>
              <a:cs typeface="Arial"/>
              <a:sym typeface="Arial"/>
            </a:endParaRPr>
          </a:p>
          <a:p>
            <a:pPr indent="0" lvl="0" marL="45720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a = threading.Thread(target = square, args = (10, ))    </a:t>
            </a:r>
            <a:r>
              <a:rPr b="1" lang="en" sz="1252">
                <a:solidFill>
                  <a:srgbClr val="008200"/>
                </a:solidFill>
                <a:highlight>
                  <a:schemeClr val="lt1"/>
                </a:highlight>
                <a:latin typeface="Courier New"/>
                <a:ea typeface="Courier New"/>
                <a:cs typeface="Courier New"/>
                <a:sym typeface="Courier New"/>
              </a:rPr>
              <a:t># creating thread</a:t>
            </a:r>
            <a:endParaRPr b="1" sz="1562">
              <a:solidFill>
                <a:srgbClr val="595959"/>
              </a:solidFill>
              <a:latin typeface="Arial"/>
              <a:ea typeface="Arial"/>
              <a:cs typeface="Arial"/>
              <a:sym typeface="Arial"/>
            </a:endParaRPr>
          </a:p>
          <a:p>
            <a:pPr indent="0" lvl="0" marL="45720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b = threading.Thread(target = cube, args = (10, ))     </a:t>
            </a:r>
            <a:r>
              <a:rPr b="1" lang="en" sz="1252">
                <a:solidFill>
                  <a:srgbClr val="008200"/>
                </a:solidFill>
                <a:highlight>
                  <a:schemeClr val="lt1"/>
                </a:highlight>
                <a:latin typeface="Courier New"/>
                <a:ea typeface="Courier New"/>
                <a:cs typeface="Courier New"/>
                <a:sym typeface="Courier New"/>
              </a:rPr>
              <a:t># creating thread</a:t>
            </a:r>
            <a:endParaRPr b="1" sz="1362">
              <a:solidFill>
                <a:srgbClr val="595959"/>
              </a:solidFill>
              <a:latin typeface="Arial"/>
              <a:ea typeface="Arial"/>
              <a:cs typeface="Arial"/>
              <a:sym typeface="Arial"/>
            </a:endParaRPr>
          </a:p>
          <a:p>
            <a:pPr indent="0" lvl="0" marL="45720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a.start()   </a:t>
            </a:r>
            <a:r>
              <a:rPr b="1" lang="en" sz="1462">
                <a:solidFill>
                  <a:srgbClr val="595959"/>
                </a:solidFill>
                <a:latin typeface="Arial"/>
                <a:ea typeface="Arial"/>
                <a:cs typeface="Arial"/>
                <a:sym typeface="Arial"/>
              </a:rPr>
              <a:t> </a:t>
            </a:r>
            <a:r>
              <a:rPr b="1" lang="en" sz="1252">
                <a:solidFill>
                  <a:srgbClr val="008200"/>
                </a:solidFill>
                <a:latin typeface="Courier New"/>
                <a:ea typeface="Courier New"/>
                <a:cs typeface="Courier New"/>
                <a:sym typeface="Courier New"/>
              </a:rPr>
              <a:t> # starting thread 1</a:t>
            </a:r>
            <a:endParaRPr b="1" sz="1562">
              <a:solidFill>
                <a:srgbClr val="008200"/>
              </a:solidFill>
              <a:latin typeface="Arial"/>
              <a:ea typeface="Arial"/>
              <a:cs typeface="Arial"/>
              <a:sym typeface="Arial"/>
            </a:endParaRPr>
          </a:p>
          <a:p>
            <a:pPr indent="0" lvl="0" marL="45720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b.start()     </a:t>
            </a:r>
            <a:r>
              <a:rPr lang="en" sz="1252">
                <a:solidFill>
                  <a:srgbClr val="273239"/>
                </a:solidFill>
                <a:latin typeface="Courier New"/>
                <a:ea typeface="Courier New"/>
                <a:cs typeface="Courier New"/>
                <a:sym typeface="Courier New"/>
              </a:rPr>
              <a:t> </a:t>
            </a:r>
            <a:r>
              <a:rPr b="1" lang="en" sz="1252">
                <a:solidFill>
                  <a:srgbClr val="008200"/>
                </a:solidFill>
                <a:latin typeface="Courier New"/>
                <a:ea typeface="Courier New"/>
                <a:cs typeface="Courier New"/>
                <a:sym typeface="Courier New"/>
              </a:rPr>
              <a:t># starting thread 1</a:t>
            </a:r>
            <a:endParaRPr b="1" sz="1562">
              <a:solidFill>
                <a:srgbClr val="008200"/>
              </a:solidFill>
              <a:latin typeface="Arial"/>
              <a:ea typeface="Arial"/>
              <a:cs typeface="Arial"/>
              <a:sym typeface="Arial"/>
            </a:endParaRPr>
          </a:p>
          <a:p>
            <a:pPr indent="0" lvl="0" marL="45720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a.join()     </a:t>
            </a:r>
            <a:r>
              <a:rPr b="1" lang="en">
                <a:solidFill>
                  <a:srgbClr val="008200"/>
                </a:solidFill>
                <a:highlight>
                  <a:schemeClr val="lt1"/>
                </a:highlight>
                <a:latin typeface="Courier New"/>
                <a:ea typeface="Courier New"/>
                <a:cs typeface="Courier New"/>
                <a:sym typeface="Courier New"/>
              </a:rPr>
              <a:t># wait until thread 1 is completely executed</a:t>
            </a:r>
            <a:endParaRPr b="1" sz="1562">
              <a:solidFill>
                <a:srgbClr val="595959"/>
              </a:solidFill>
              <a:latin typeface="Arial"/>
              <a:ea typeface="Arial"/>
              <a:cs typeface="Arial"/>
              <a:sym typeface="Arial"/>
            </a:endParaRPr>
          </a:p>
          <a:p>
            <a:pPr indent="0" lvl="0" marL="457200" rtl="0" algn="l">
              <a:lnSpc>
                <a:spcPct val="95000"/>
              </a:lnSpc>
              <a:spcBef>
                <a:spcPts val="1200"/>
              </a:spcBef>
              <a:spcAft>
                <a:spcPts val="0"/>
              </a:spcAft>
              <a:buClr>
                <a:srgbClr val="000000"/>
              </a:buClr>
              <a:buSzPts val="852"/>
              <a:buFont typeface="Arial"/>
              <a:buNone/>
            </a:pPr>
            <a:r>
              <a:rPr b="1" lang="en" sz="1362">
                <a:solidFill>
                  <a:srgbClr val="595959"/>
                </a:solidFill>
                <a:latin typeface="Arial"/>
                <a:ea typeface="Arial"/>
                <a:cs typeface="Arial"/>
                <a:sym typeface="Arial"/>
              </a:rPr>
              <a:t>b.join()    </a:t>
            </a:r>
            <a:r>
              <a:rPr b="1" lang="en">
                <a:solidFill>
                  <a:srgbClr val="008200"/>
                </a:solidFill>
                <a:highlight>
                  <a:schemeClr val="lt1"/>
                </a:highlight>
                <a:latin typeface="Courier New"/>
                <a:ea typeface="Courier New"/>
                <a:cs typeface="Courier New"/>
                <a:sym typeface="Courier New"/>
              </a:rPr>
              <a:t># wait until thread 2 is completely executed</a:t>
            </a:r>
            <a:endParaRPr b="1" sz="1562">
              <a:solidFill>
                <a:srgbClr val="595959"/>
              </a:solidFill>
              <a:latin typeface="Arial"/>
              <a:ea typeface="Arial"/>
              <a:cs typeface="Arial"/>
              <a:sym typeface="Arial"/>
            </a:endParaRPr>
          </a:p>
          <a:p>
            <a:pPr indent="0" lvl="0" marL="457200" rtl="0" algn="l">
              <a:lnSpc>
                <a:spcPct val="95000"/>
              </a:lnSpc>
              <a:spcBef>
                <a:spcPts val="1200"/>
              </a:spcBef>
              <a:spcAft>
                <a:spcPts val="1200"/>
              </a:spcAft>
              <a:buNone/>
            </a:pPr>
            <a:r>
              <a:rPr b="1" lang="en" sz="1362">
                <a:solidFill>
                  <a:srgbClr val="FF0000"/>
                </a:solidFill>
                <a:latin typeface="Arial"/>
                <a:ea typeface="Arial"/>
                <a:cs typeface="Arial"/>
                <a:sym typeface="Arial"/>
              </a:rPr>
              <a:t>print(</a:t>
            </a:r>
            <a:r>
              <a:rPr b="1" lang="en" sz="1362">
                <a:solidFill>
                  <a:srgbClr val="595959"/>
                </a:solidFill>
                <a:latin typeface="Arial"/>
                <a:ea typeface="Arial"/>
                <a:cs typeface="Arial"/>
                <a:sym typeface="Arial"/>
              </a:rPr>
              <a:t>“Done”)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ph type="title"/>
          </p:nvPr>
        </p:nvSpPr>
        <p:spPr>
          <a:xfrm>
            <a:off x="1303800" y="598575"/>
            <a:ext cx="7030500" cy="139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1730"/>
              <a:buFont typeface="Arial"/>
              <a:buNone/>
            </a:pPr>
            <a:r>
              <a:rPr b="0" lang="en" sz="3120">
                <a:solidFill>
                  <a:srgbClr val="000000"/>
                </a:solidFill>
                <a:latin typeface="Arial"/>
                <a:ea typeface="Arial"/>
                <a:cs typeface="Arial"/>
                <a:sym typeface="Arial"/>
              </a:rPr>
              <a:t>  </a:t>
            </a:r>
            <a:r>
              <a:rPr b="0" lang="en" sz="4820">
                <a:solidFill>
                  <a:srgbClr val="000000"/>
                </a:solidFill>
                <a:latin typeface="Arial"/>
                <a:ea typeface="Arial"/>
                <a:cs typeface="Arial"/>
                <a:sym typeface="Arial"/>
              </a:rPr>
              <a:t>MULTI-PROCESSING</a:t>
            </a:r>
            <a:endParaRPr b="0" sz="4820">
              <a:solidFill>
                <a:srgbClr val="000000"/>
              </a:solidFill>
              <a:latin typeface="Arial"/>
              <a:ea typeface="Arial"/>
              <a:cs typeface="Arial"/>
              <a:sym typeface="Arial"/>
            </a:endParaRPr>
          </a:p>
          <a:p>
            <a:pPr indent="457200" lvl="0" marL="914400" rtl="0" algn="l">
              <a:lnSpc>
                <a:spcPct val="115000"/>
              </a:lnSpc>
              <a:spcBef>
                <a:spcPts val="0"/>
              </a:spcBef>
              <a:spcAft>
                <a:spcPts val="0"/>
              </a:spcAft>
              <a:buNone/>
            </a:pPr>
            <a:r>
              <a:rPr b="0" lang="en" sz="2400">
                <a:solidFill>
                  <a:srgbClr val="1A1A1A"/>
                </a:solidFill>
                <a:highlight>
                  <a:schemeClr val="lt1"/>
                </a:highlight>
                <a:latin typeface="Arial"/>
                <a:ea typeface="Arial"/>
                <a:cs typeface="Arial"/>
                <a:sym typeface="Arial"/>
              </a:rPr>
              <a:t>Process-based parallelism</a:t>
            </a:r>
            <a:endParaRPr b="0" sz="2400">
              <a:solidFill>
                <a:srgbClr val="1A1A1A"/>
              </a:solidFill>
              <a:highlight>
                <a:schemeClr val="lt1"/>
              </a:highlight>
              <a:latin typeface="Arial"/>
              <a:ea typeface="Arial"/>
              <a:cs typeface="Arial"/>
              <a:sym typeface="Arial"/>
            </a:endParaRPr>
          </a:p>
          <a:p>
            <a:pPr indent="0" lvl="0" marL="0" rtl="0" algn="l">
              <a:spcBef>
                <a:spcPts val="0"/>
              </a:spcBef>
              <a:spcAft>
                <a:spcPts val="0"/>
              </a:spcAft>
              <a:buClr>
                <a:srgbClr val="000000"/>
              </a:buClr>
              <a:buSzPct val="66000"/>
              <a:buFont typeface="Arial"/>
              <a:buNone/>
            </a:pPr>
            <a:r>
              <a:t/>
            </a:r>
            <a:endParaRPr b="0" sz="1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549" name="Google Shape;549;p55"/>
          <p:cNvSpPr txBox="1"/>
          <p:nvPr>
            <p:ph idx="1" type="body"/>
          </p:nvPr>
        </p:nvSpPr>
        <p:spPr>
          <a:xfrm>
            <a:off x="273450" y="1989975"/>
            <a:ext cx="8633400" cy="288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multiprocessing</a:t>
            </a:r>
            <a:r>
              <a:rPr lang="en" sz="1700">
                <a:solidFill>
                  <a:srgbClr val="222222"/>
                </a:solidFill>
                <a:highlight>
                  <a:srgbClr val="FFFFFF"/>
                </a:highlight>
                <a:latin typeface="Arial"/>
                <a:ea typeface="Arial"/>
                <a:cs typeface="Arial"/>
                <a:sym typeface="Arial"/>
              </a:rPr>
              <a:t> is a package that supports spawning processes using an API similar to the </a:t>
            </a:r>
            <a:r>
              <a:rPr lang="en" sz="16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threading</a:t>
            </a:r>
            <a:r>
              <a:rPr lang="en" sz="1700">
                <a:solidFill>
                  <a:srgbClr val="222222"/>
                </a:solidFill>
                <a:highlight>
                  <a:srgbClr val="FFFFFF"/>
                </a:highlight>
                <a:latin typeface="Arial"/>
                <a:ea typeface="Arial"/>
                <a:cs typeface="Arial"/>
                <a:sym typeface="Arial"/>
              </a:rPr>
              <a:t> module.</a:t>
            </a:r>
            <a:endParaRPr sz="1700">
              <a:solidFill>
                <a:srgbClr val="222222"/>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t/>
            </a:r>
            <a:endParaRPr sz="1700">
              <a:solidFill>
                <a:srgbClr val="222222"/>
              </a:solidFill>
              <a:highlight>
                <a:srgbClr val="FFFFFF"/>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55" name="Google Shape;555;p5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6" name="Google Shape;556;p56"/>
          <p:cNvPicPr preferRelativeResize="0"/>
          <p:nvPr/>
        </p:nvPicPr>
        <p:blipFill>
          <a:blip r:embed="rId3">
            <a:alphaModFix/>
          </a:blip>
          <a:stretch>
            <a:fillRect/>
          </a:stretch>
        </p:blipFill>
        <p:spPr>
          <a:xfrm>
            <a:off x="234375" y="406075"/>
            <a:ext cx="8594224" cy="43313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62" name="Google Shape;562;p5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3" name="Google Shape;563;p57"/>
          <p:cNvPicPr preferRelativeResize="0"/>
          <p:nvPr/>
        </p:nvPicPr>
        <p:blipFill>
          <a:blip r:embed="rId3">
            <a:alphaModFix/>
          </a:blip>
          <a:stretch>
            <a:fillRect/>
          </a:stretch>
        </p:blipFill>
        <p:spPr>
          <a:xfrm>
            <a:off x="260425" y="406075"/>
            <a:ext cx="8662199" cy="43313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and Reduce:</a:t>
            </a:r>
            <a:endParaRPr/>
          </a:p>
        </p:txBody>
      </p:sp>
      <p:sp>
        <p:nvSpPr>
          <p:cNvPr id="569" name="Google Shape;569;p58"/>
          <p:cNvSpPr txBox="1"/>
          <p:nvPr>
            <p:ph idx="1" type="body"/>
          </p:nvPr>
        </p:nvSpPr>
        <p:spPr>
          <a:xfrm>
            <a:off x="1015675" y="1432375"/>
            <a:ext cx="7370700" cy="35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222222"/>
                </a:solidFill>
              </a:rPr>
              <a:t>The next two slides are based on use of Map and Reduce functions in Multiprocessing.</a:t>
            </a:r>
            <a:endParaRPr sz="2200">
              <a:solidFill>
                <a:srgbClr val="222222"/>
              </a:solidFill>
            </a:endParaRPr>
          </a:p>
          <a:p>
            <a:pPr indent="0" lvl="0" marL="0" rtl="0" algn="l">
              <a:spcBef>
                <a:spcPts val="1200"/>
              </a:spcBef>
              <a:spcAft>
                <a:spcPts val="0"/>
              </a:spcAft>
              <a:buNone/>
            </a:pPr>
            <a:r>
              <a:rPr lang="en" sz="2200">
                <a:solidFill>
                  <a:srgbClr val="222222"/>
                </a:solidFill>
              </a:rPr>
              <a:t>However, you will see their practical applications in the link below.</a:t>
            </a:r>
            <a:endParaRPr sz="2200">
              <a:solidFill>
                <a:srgbClr val="222222"/>
              </a:solidFill>
            </a:endParaRPr>
          </a:p>
          <a:p>
            <a:pPr indent="0" lvl="0" marL="0" rtl="0" algn="l">
              <a:spcBef>
                <a:spcPts val="1200"/>
              </a:spcBef>
              <a:spcAft>
                <a:spcPts val="0"/>
              </a:spcAft>
              <a:buNone/>
            </a:pPr>
            <a:r>
              <a:rPr lang="en" sz="2200">
                <a:solidFill>
                  <a:srgbClr val="222222"/>
                </a:solidFill>
              </a:rPr>
              <a:t>Some basic </a:t>
            </a:r>
            <a:r>
              <a:rPr lang="en" sz="2200">
                <a:solidFill>
                  <a:srgbClr val="222222"/>
                </a:solidFill>
              </a:rPr>
              <a:t>applications - </a:t>
            </a:r>
            <a:r>
              <a:rPr lang="en" sz="2200" u="sng">
                <a:solidFill>
                  <a:schemeClr val="hlink"/>
                </a:solidFill>
                <a:hlinkClick r:id="rId3"/>
              </a:rPr>
              <a:t>link</a:t>
            </a:r>
            <a:r>
              <a:rPr lang="en" sz="2200">
                <a:solidFill>
                  <a:srgbClr val="222222"/>
                </a:solidFill>
              </a:rPr>
              <a:t> (also explore below from highlighted area)</a:t>
            </a:r>
            <a:endParaRPr sz="2200">
              <a:solidFill>
                <a:srgbClr val="222222"/>
              </a:solidFill>
            </a:endParaRPr>
          </a:p>
          <a:p>
            <a:pPr indent="0" lvl="0" marL="0" rtl="0" algn="l">
              <a:spcBef>
                <a:spcPts val="1200"/>
              </a:spcBef>
              <a:spcAft>
                <a:spcPts val="1200"/>
              </a:spcAft>
              <a:buNone/>
            </a:pPr>
            <a:r>
              <a:rPr lang="en" sz="2200">
                <a:solidFill>
                  <a:srgbClr val="222222"/>
                </a:solidFill>
              </a:rPr>
              <a:t>A bit advanced applications -  </a:t>
            </a:r>
            <a:r>
              <a:rPr lang="en" sz="2200" u="sng">
                <a:solidFill>
                  <a:schemeClr val="hlink"/>
                </a:solidFill>
                <a:hlinkClick r:id="rId4"/>
              </a:rPr>
              <a:t>link</a:t>
            </a:r>
            <a:endParaRPr sz="2200">
              <a:solidFill>
                <a:srgbClr val="22222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75" name="Google Shape;575;p5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6" name="Google Shape;576;p59"/>
          <p:cNvPicPr preferRelativeResize="0"/>
          <p:nvPr/>
        </p:nvPicPr>
        <p:blipFill>
          <a:blip r:embed="rId3">
            <a:alphaModFix/>
          </a:blip>
          <a:stretch>
            <a:fillRect/>
          </a:stretch>
        </p:blipFill>
        <p:spPr>
          <a:xfrm>
            <a:off x="0" y="406066"/>
            <a:ext cx="9144001" cy="433136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82" name="Google Shape;582;p6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3" name="Google Shape;583;p60"/>
          <p:cNvPicPr preferRelativeResize="0"/>
          <p:nvPr/>
        </p:nvPicPr>
        <p:blipFill>
          <a:blip r:embed="rId3">
            <a:alphaModFix/>
          </a:blip>
          <a:stretch>
            <a:fillRect/>
          </a:stretch>
        </p:blipFill>
        <p:spPr>
          <a:xfrm>
            <a:off x="0" y="329866"/>
            <a:ext cx="9144001" cy="433136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1"/>
          <p:cNvSpPr txBox="1"/>
          <p:nvPr>
            <p:ph type="title"/>
          </p:nvPr>
        </p:nvSpPr>
        <p:spPr>
          <a:xfrm>
            <a:off x="1199625" y="0"/>
            <a:ext cx="7030500" cy="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000">
              <a:latin typeface="Roboto Mono"/>
              <a:ea typeface="Roboto Mono"/>
              <a:cs typeface="Roboto Mono"/>
              <a:sym typeface="Roboto Mono"/>
            </a:endParaRPr>
          </a:p>
          <a:p>
            <a:pPr indent="0" lvl="0" marL="0" rtl="0" algn="l">
              <a:spcBef>
                <a:spcPts val="0"/>
              </a:spcBef>
              <a:spcAft>
                <a:spcPts val="0"/>
              </a:spcAft>
              <a:buSzPts val="990"/>
              <a:buNone/>
            </a:pPr>
            <a:r>
              <a:rPr lang="en" sz="2400">
                <a:latin typeface="Roboto Mono"/>
                <a:ea typeface="Roboto Mono"/>
                <a:cs typeface="Roboto Mono"/>
                <a:sym typeface="Roboto Mono"/>
              </a:rPr>
              <a:t>multiprocessing module</a:t>
            </a:r>
            <a:endParaRPr sz="2400">
              <a:latin typeface="Roboto Mono"/>
              <a:ea typeface="Roboto Mono"/>
              <a:cs typeface="Roboto Mono"/>
              <a:sym typeface="Roboto Mono"/>
            </a:endParaRPr>
          </a:p>
        </p:txBody>
      </p:sp>
      <p:sp>
        <p:nvSpPr>
          <p:cNvPr id="589" name="Google Shape;589;p61"/>
          <p:cNvSpPr txBox="1"/>
          <p:nvPr>
            <p:ph idx="1" type="body"/>
          </p:nvPr>
        </p:nvSpPr>
        <p:spPr>
          <a:xfrm>
            <a:off x="260425" y="677125"/>
            <a:ext cx="8763600" cy="446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900">
                <a:latin typeface="Arial"/>
                <a:ea typeface="Arial"/>
                <a:cs typeface="Arial"/>
                <a:sym typeface="Arial"/>
              </a:rPr>
              <a:t>This package supports the spawning of parallel process with an API similar to the threading module. </a:t>
            </a:r>
            <a:r>
              <a:rPr lang="en" sz="1900">
                <a:solidFill>
                  <a:srgbClr val="222222"/>
                </a:solidFill>
                <a:highlight>
                  <a:schemeClr val="lt1"/>
                </a:highlight>
                <a:latin typeface="Arial"/>
                <a:ea typeface="Arial"/>
                <a:cs typeface="Arial"/>
                <a:sym typeface="Arial"/>
              </a:rPr>
              <a:t>Due to this, the </a:t>
            </a:r>
            <a:r>
              <a:rPr lang="en" sz="1850">
                <a:solidFill>
                  <a:srgbClr val="0072AA"/>
                </a:solidFill>
                <a:highlight>
                  <a:schemeClr val="lt1"/>
                </a:highlight>
                <a:uFill>
                  <a:noFill/>
                </a:uFill>
                <a:latin typeface="Arial"/>
                <a:ea typeface="Arial"/>
                <a:cs typeface="Arial"/>
                <a:sym typeface="Arial"/>
                <a:hlinkClick r:id="rId3">
                  <a:extLst>
                    <a:ext uri="{A12FA001-AC4F-418D-AE19-62706E023703}">
                      <ahyp:hlinkClr val="tx"/>
                    </a:ext>
                  </a:extLst>
                </a:hlinkClick>
              </a:rPr>
              <a:t>multiprocessing</a:t>
            </a:r>
            <a:r>
              <a:rPr lang="en" sz="1900">
                <a:solidFill>
                  <a:srgbClr val="222222"/>
                </a:solidFill>
                <a:highlight>
                  <a:schemeClr val="lt1"/>
                </a:highlight>
                <a:latin typeface="Arial"/>
                <a:ea typeface="Arial"/>
                <a:cs typeface="Arial"/>
                <a:sym typeface="Arial"/>
              </a:rPr>
              <a:t> module allows the programmer to fully leverage multiple processors on a given machine. It runs on both Unix and Windows.</a:t>
            </a:r>
            <a:endParaRPr sz="1900">
              <a:solidFill>
                <a:srgbClr val="222222"/>
              </a:solidFill>
              <a:highlight>
                <a:schemeClr val="lt1"/>
              </a:highlight>
              <a:latin typeface="Arial"/>
              <a:ea typeface="Arial"/>
              <a:cs typeface="Arial"/>
              <a:sym typeface="Arial"/>
            </a:endParaRPr>
          </a:p>
          <a:p>
            <a:pPr indent="-323850" lvl="0" marL="457200" rtl="0" algn="l">
              <a:lnSpc>
                <a:spcPct val="95000"/>
              </a:lnSpc>
              <a:spcBef>
                <a:spcPts val="0"/>
              </a:spcBef>
              <a:spcAft>
                <a:spcPts val="0"/>
              </a:spcAft>
              <a:buSzPts val="1500"/>
              <a:buChar char="●"/>
            </a:pPr>
            <a:r>
              <a:rPr lang="en" sz="1900">
                <a:latin typeface="Arial"/>
                <a:ea typeface="Arial"/>
                <a:cs typeface="Arial"/>
                <a:sym typeface="Arial"/>
              </a:rPr>
              <a:t>A good example of this is the Pool class which can be used to perform a single function on a set of input values. Here’s an example:</a:t>
            </a:r>
            <a:br>
              <a:rPr lang="en" sz="1900">
                <a:latin typeface="Arial"/>
                <a:ea typeface="Arial"/>
                <a:cs typeface="Arial"/>
                <a:sym typeface="Arial"/>
              </a:rPr>
            </a:br>
            <a:endParaRPr sz="400">
              <a:latin typeface="Arial"/>
              <a:ea typeface="Arial"/>
              <a:cs typeface="Arial"/>
              <a:sym typeface="Arial"/>
            </a:endParaRPr>
          </a:p>
          <a:p>
            <a:pPr indent="0" lvl="0" marL="457200" rtl="0" algn="l">
              <a:lnSpc>
                <a:spcPct val="95000"/>
              </a:lnSpc>
              <a:spcBef>
                <a:spcPts val="1200"/>
              </a:spcBef>
              <a:spcAft>
                <a:spcPts val="0"/>
              </a:spcAft>
              <a:buNone/>
            </a:pPr>
            <a:r>
              <a:rPr b="1" lang="en" sz="1700">
                <a:solidFill>
                  <a:srgbClr val="008200"/>
                </a:solidFill>
                <a:latin typeface="Arial"/>
                <a:ea typeface="Arial"/>
                <a:cs typeface="Arial"/>
                <a:sym typeface="Arial"/>
              </a:rPr>
              <a:t>f</a:t>
            </a:r>
            <a:r>
              <a:rPr b="1" lang="en" sz="1700">
                <a:solidFill>
                  <a:srgbClr val="008200"/>
                </a:solidFill>
                <a:latin typeface="Arial"/>
                <a:ea typeface="Arial"/>
                <a:cs typeface="Arial"/>
                <a:sym typeface="Arial"/>
              </a:rPr>
              <a:t>rom multiprocessing import Pool</a:t>
            </a:r>
            <a:br>
              <a:rPr b="1" lang="en" sz="2000">
                <a:solidFill>
                  <a:srgbClr val="008200"/>
                </a:solidFill>
                <a:latin typeface="Arial"/>
                <a:ea typeface="Arial"/>
                <a:cs typeface="Arial"/>
                <a:sym typeface="Arial"/>
              </a:rPr>
            </a:br>
            <a:r>
              <a:rPr b="1" lang="en" sz="1600">
                <a:solidFill>
                  <a:srgbClr val="FF0000"/>
                </a:solidFill>
                <a:latin typeface="Arial"/>
                <a:ea typeface="Arial"/>
                <a:cs typeface="Arial"/>
                <a:sym typeface="Arial"/>
              </a:rPr>
              <a:t>d</a:t>
            </a:r>
            <a:r>
              <a:rPr b="1" lang="en" sz="1600">
                <a:solidFill>
                  <a:srgbClr val="FF0000"/>
                </a:solidFill>
                <a:latin typeface="Arial"/>
                <a:ea typeface="Arial"/>
                <a:cs typeface="Arial"/>
                <a:sym typeface="Arial"/>
              </a:rPr>
              <a:t>ef f(x):</a:t>
            </a:r>
            <a:br>
              <a:rPr b="1" lang="en" sz="1600">
                <a:solidFill>
                  <a:srgbClr val="FF0000"/>
                </a:solidFill>
                <a:latin typeface="Arial"/>
                <a:ea typeface="Arial"/>
                <a:cs typeface="Arial"/>
                <a:sym typeface="Arial"/>
              </a:rPr>
            </a:br>
            <a:r>
              <a:rPr b="1" lang="en" sz="1600">
                <a:solidFill>
                  <a:srgbClr val="FF0000"/>
                </a:solidFill>
                <a:latin typeface="Arial"/>
                <a:ea typeface="Arial"/>
                <a:cs typeface="Arial"/>
                <a:sym typeface="Arial"/>
              </a:rPr>
              <a:t>	</a:t>
            </a:r>
            <a:r>
              <a:rPr b="1" lang="en" sz="1600">
                <a:solidFill>
                  <a:srgbClr val="FF0000"/>
                </a:solidFill>
                <a:latin typeface="Arial"/>
                <a:ea typeface="Arial"/>
                <a:cs typeface="Arial"/>
                <a:sym typeface="Arial"/>
              </a:rPr>
              <a:t>r</a:t>
            </a:r>
            <a:r>
              <a:rPr b="1" lang="en" sz="1600">
                <a:solidFill>
                  <a:srgbClr val="FF0000"/>
                </a:solidFill>
                <a:latin typeface="Arial"/>
                <a:ea typeface="Arial"/>
                <a:cs typeface="Arial"/>
                <a:sym typeface="Arial"/>
              </a:rPr>
              <a:t>eturn x*x</a:t>
            </a:r>
            <a:br>
              <a:rPr b="1" lang="en" sz="1600">
                <a:solidFill>
                  <a:srgbClr val="FF0000"/>
                </a:solidFill>
                <a:latin typeface="Arial"/>
                <a:ea typeface="Arial"/>
                <a:cs typeface="Arial"/>
                <a:sym typeface="Arial"/>
              </a:rPr>
            </a:br>
            <a:br>
              <a:rPr b="1" lang="en" sz="1600">
                <a:solidFill>
                  <a:srgbClr val="FF0000"/>
                </a:solidFill>
                <a:latin typeface="Arial"/>
                <a:ea typeface="Arial"/>
                <a:cs typeface="Arial"/>
                <a:sym typeface="Arial"/>
              </a:rPr>
            </a:br>
            <a:r>
              <a:rPr b="1" lang="en" sz="1600">
                <a:solidFill>
                  <a:srgbClr val="FF0000"/>
                </a:solidFill>
                <a:latin typeface="Arial"/>
                <a:ea typeface="Arial"/>
                <a:cs typeface="Arial"/>
                <a:sym typeface="Arial"/>
              </a:rPr>
              <a:t>i</a:t>
            </a:r>
            <a:r>
              <a:rPr b="1" lang="en" sz="1600">
                <a:solidFill>
                  <a:srgbClr val="FF0000"/>
                </a:solidFill>
                <a:latin typeface="Arial"/>
                <a:ea typeface="Arial"/>
                <a:cs typeface="Arial"/>
                <a:sym typeface="Arial"/>
              </a:rPr>
              <a:t>f __name__ = ‘__main__’:</a:t>
            </a:r>
            <a:br>
              <a:rPr b="1" lang="en" sz="1600">
                <a:solidFill>
                  <a:srgbClr val="FF0000"/>
                </a:solidFill>
                <a:latin typeface="Arial"/>
                <a:ea typeface="Arial"/>
                <a:cs typeface="Arial"/>
                <a:sym typeface="Arial"/>
              </a:rPr>
            </a:br>
            <a:r>
              <a:rPr b="1" lang="en" sz="1600">
                <a:solidFill>
                  <a:srgbClr val="FF0000"/>
                </a:solidFill>
                <a:latin typeface="Arial"/>
                <a:ea typeface="Arial"/>
                <a:cs typeface="Arial"/>
                <a:sym typeface="Arial"/>
              </a:rPr>
              <a:t>	</a:t>
            </a:r>
            <a:r>
              <a:rPr b="1" lang="en" sz="1600">
                <a:solidFill>
                  <a:srgbClr val="FF0000"/>
                </a:solidFill>
                <a:latin typeface="Arial"/>
                <a:ea typeface="Arial"/>
                <a:cs typeface="Arial"/>
                <a:sym typeface="Arial"/>
              </a:rPr>
              <a:t>w</a:t>
            </a:r>
            <a:r>
              <a:rPr b="1" lang="en" sz="1600">
                <a:solidFill>
                  <a:srgbClr val="FF0000"/>
                </a:solidFill>
                <a:latin typeface="Arial"/>
                <a:ea typeface="Arial"/>
                <a:cs typeface="Arial"/>
                <a:sym typeface="Arial"/>
              </a:rPr>
              <a:t>ith Pool(4) as p:</a:t>
            </a:r>
            <a:br>
              <a:rPr b="1" lang="en" sz="1600">
                <a:solidFill>
                  <a:srgbClr val="FF0000"/>
                </a:solidFill>
                <a:latin typeface="Arial"/>
                <a:ea typeface="Arial"/>
                <a:cs typeface="Arial"/>
                <a:sym typeface="Arial"/>
              </a:rPr>
            </a:br>
            <a:r>
              <a:rPr b="1" lang="en" sz="1600">
                <a:solidFill>
                  <a:srgbClr val="FF0000"/>
                </a:solidFill>
                <a:latin typeface="Arial"/>
                <a:ea typeface="Arial"/>
                <a:cs typeface="Arial"/>
                <a:sym typeface="Arial"/>
              </a:rPr>
              <a:t>		print(p.map(f,[1,2,3,4,5]))</a:t>
            </a:r>
            <a:endParaRPr b="1" sz="300">
              <a:solidFill>
                <a:srgbClr val="FF0000"/>
              </a:solidFill>
              <a:latin typeface="Arial"/>
              <a:ea typeface="Arial"/>
              <a:cs typeface="Arial"/>
              <a:sym typeface="Arial"/>
            </a:endParaRPr>
          </a:p>
          <a:p>
            <a:pPr indent="-349250" lvl="0" marL="457200" rtl="0" algn="l">
              <a:lnSpc>
                <a:spcPct val="95000"/>
              </a:lnSpc>
              <a:spcBef>
                <a:spcPts val="1200"/>
              </a:spcBef>
              <a:spcAft>
                <a:spcPts val="0"/>
              </a:spcAft>
              <a:buSzPts val="1900"/>
              <a:buFont typeface="Arial"/>
              <a:buChar char="●"/>
            </a:pPr>
            <a:r>
              <a:rPr lang="en" sz="1900">
                <a:latin typeface="Arial"/>
                <a:ea typeface="Arial"/>
                <a:cs typeface="Arial"/>
                <a:sym typeface="Arial"/>
              </a:rPr>
              <a:t>The</a:t>
            </a:r>
            <a:r>
              <a:rPr lang="en" sz="1900">
                <a:latin typeface="Arial"/>
                <a:ea typeface="Arial"/>
                <a:cs typeface="Arial"/>
                <a:sym typeface="Arial"/>
              </a:rPr>
              <a:t> processing of this will be similar to what is shown in the previous slides</a:t>
            </a:r>
            <a:endParaRPr sz="1900">
              <a:latin typeface="Arial"/>
              <a:ea typeface="Arial"/>
              <a:cs typeface="Arial"/>
              <a:sym typeface="Arial"/>
            </a:endParaRPr>
          </a:p>
          <a:p>
            <a:pPr indent="-349250" lvl="0" marL="457200" rtl="0" algn="l">
              <a:lnSpc>
                <a:spcPct val="95000"/>
              </a:lnSpc>
              <a:spcBef>
                <a:spcPts val="0"/>
              </a:spcBef>
              <a:spcAft>
                <a:spcPts val="0"/>
              </a:spcAft>
              <a:buSzPts val="1900"/>
              <a:buFont typeface="Arial"/>
              <a:buChar char="●"/>
            </a:pPr>
            <a:r>
              <a:rPr lang="en" sz="1900">
                <a:latin typeface="Arial"/>
                <a:ea typeface="Arial"/>
                <a:cs typeface="Arial"/>
                <a:sym typeface="Arial"/>
              </a:rPr>
              <a:t>However there a few caveats...</a:t>
            </a:r>
            <a:endParaRPr sz="19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91150" y="0"/>
            <a:ext cx="8841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000000"/>
                </a:solidFill>
                <a:latin typeface="Arial"/>
                <a:ea typeface="Arial"/>
                <a:cs typeface="Arial"/>
                <a:sym typeface="Arial"/>
              </a:rPr>
              <a:t>2. Multiple GPUs</a:t>
            </a:r>
            <a:endParaRPr b="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0" y="481800"/>
            <a:ext cx="9144000" cy="4661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770"/>
              <a:buFont typeface="Arial"/>
              <a:buNone/>
            </a:pPr>
            <a:r>
              <a:rPr lang="en" sz="1700">
                <a:solidFill>
                  <a:srgbClr val="000000"/>
                </a:solidFill>
                <a:highlight>
                  <a:srgbClr val="FFFFFF"/>
                </a:highlight>
                <a:latin typeface="Arial"/>
                <a:ea typeface="Arial"/>
                <a:cs typeface="Arial"/>
                <a:sym typeface="Arial"/>
              </a:rPr>
              <a:t>T</a:t>
            </a:r>
            <a:r>
              <a:rPr lang="en" sz="1530">
                <a:solidFill>
                  <a:srgbClr val="000000"/>
                </a:solidFill>
                <a:highlight>
                  <a:srgbClr val="FFFFFF"/>
                </a:highlight>
                <a:latin typeface="Arial"/>
                <a:ea typeface="Arial"/>
                <a:cs typeface="Arial"/>
                <a:sym typeface="Arial"/>
              </a:rPr>
              <a:t>he code below allows operations to run on multiple GPUs. We use 3 GPUs to compute 3 separate matrix multiplication. Each multiplication generates a 2x2 matrix. Then we use a CPU to perform an element-wise sum over the matrices.</a:t>
            </a:r>
            <a:endParaRPr sz="153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0" y="1367250"/>
            <a:ext cx="8367725" cy="3776250"/>
          </a:xfrm>
          <a:prstGeom prst="rect">
            <a:avLst/>
          </a:prstGeom>
          <a:noFill/>
          <a:ln>
            <a:noFill/>
          </a:ln>
        </p:spPr>
      </p:pic>
      <p:pic>
        <p:nvPicPr>
          <p:cNvPr id="304" name="Google Shape;304;p17"/>
          <p:cNvPicPr preferRelativeResize="0"/>
          <p:nvPr/>
        </p:nvPicPr>
        <p:blipFill>
          <a:blip r:embed="rId4">
            <a:alphaModFix/>
          </a:blip>
          <a:stretch>
            <a:fillRect/>
          </a:stretch>
        </p:blipFill>
        <p:spPr>
          <a:xfrm>
            <a:off x="8343900" y="1302150"/>
            <a:ext cx="800100" cy="38413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2"/>
          <p:cNvSpPr txBox="1"/>
          <p:nvPr>
            <p:ph type="title"/>
          </p:nvPr>
        </p:nvSpPr>
        <p:spPr>
          <a:xfrm>
            <a:off x="1303800" y="220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1A1A1A"/>
                </a:solidFill>
                <a:latin typeface="Nunito"/>
                <a:ea typeface="Nunito"/>
                <a:cs typeface="Nunito"/>
                <a:sym typeface="Nunito"/>
              </a:rPr>
              <a:t>r</a:t>
            </a:r>
            <a:r>
              <a:rPr lang="en" sz="1900">
                <a:solidFill>
                  <a:srgbClr val="1A1A1A"/>
                </a:solidFill>
                <a:latin typeface="Nunito"/>
                <a:ea typeface="Nunito"/>
                <a:cs typeface="Nunito"/>
                <a:sym typeface="Nunito"/>
              </a:rPr>
              <a:t>egarding</a:t>
            </a:r>
            <a:r>
              <a:rPr lang="en" sz="1900">
                <a:solidFill>
                  <a:srgbClr val="1A1A1A"/>
                </a:solidFill>
                <a:latin typeface="Roboto Mono"/>
                <a:ea typeface="Roboto Mono"/>
                <a:cs typeface="Roboto Mono"/>
                <a:sym typeface="Roboto Mono"/>
              </a:rPr>
              <a:t> multiprocessing.Pool</a:t>
            </a:r>
            <a:endParaRPr sz="1900">
              <a:solidFill>
                <a:srgbClr val="1A1A1A"/>
              </a:solidFill>
              <a:latin typeface="Roboto Mono"/>
              <a:ea typeface="Roboto Mono"/>
              <a:cs typeface="Roboto Mono"/>
              <a:sym typeface="Roboto Mono"/>
            </a:endParaRPr>
          </a:p>
        </p:txBody>
      </p:sp>
      <p:sp>
        <p:nvSpPr>
          <p:cNvPr id="595" name="Google Shape;595;p62"/>
          <p:cNvSpPr txBox="1"/>
          <p:nvPr>
            <p:ph idx="1" type="body"/>
          </p:nvPr>
        </p:nvSpPr>
        <p:spPr>
          <a:xfrm>
            <a:off x="104175" y="677125"/>
            <a:ext cx="8880600" cy="45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A1A1A"/>
                </a:solidFill>
              </a:rPr>
              <a:t>An instance of this class have the following methods at their disposal.</a:t>
            </a:r>
            <a:endParaRPr sz="1700">
              <a:solidFill>
                <a:srgbClr val="1A1A1A"/>
              </a:solidFill>
            </a:endParaRPr>
          </a:p>
          <a:p>
            <a:pPr indent="-336550" lvl="0" marL="457200" rtl="0" algn="l">
              <a:spcBef>
                <a:spcPts val="1200"/>
              </a:spcBef>
              <a:spcAft>
                <a:spcPts val="0"/>
              </a:spcAft>
              <a:buClr>
                <a:srgbClr val="1A1A1A"/>
              </a:buClr>
              <a:buSzPts val="1700"/>
              <a:buFont typeface="Roboto Mono"/>
              <a:buChar char="●"/>
            </a:pPr>
            <a:r>
              <a:rPr lang="en" sz="1700">
                <a:solidFill>
                  <a:srgbClr val="1A1A1A"/>
                </a:solidFill>
                <a:latin typeface="Roboto Mono"/>
                <a:ea typeface="Roboto Mono"/>
                <a:cs typeface="Roboto Mono"/>
                <a:sym typeface="Roboto Mono"/>
              </a:rPr>
              <a:t>map(func,iterable[,chunksize]):</a:t>
            </a:r>
            <a:r>
              <a:rPr lang="en" sz="1700">
                <a:solidFill>
                  <a:srgbClr val="1A1A1A"/>
                </a:solidFill>
              </a:rPr>
              <a:t> This is like a parallel implementation of python’s inbuilt map. This method divides the iterable into (approximately) of length chunksize and submits into the worker processes. Note : this in reality only works with lists and internally converts iterable into a list, and for longer iterable it may consume more memory as all the values are held in memory.</a:t>
            </a:r>
            <a:endParaRPr sz="1700">
              <a:solidFill>
                <a:srgbClr val="1A1A1A"/>
              </a:solidFill>
            </a:endParaRPr>
          </a:p>
          <a:p>
            <a:pPr indent="-336550" lvl="0" marL="457200" rtl="0" algn="l">
              <a:spcBef>
                <a:spcPts val="0"/>
              </a:spcBef>
              <a:spcAft>
                <a:spcPts val="0"/>
              </a:spcAft>
              <a:buClr>
                <a:srgbClr val="1A1A1A"/>
              </a:buClr>
              <a:buSzPts val="1700"/>
              <a:buChar char="●"/>
            </a:pPr>
            <a:r>
              <a:rPr lang="en" sz="1700">
                <a:solidFill>
                  <a:srgbClr val="1A1A1A"/>
                </a:solidFill>
              </a:rPr>
              <a:t>map_async(func,iterable[, chunksize[,callback][,error_callback]]]) : This is a variant of map returns an AsyncResult object from which the result can obtained by calling the get() method on the object. (AsyncResult.get() is blocking)</a:t>
            </a:r>
            <a:endParaRPr sz="1700">
              <a:solidFill>
                <a:srgbClr val="1A1A1A"/>
              </a:solidFill>
            </a:endParaRPr>
          </a:p>
          <a:p>
            <a:pPr indent="-336550" lvl="0" marL="457200" rtl="0" algn="l">
              <a:spcBef>
                <a:spcPts val="0"/>
              </a:spcBef>
              <a:spcAft>
                <a:spcPts val="0"/>
              </a:spcAft>
              <a:buClr>
                <a:srgbClr val="1A1A1A"/>
              </a:buClr>
              <a:buSzPts val="1700"/>
              <a:buChar char="●"/>
            </a:pPr>
            <a:r>
              <a:rPr lang="en" sz="1700">
                <a:solidFill>
                  <a:srgbClr val="1A1A1A"/>
                </a:solidFill>
              </a:rPr>
              <a:t>imap(func,iterable[,chunksize]) : it is a version of map </a:t>
            </a:r>
            <a:r>
              <a:rPr lang="en" sz="1700">
                <a:solidFill>
                  <a:srgbClr val="1A1A1A"/>
                </a:solidFill>
              </a:rPr>
              <a:t>which</a:t>
            </a:r>
            <a:r>
              <a:rPr lang="en" sz="1700">
                <a:solidFill>
                  <a:srgbClr val="1A1A1A"/>
                </a:solidFill>
              </a:rPr>
              <a:t> directly returns an iterable whose values are assigned as the process completes. If you try to access a value that is not yet complete, the program needs to wait till the value is calculated.</a:t>
            </a:r>
            <a:endParaRPr sz="1700">
              <a:solidFill>
                <a:srgbClr val="1A1A1A"/>
              </a:solidFill>
            </a:endParaRPr>
          </a:p>
          <a:p>
            <a:pPr indent="-336550" lvl="0" marL="457200" rtl="0" algn="l">
              <a:spcBef>
                <a:spcPts val="0"/>
              </a:spcBef>
              <a:spcAft>
                <a:spcPts val="0"/>
              </a:spcAft>
              <a:buClr>
                <a:srgbClr val="1A1A1A"/>
              </a:buClr>
              <a:buSzPts val="1700"/>
              <a:buChar char="●"/>
            </a:pPr>
            <a:r>
              <a:rPr lang="en" sz="1700">
                <a:solidFill>
                  <a:srgbClr val="1A1A1A"/>
                </a:solidFill>
              </a:rPr>
              <a:t>imap_unordererd(func,iterable[,chunksize]): same as imap but order of returned iterable is in the order in which the calculation is finished.</a:t>
            </a:r>
            <a:endParaRPr sz="1700">
              <a:solidFill>
                <a:srgbClr val="1A1A1A"/>
              </a:solidFill>
            </a:endParaRPr>
          </a:p>
          <a:p>
            <a:pPr indent="0" lvl="0" marL="457200" rtl="0" algn="l">
              <a:spcBef>
                <a:spcPts val="1200"/>
              </a:spcBef>
              <a:spcAft>
                <a:spcPts val="1200"/>
              </a:spcAft>
              <a:buNone/>
            </a:pPr>
            <a:r>
              <a:t/>
            </a:r>
            <a:endParaRPr sz="1700">
              <a:solidFill>
                <a:srgbClr val="1A1A1A"/>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3"/>
          <p:cNvSpPr txBox="1"/>
          <p:nvPr>
            <p:ph idx="1" type="body"/>
          </p:nvPr>
        </p:nvSpPr>
        <p:spPr>
          <a:xfrm>
            <a:off x="1303800" y="1198275"/>
            <a:ext cx="7030500" cy="333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A1A1A"/>
              </a:buClr>
              <a:buSzPts val="2000"/>
              <a:buChar char="●"/>
            </a:pPr>
            <a:r>
              <a:rPr lang="en" sz="2000">
                <a:solidFill>
                  <a:srgbClr val="1A1A1A"/>
                </a:solidFill>
              </a:rPr>
              <a:t>startmap() &amp; starmap_async() are analogs of map and map_async in which multiple arguments can be passed to func, the iterable passed should contain iterables (i.e like List of tuples etc )</a:t>
            </a:r>
            <a:endParaRPr sz="2000">
              <a:solidFill>
                <a:srgbClr val="1A1A1A"/>
              </a:solidFill>
            </a:endParaRPr>
          </a:p>
          <a:p>
            <a:pPr indent="0" lvl="0" marL="457200" rtl="0" algn="l">
              <a:spcBef>
                <a:spcPts val="1200"/>
              </a:spcBef>
              <a:spcAft>
                <a:spcPts val="0"/>
              </a:spcAft>
              <a:buNone/>
            </a:pPr>
            <a:r>
              <a:t/>
            </a:r>
            <a:endParaRPr sz="1800">
              <a:solidFill>
                <a:srgbClr val="1A1A1A"/>
              </a:solidFill>
            </a:endParaRPr>
          </a:p>
          <a:p>
            <a:pPr indent="-342900" lvl="0" marL="457200" rtl="0" algn="l">
              <a:spcBef>
                <a:spcPts val="1200"/>
              </a:spcBef>
              <a:spcAft>
                <a:spcPts val="0"/>
              </a:spcAft>
              <a:buClr>
                <a:srgbClr val="1A1A1A"/>
              </a:buClr>
              <a:buSzPts val="1800"/>
              <a:buChar char="●"/>
            </a:pPr>
            <a:r>
              <a:rPr lang="en" sz="1800">
                <a:solidFill>
                  <a:srgbClr val="1A1A1A"/>
                </a:solidFill>
              </a:rPr>
              <a:t>apply(func[,args[,kwds]]) &amp;&amp; apply_async(...), they are similar to their map counterparts with difference being that they call func once with the arguments passed as </a:t>
            </a:r>
            <a:r>
              <a:rPr lang="en" sz="1800">
                <a:solidFill>
                  <a:srgbClr val="1A1A1A"/>
                </a:solidFill>
              </a:rPr>
              <a:t>args and kwds.</a:t>
            </a:r>
            <a:endParaRPr sz="1800">
              <a:solidFill>
                <a:srgbClr val="1A1A1A"/>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example</a:t>
            </a:r>
            <a:endParaRPr/>
          </a:p>
        </p:txBody>
      </p:sp>
      <p:sp>
        <p:nvSpPr>
          <p:cNvPr id="606" name="Google Shape;606;p64"/>
          <p:cNvSpPr txBox="1"/>
          <p:nvPr>
            <p:ph idx="1" type="body"/>
          </p:nvPr>
        </p:nvSpPr>
        <p:spPr>
          <a:xfrm>
            <a:off x="1303800" y="1653775"/>
            <a:ext cx="7030500" cy="284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following two slides contain examples of Process class in use, the code shows the same dataset (a numpy array) being processed.</a:t>
            </a:r>
            <a:endParaRPr/>
          </a:p>
          <a:p>
            <a:pPr indent="-311150" lvl="0" marL="457200" rtl="0" algn="l">
              <a:spcBef>
                <a:spcPts val="0"/>
              </a:spcBef>
              <a:spcAft>
                <a:spcPts val="0"/>
              </a:spcAft>
              <a:buSzPts val="1300"/>
              <a:buChar char="●"/>
            </a:pPr>
            <a:r>
              <a:rPr lang="en"/>
              <a:t>In the first slide the </a:t>
            </a:r>
            <a:r>
              <a:rPr lang="en"/>
              <a:t>function applied to each case has a for loop to artificially increase computation time, while the second has does not have this for loop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12" name="Google Shape;612;p6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3" name="Google Shape;613;p65"/>
          <p:cNvPicPr preferRelativeResize="0"/>
          <p:nvPr/>
        </p:nvPicPr>
        <p:blipFill>
          <a:blip r:embed="rId3">
            <a:alphaModFix/>
          </a:blip>
          <a:stretch>
            <a:fillRect/>
          </a:stretch>
        </p:blipFill>
        <p:spPr>
          <a:xfrm>
            <a:off x="0" y="1380700"/>
            <a:ext cx="9144000" cy="3760326"/>
          </a:xfrm>
          <a:prstGeom prst="rect">
            <a:avLst/>
          </a:prstGeom>
          <a:noFill/>
          <a:ln>
            <a:noFill/>
          </a:ln>
        </p:spPr>
      </p:pic>
      <p:pic>
        <p:nvPicPr>
          <p:cNvPr id="614" name="Google Shape;614;p65"/>
          <p:cNvPicPr preferRelativeResize="0"/>
          <p:nvPr/>
        </p:nvPicPr>
        <p:blipFill>
          <a:blip r:embed="rId4">
            <a:alphaModFix/>
          </a:blip>
          <a:stretch>
            <a:fillRect/>
          </a:stretch>
        </p:blipFill>
        <p:spPr>
          <a:xfrm>
            <a:off x="1224025" y="186100"/>
            <a:ext cx="5260700" cy="1149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0" name="Google Shape;620;p66"/>
          <p:cNvPicPr preferRelativeResize="0"/>
          <p:nvPr/>
        </p:nvPicPr>
        <p:blipFill>
          <a:blip r:embed="rId3">
            <a:alphaModFix/>
          </a:blip>
          <a:stretch>
            <a:fillRect/>
          </a:stretch>
        </p:blipFill>
        <p:spPr>
          <a:xfrm>
            <a:off x="1303800" y="38575"/>
            <a:ext cx="4972575" cy="1280450"/>
          </a:xfrm>
          <a:prstGeom prst="rect">
            <a:avLst/>
          </a:prstGeom>
          <a:noFill/>
          <a:ln>
            <a:noFill/>
          </a:ln>
        </p:spPr>
      </p:pic>
      <p:pic>
        <p:nvPicPr>
          <p:cNvPr id="621" name="Google Shape;621;p66"/>
          <p:cNvPicPr preferRelativeResize="0"/>
          <p:nvPr/>
        </p:nvPicPr>
        <p:blipFill>
          <a:blip r:embed="rId4">
            <a:alphaModFix/>
          </a:blip>
          <a:stretch>
            <a:fillRect/>
          </a:stretch>
        </p:blipFill>
        <p:spPr>
          <a:xfrm>
            <a:off x="0" y="1241975"/>
            <a:ext cx="9143999" cy="38642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7"/>
          <p:cNvSpPr txBox="1"/>
          <p:nvPr>
            <p:ph type="title"/>
          </p:nvPr>
        </p:nvSpPr>
        <p:spPr>
          <a:xfrm>
            <a:off x="1303800" y="598575"/>
            <a:ext cx="7030500" cy="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10">
                <a:latin typeface="Roboto Mono"/>
                <a:ea typeface="Roboto Mono"/>
                <a:cs typeface="Roboto Mono"/>
                <a:sym typeface="Roboto Mono"/>
              </a:rPr>
              <a:t>multiprocessing</a:t>
            </a:r>
            <a:r>
              <a:rPr lang="en" sz="1910">
                <a:latin typeface="Roboto Mono"/>
                <a:ea typeface="Roboto Mono"/>
                <a:cs typeface="Roboto Mono"/>
                <a:sym typeface="Roboto Mono"/>
              </a:rPr>
              <a:t>.</a:t>
            </a:r>
            <a:r>
              <a:rPr lang="en" sz="1929">
                <a:latin typeface="Roboto Mono"/>
                <a:ea typeface="Roboto Mono"/>
                <a:cs typeface="Roboto Mono"/>
                <a:sym typeface="Roboto Mono"/>
              </a:rPr>
              <a:t>Process()</a:t>
            </a:r>
            <a:endParaRPr sz="1929">
              <a:latin typeface="Roboto Mono"/>
              <a:ea typeface="Roboto Mono"/>
              <a:cs typeface="Roboto Mono"/>
              <a:sym typeface="Roboto Mono"/>
            </a:endParaRPr>
          </a:p>
        </p:txBody>
      </p:sp>
      <p:sp>
        <p:nvSpPr>
          <p:cNvPr id="627" name="Google Shape;627;p67"/>
          <p:cNvSpPr txBox="1"/>
          <p:nvPr>
            <p:ph idx="1" type="body"/>
          </p:nvPr>
        </p:nvSpPr>
        <p:spPr>
          <a:xfrm>
            <a:off x="143225" y="1317400"/>
            <a:ext cx="8191200" cy="350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1A1A1A"/>
                </a:solidFill>
              </a:rPr>
              <a:t>Here’s an example code that is using Process()</a:t>
            </a:r>
            <a:endParaRPr sz="1400">
              <a:solidFill>
                <a:srgbClr val="1A1A1A"/>
              </a:solidFill>
            </a:endParaRPr>
          </a:p>
          <a:p>
            <a:pPr indent="0" lvl="0" marL="0" rtl="0" algn="l">
              <a:spcBef>
                <a:spcPts val="1200"/>
              </a:spcBef>
              <a:spcAft>
                <a:spcPts val="0"/>
              </a:spcAft>
              <a:buNone/>
            </a:pPr>
            <a:r>
              <a:t/>
            </a:r>
            <a:endParaRPr>
              <a:solidFill>
                <a:srgbClr val="1A1A1A"/>
              </a:solidFill>
              <a:latin typeface="Roboto Mono"/>
              <a:ea typeface="Roboto Mono"/>
              <a:cs typeface="Roboto Mono"/>
              <a:sym typeface="Roboto Mono"/>
            </a:endParaRPr>
          </a:p>
          <a:p>
            <a:pPr indent="0" lvl="0" marL="0" rtl="0" algn="l">
              <a:spcBef>
                <a:spcPts val="1200"/>
              </a:spcBef>
              <a:spcAft>
                <a:spcPts val="0"/>
              </a:spcAft>
              <a:buNone/>
            </a:pPr>
            <a:r>
              <a:t/>
            </a:r>
            <a:endParaRPr>
              <a:solidFill>
                <a:srgbClr val="1A1A1A"/>
              </a:solidFill>
              <a:latin typeface="Roboto Mono"/>
              <a:ea typeface="Roboto Mono"/>
              <a:cs typeface="Roboto Mono"/>
              <a:sym typeface="Roboto Mono"/>
            </a:endParaRPr>
          </a:p>
          <a:p>
            <a:pPr indent="0" lvl="0" marL="0" rtl="0" algn="l">
              <a:spcBef>
                <a:spcPts val="1200"/>
              </a:spcBef>
              <a:spcAft>
                <a:spcPts val="0"/>
              </a:spcAft>
              <a:buNone/>
            </a:pPr>
            <a:r>
              <a:t/>
            </a:r>
            <a:endParaRPr>
              <a:solidFill>
                <a:srgbClr val="1A1A1A"/>
              </a:solidFill>
              <a:latin typeface="Roboto Mono"/>
              <a:ea typeface="Roboto Mono"/>
              <a:cs typeface="Roboto Mono"/>
              <a:sym typeface="Roboto Mono"/>
            </a:endParaRPr>
          </a:p>
          <a:p>
            <a:pPr indent="0" lvl="0" marL="0" rtl="0" algn="l">
              <a:spcBef>
                <a:spcPts val="1200"/>
              </a:spcBef>
              <a:spcAft>
                <a:spcPts val="0"/>
              </a:spcAft>
              <a:buNone/>
            </a:pPr>
            <a:r>
              <a:t/>
            </a:r>
            <a:endParaRPr>
              <a:solidFill>
                <a:srgbClr val="1A1A1A"/>
              </a:solidFill>
              <a:latin typeface="Roboto Mono"/>
              <a:ea typeface="Roboto Mono"/>
              <a:cs typeface="Roboto Mono"/>
              <a:sym typeface="Roboto Mono"/>
            </a:endParaRPr>
          </a:p>
          <a:p>
            <a:pPr indent="0" lvl="0" marL="0" rtl="0" algn="l">
              <a:spcBef>
                <a:spcPts val="1200"/>
              </a:spcBef>
              <a:spcAft>
                <a:spcPts val="0"/>
              </a:spcAft>
              <a:buNone/>
            </a:pPr>
            <a:r>
              <a:t/>
            </a:r>
            <a:endParaRPr sz="1500">
              <a:solidFill>
                <a:srgbClr val="1A1A1A"/>
              </a:solidFill>
            </a:endParaRPr>
          </a:p>
          <a:p>
            <a:pPr indent="0" lvl="0" marL="0" rtl="0" algn="l">
              <a:spcBef>
                <a:spcPts val="1200"/>
              </a:spcBef>
              <a:spcAft>
                <a:spcPts val="0"/>
              </a:spcAft>
              <a:buNone/>
            </a:pPr>
            <a:r>
              <a:rPr lang="en" sz="1500">
                <a:solidFill>
                  <a:srgbClr val="1A1A1A"/>
                </a:solidFill>
              </a:rPr>
              <a:t>We can see that for this class we create an object by attaching a function to target parameter and passing the arguments for the target function in the </a:t>
            </a:r>
            <a:r>
              <a:rPr lang="en" sz="1500">
                <a:solidFill>
                  <a:srgbClr val="1A1A1A"/>
                </a:solidFill>
              </a:rPr>
              <a:t>args parameter (as a tuple). The process is started by calling the start method, the join([timeout]) method makes the program wait till the the child process is complete.</a:t>
            </a:r>
            <a:endParaRPr sz="1500">
              <a:solidFill>
                <a:srgbClr val="1A1A1A"/>
              </a:solidFill>
            </a:endParaRPr>
          </a:p>
          <a:p>
            <a:pPr indent="0" lvl="0" marL="0" rtl="0" algn="l">
              <a:spcBef>
                <a:spcPts val="1200"/>
              </a:spcBef>
              <a:spcAft>
                <a:spcPts val="1200"/>
              </a:spcAft>
              <a:buNone/>
            </a:pPr>
            <a:r>
              <a:t/>
            </a:r>
            <a:endParaRPr sz="1400">
              <a:solidFill>
                <a:srgbClr val="1A1A1A"/>
              </a:solidFill>
              <a:latin typeface="Roboto Mono"/>
              <a:ea typeface="Roboto Mono"/>
              <a:cs typeface="Roboto Mono"/>
              <a:sym typeface="Roboto Mono"/>
            </a:endParaRPr>
          </a:p>
        </p:txBody>
      </p:sp>
      <p:pic>
        <p:nvPicPr>
          <p:cNvPr id="628" name="Google Shape;628;p67"/>
          <p:cNvPicPr preferRelativeResize="0"/>
          <p:nvPr/>
        </p:nvPicPr>
        <p:blipFill>
          <a:blip r:embed="rId3">
            <a:alphaModFix/>
          </a:blip>
          <a:stretch>
            <a:fillRect/>
          </a:stretch>
        </p:blipFill>
        <p:spPr>
          <a:xfrm>
            <a:off x="1482650" y="1723976"/>
            <a:ext cx="3026450" cy="1576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8"/>
          <p:cNvSpPr txBox="1"/>
          <p:nvPr>
            <p:ph type="title"/>
          </p:nvPr>
        </p:nvSpPr>
        <p:spPr>
          <a:xfrm>
            <a:off x="1303800" y="598575"/>
            <a:ext cx="57102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Memory between processes</a:t>
            </a:r>
            <a:endParaRPr/>
          </a:p>
        </p:txBody>
      </p:sp>
      <p:sp>
        <p:nvSpPr>
          <p:cNvPr id="634" name="Google Shape;634;p68"/>
          <p:cNvSpPr txBox="1"/>
          <p:nvPr>
            <p:ph idx="1" type="body"/>
          </p:nvPr>
        </p:nvSpPr>
        <p:spPr>
          <a:xfrm>
            <a:off x="1303800" y="1281200"/>
            <a:ext cx="7030500" cy="364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22222"/>
              </a:buClr>
              <a:buSzPts val="1600"/>
              <a:buChar char="●"/>
            </a:pPr>
            <a:r>
              <a:rPr lang="en" sz="1600">
                <a:solidFill>
                  <a:srgbClr val="222222"/>
                </a:solidFill>
              </a:rPr>
              <a:t>Although it is best to avoid shared state as far as possible in multiprocessing, there still a few ways to do it and they are using multiprocessing.Array() and multiprocessing.Value()</a:t>
            </a:r>
            <a:endParaRPr sz="1600">
              <a:solidFill>
                <a:srgbClr val="222222"/>
              </a:solidFill>
            </a:endParaRPr>
          </a:p>
          <a:p>
            <a:pPr indent="-330200" lvl="0" marL="457200" rtl="0" algn="l">
              <a:spcBef>
                <a:spcPts val="0"/>
              </a:spcBef>
              <a:spcAft>
                <a:spcPts val="0"/>
              </a:spcAft>
              <a:buClr>
                <a:srgbClr val="222222"/>
              </a:buClr>
              <a:buSzPts val="1600"/>
              <a:buChar char="●"/>
            </a:pPr>
            <a:r>
              <a:rPr lang="en" sz="1600">
                <a:solidFill>
                  <a:srgbClr val="222222"/>
                </a:solidFill>
              </a:rPr>
              <a:t>multiprocessing.Value() is for a single variable while multiprocessing.Array() is for an array of values</a:t>
            </a:r>
            <a:endParaRPr sz="1600">
              <a:solidFill>
                <a:srgbClr val="222222"/>
              </a:solidFill>
            </a:endParaRPr>
          </a:p>
          <a:p>
            <a:pPr indent="-330200" lvl="0" marL="457200" rtl="0" algn="l">
              <a:spcBef>
                <a:spcPts val="0"/>
              </a:spcBef>
              <a:spcAft>
                <a:spcPts val="0"/>
              </a:spcAft>
              <a:buClr>
                <a:srgbClr val="222222"/>
              </a:buClr>
              <a:buSzPts val="1600"/>
              <a:buChar char="●"/>
            </a:pPr>
            <a:r>
              <a:rPr lang="en" sz="1600">
                <a:solidFill>
                  <a:srgbClr val="222222"/>
                </a:solidFill>
              </a:rPr>
              <a:t>The shared variables can be created like</a:t>
            </a:r>
            <a:br>
              <a:rPr lang="en" sz="1600">
                <a:solidFill>
                  <a:srgbClr val="222222"/>
                </a:solidFill>
              </a:rPr>
            </a:br>
            <a:r>
              <a:rPr lang="en" sz="1600">
                <a:solidFill>
                  <a:srgbClr val="222222"/>
                </a:solidFill>
              </a:rPr>
              <a:t>a</a:t>
            </a:r>
            <a:r>
              <a:rPr lang="en" sz="1600">
                <a:solidFill>
                  <a:srgbClr val="222222"/>
                </a:solidFill>
              </a:rPr>
              <a:t> = Value(‘d’,2.1)</a:t>
            </a:r>
            <a:br>
              <a:rPr lang="en" sz="1600">
                <a:solidFill>
                  <a:srgbClr val="222222"/>
                </a:solidFill>
              </a:rPr>
            </a:br>
            <a:r>
              <a:rPr lang="en" sz="1600">
                <a:solidFill>
                  <a:srgbClr val="222222"/>
                </a:solidFill>
              </a:rPr>
              <a:t>b</a:t>
            </a:r>
            <a:r>
              <a:rPr lang="en" sz="1600">
                <a:solidFill>
                  <a:srgbClr val="222222"/>
                </a:solidFill>
              </a:rPr>
              <a:t> = Array(‘i’,range(10))</a:t>
            </a:r>
            <a:endParaRPr sz="1600">
              <a:solidFill>
                <a:srgbClr val="222222"/>
              </a:solidFill>
            </a:endParaRPr>
          </a:p>
          <a:p>
            <a:pPr indent="-330200" lvl="0" marL="457200" rtl="0" algn="l">
              <a:spcBef>
                <a:spcPts val="0"/>
              </a:spcBef>
              <a:spcAft>
                <a:spcPts val="0"/>
              </a:spcAft>
              <a:buClr>
                <a:srgbClr val="222222"/>
              </a:buClr>
              <a:buSzPts val="1600"/>
              <a:buChar char="●"/>
            </a:pPr>
            <a:r>
              <a:rPr lang="en" sz="1600">
                <a:solidFill>
                  <a:srgbClr val="222222"/>
                </a:solidFill>
              </a:rPr>
              <a:t>The first argument is something called a typecode which indicates the type of the variable. A list of type codes can be found here : </a:t>
            </a:r>
            <a:r>
              <a:rPr lang="en" sz="1600" u="sng">
                <a:solidFill>
                  <a:srgbClr val="222222"/>
                </a:solidFill>
                <a:hlinkClick r:id="rId3">
                  <a:extLst>
                    <a:ext uri="{A12FA001-AC4F-418D-AE19-62706E023703}">
                      <ahyp:hlinkClr val="tx"/>
                    </a:ext>
                  </a:extLst>
                </a:hlinkClick>
              </a:rPr>
              <a:t>typecodes</a:t>
            </a:r>
            <a:endParaRPr sz="1600">
              <a:solidFill>
                <a:srgbClr val="222222"/>
              </a:solidFill>
            </a:endParaRPr>
          </a:p>
          <a:p>
            <a:pPr indent="-330200" lvl="0" marL="457200" rtl="0" algn="l">
              <a:spcBef>
                <a:spcPts val="0"/>
              </a:spcBef>
              <a:spcAft>
                <a:spcPts val="0"/>
              </a:spcAft>
              <a:buClr>
                <a:srgbClr val="222222"/>
              </a:buClr>
              <a:buSzPts val="1600"/>
              <a:buChar char="●"/>
            </a:pPr>
            <a:r>
              <a:rPr lang="en" sz="1600">
                <a:solidFill>
                  <a:srgbClr val="222222"/>
                </a:solidFill>
              </a:rPr>
              <a:t>Arbitrary ctype objects can be</a:t>
            </a:r>
            <a:r>
              <a:rPr lang="en" sz="1600">
                <a:solidFill>
                  <a:srgbClr val="222222"/>
                </a:solidFill>
              </a:rPr>
              <a:t> created with the help of the multiprocessing.sharedctypes</a:t>
            </a:r>
            <a:endParaRPr sz="1600">
              <a:solidFill>
                <a:srgbClr val="22222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9"/>
          <p:cNvSpPr txBox="1"/>
          <p:nvPr>
            <p:ph type="title"/>
          </p:nvPr>
        </p:nvSpPr>
        <p:spPr>
          <a:xfrm>
            <a:off x="2254350" y="351175"/>
            <a:ext cx="3019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Example</a:t>
            </a:r>
            <a:endParaRPr/>
          </a:p>
        </p:txBody>
      </p:sp>
      <p:sp>
        <p:nvSpPr>
          <p:cNvPr id="640" name="Google Shape;640;p69"/>
          <p:cNvSpPr txBox="1"/>
          <p:nvPr>
            <p:ph idx="1" type="body"/>
          </p:nvPr>
        </p:nvSpPr>
        <p:spPr>
          <a:xfrm>
            <a:off x="3633000" y="1990050"/>
            <a:ext cx="1334100" cy="138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1" name="Google Shape;641;p69"/>
          <p:cNvPicPr preferRelativeResize="0"/>
          <p:nvPr/>
        </p:nvPicPr>
        <p:blipFill rotWithShape="1">
          <a:blip r:embed="rId3">
            <a:alphaModFix/>
          </a:blip>
          <a:srcRect b="-6610" l="4509" r="-4509" t="6610"/>
          <a:stretch/>
        </p:blipFill>
        <p:spPr>
          <a:xfrm>
            <a:off x="1823025" y="1179475"/>
            <a:ext cx="4421900" cy="3104600"/>
          </a:xfrm>
          <a:prstGeom prst="rect">
            <a:avLst/>
          </a:prstGeom>
          <a:noFill/>
          <a:ln>
            <a:noFill/>
          </a:ln>
        </p:spPr>
      </p:pic>
      <p:pic>
        <p:nvPicPr>
          <p:cNvPr id="642" name="Google Shape;642;p69"/>
          <p:cNvPicPr preferRelativeResize="0"/>
          <p:nvPr/>
        </p:nvPicPr>
        <p:blipFill>
          <a:blip r:embed="rId4">
            <a:alphaModFix/>
          </a:blip>
          <a:stretch>
            <a:fillRect/>
          </a:stretch>
        </p:blipFill>
        <p:spPr>
          <a:xfrm>
            <a:off x="1912400" y="4102125"/>
            <a:ext cx="2923372" cy="3070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0"/>
          <p:cNvSpPr txBox="1"/>
          <p:nvPr>
            <p:ph type="title"/>
          </p:nvPr>
        </p:nvSpPr>
        <p:spPr>
          <a:xfrm>
            <a:off x="1303800" y="598575"/>
            <a:ext cx="61029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Communicating between processes</a:t>
            </a:r>
            <a:endParaRPr/>
          </a:p>
        </p:txBody>
      </p:sp>
      <p:sp>
        <p:nvSpPr>
          <p:cNvPr id="648" name="Google Shape;648;p70"/>
          <p:cNvSpPr txBox="1"/>
          <p:nvPr>
            <p:ph idx="1" type="body"/>
          </p:nvPr>
        </p:nvSpPr>
        <p:spPr>
          <a:xfrm>
            <a:off x="1303800" y="1243800"/>
            <a:ext cx="7030500" cy="328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22222"/>
              </a:buClr>
              <a:buSzPts val="1700"/>
              <a:buChar char="●"/>
            </a:pPr>
            <a:r>
              <a:rPr lang="en" sz="1700">
                <a:solidFill>
                  <a:srgbClr val="222222"/>
                </a:solidFill>
              </a:rPr>
              <a:t>The multiprocessing module supports two types of communication channel between processes, Queue and Pipe</a:t>
            </a:r>
            <a:endParaRPr sz="1700">
              <a:solidFill>
                <a:srgbClr val="222222"/>
              </a:solidFill>
            </a:endParaRPr>
          </a:p>
          <a:p>
            <a:pPr indent="-336550" lvl="0" marL="457200" rtl="0" algn="l">
              <a:spcBef>
                <a:spcPts val="0"/>
              </a:spcBef>
              <a:spcAft>
                <a:spcPts val="0"/>
              </a:spcAft>
              <a:buClr>
                <a:srgbClr val="222222"/>
              </a:buClr>
              <a:buSzPts val="1700"/>
              <a:buChar char="●"/>
            </a:pPr>
            <a:r>
              <a:rPr lang="en" sz="1700">
                <a:solidFill>
                  <a:srgbClr val="222222"/>
                </a:solidFill>
              </a:rPr>
              <a:t>multiprocessing.Queue() works similar to a normal Queue() with the methods put() and get() to add and retrieve data respectively. The methods also have additional positional arguments block and timeout, which determines whether the method is blocking or not.</a:t>
            </a:r>
            <a:endParaRPr sz="1700">
              <a:solidFill>
                <a:srgbClr val="222222"/>
              </a:solidFill>
            </a:endParaRPr>
          </a:p>
          <a:p>
            <a:pPr indent="-336550" lvl="0" marL="457200" rtl="0" algn="l">
              <a:spcBef>
                <a:spcPts val="0"/>
              </a:spcBef>
              <a:spcAft>
                <a:spcPts val="0"/>
              </a:spcAft>
              <a:buClr>
                <a:srgbClr val="222222"/>
              </a:buClr>
              <a:buSzPts val="1700"/>
              <a:buChar char="●"/>
            </a:pPr>
            <a:r>
              <a:rPr lang="en" sz="1700">
                <a:solidFill>
                  <a:srgbClr val="222222"/>
                </a:solidFill>
              </a:rPr>
              <a:t>Pipe() returns a pair of Connection objects (conn1,conn2) that represent the ends of a pipe. Both the objects have a send() and recv() method that can be used to send and receive objects. recv() will block </a:t>
            </a:r>
            <a:r>
              <a:rPr lang="en" sz="1700">
                <a:solidFill>
                  <a:srgbClr val="222222"/>
                </a:solidFill>
              </a:rPr>
              <a:t>until</a:t>
            </a:r>
            <a:r>
              <a:rPr lang="en" sz="1700">
                <a:solidFill>
                  <a:srgbClr val="222222"/>
                </a:solidFill>
              </a:rPr>
              <a:t> there is something to receive</a:t>
            </a:r>
            <a:endParaRPr sz="1700">
              <a:solidFill>
                <a:srgbClr val="22222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1"/>
          <p:cNvSpPr txBox="1"/>
          <p:nvPr>
            <p:ph type="title"/>
          </p:nvPr>
        </p:nvSpPr>
        <p:spPr>
          <a:xfrm>
            <a:off x="3099125" y="598575"/>
            <a:ext cx="21486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54" name="Google Shape;654;p71"/>
          <p:cNvSpPr txBox="1"/>
          <p:nvPr>
            <p:ph idx="1" type="body"/>
          </p:nvPr>
        </p:nvSpPr>
        <p:spPr>
          <a:xfrm>
            <a:off x="2929850" y="3164225"/>
            <a:ext cx="3502800" cy="136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55" name="Google Shape;655;p71"/>
          <p:cNvPicPr preferRelativeResize="0"/>
          <p:nvPr/>
        </p:nvPicPr>
        <p:blipFill>
          <a:blip r:embed="rId3">
            <a:alphaModFix/>
          </a:blip>
          <a:stretch>
            <a:fillRect/>
          </a:stretch>
        </p:blipFill>
        <p:spPr>
          <a:xfrm>
            <a:off x="1315175" y="117225"/>
            <a:ext cx="6172200" cy="2265725"/>
          </a:xfrm>
          <a:prstGeom prst="rect">
            <a:avLst/>
          </a:prstGeom>
          <a:noFill/>
          <a:ln>
            <a:noFill/>
          </a:ln>
        </p:spPr>
      </p:pic>
      <p:pic>
        <p:nvPicPr>
          <p:cNvPr id="656" name="Google Shape;656;p71"/>
          <p:cNvPicPr preferRelativeResize="0"/>
          <p:nvPr/>
        </p:nvPicPr>
        <p:blipFill>
          <a:blip r:embed="rId4">
            <a:alphaModFix/>
          </a:blip>
          <a:stretch>
            <a:fillRect/>
          </a:stretch>
        </p:blipFill>
        <p:spPr>
          <a:xfrm>
            <a:off x="898475" y="2382950"/>
            <a:ext cx="7148825" cy="276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 PLACEMENTS</a:t>
            </a:r>
            <a:endParaRPr/>
          </a:p>
        </p:txBody>
      </p:sp>
      <p:sp>
        <p:nvSpPr>
          <p:cNvPr id="310" name="Google Shape;310;p18"/>
          <p:cNvSpPr txBox="1"/>
          <p:nvPr>
            <p:ph idx="1" type="body"/>
          </p:nvPr>
        </p:nvSpPr>
        <p:spPr>
          <a:xfrm>
            <a:off x="260425" y="1289125"/>
            <a:ext cx="8672400" cy="3854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700">
              <a:solidFill>
                <a:srgbClr val="000000"/>
              </a:solidFill>
              <a:highlight>
                <a:srgbClr val="FFFFFF"/>
              </a:highlight>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To handle multiple devices configuration, set </a:t>
            </a:r>
            <a:r>
              <a:rPr i="1" lang="en" sz="1700">
                <a:solidFill>
                  <a:srgbClr val="000000"/>
                </a:solidFill>
                <a:highlight>
                  <a:srgbClr val="FFFFFF"/>
                </a:highlight>
                <a:latin typeface="Arial"/>
                <a:ea typeface="Arial"/>
                <a:cs typeface="Arial"/>
                <a:sym typeface="Arial"/>
              </a:rPr>
              <a:t>allow_soft_placement</a:t>
            </a:r>
            <a:r>
              <a:rPr lang="en" sz="1700">
                <a:solidFill>
                  <a:srgbClr val="000000"/>
                </a:solidFill>
                <a:highlight>
                  <a:srgbClr val="FFFFFF"/>
                </a:highlight>
                <a:latin typeface="Arial"/>
                <a:ea typeface="Arial"/>
                <a:cs typeface="Arial"/>
                <a:sym typeface="Arial"/>
              </a:rPr>
              <a:t> to True.</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It places the operation into an alternative device automatically. Otherwise, the operation will throw an exception if the device does not exist.</a:t>
            </a:r>
            <a:endParaRPr sz="1700">
              <a:solidFill>
                <a:srgbClr val="000000"/>
              </a:solidFill>
              <a:highlight>
                <a:srgbClr val="FFFFFF"/>
              </a:highlight>
              <a:latin typeface="Arial"/>
              <a:ea typeface="Arial"/>
              <a:cs typeface="Arial"/>
              <a:sym typeface="Arial"/>
            </a:endParaRPr>
          </a:p>
        </p:txBody>
      </p:sp>
      <p:pic>
        <p:nvPicPr>
          <p:cNvPr id="311" name="Google Shape;311;p18"/>
          <p:cNvPicPr preferRelativeResize="0"/>
          <p:nvPr/>
        </p:nvPicPr>
        <p:blipFill>
          <a:blip r:embed="rId3">
            <a:alphaModFix/>
          </a:blip>
          <a:stretch>
            <a:fillRect/>
          </a:stretch>
        </p:blipFill>
        <p:spPr>
          <a:xfrm>
            <a:off x="260425" y="3255400"/>
            <a:ext cx="8672401" cy="1250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2"/>
          <p:cNvSpPr txBox="1"/>
          <p:nvPr>
            <p:ph type="title"/>
          </p:nvPr>
        </p:nvSpPr>
        <p:spPr>
          <a:xfrm>
            <a:off x="1303800" y="143225"/>
            <a:ext cx="70305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solidFill>
                  <a:srgbClr val="000000"/>
                </a:solidFill>
                <a:latin typeface="Arial"/>
                <a:ea typeface="Arial"/>
                <a:cs typeface="Arial"/>
                <a:sym typeface="Arial"/>
              </a:rPr>
              <a:t>Multi-Processing in Tensorflow - 2</a:t>
            </a:r>
            <a:endParaRPr b="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62" name="Google Shape;662;p72"/>
          <p:cNvSpPr txBox="1"/>
          <p:nvPr>
            <p:ph idx="1" type="body"/>
          </p:nvPr>
        </p:nvSpPr>
        <p:spPr>
          <a:xfrm>
            <a:off x="65100" y="755225"/>
            <a:ext cx="9078900" cy="449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275"/>
              <a:buFont typeface="Arial"/>
              <a:buNone/>
            </a:pPr>
            <a:r>
              <a:rPr lang="en" sz="2650">
                <a:solidFill>
                  <a:srgbClr val="FF0000"/>
                </a:solidFill>
                <a:latin typeface="Courier New"/>
                <a:ea typeface="Courier New"/>
                <a:cs typeface="Courier New"/>
                <a:sym typeface="Courier New"/>
              </a:rPr>
              <a:t>M</a:t>
            </a:r>
            <a:r>
              <a:rPr lang="en" sz="2250">
                <a:solidFill>
                  <a:srgbClr val="FF0000"/>
                </a:solidFill>
                <a:latin typeface="Courier New"/>
                <a:ea typeface="Courier New"/>
                <a:cs typeface="Courier New"/>
                <a:sym typeface="Courier New"/>
              </a:rPr>
              <a:t>odel.f</a:t>
            </a:r>
            <a:r>
              <a:rPr lang="en" sz="1750">
                <a:solidFill>
                  <a:srgbClr val="FF0000"/>
                </a:solidFill>
                <a:latin typeface="Courier New"/>
                <a:ea typeface="Courier New"/>
                <a:cs typeface="Courier New"/>
                <a:sym typeface="Courier New"/>
              </a:rPr>
              <a:t>it</a:t>
            </a:r>
            <a:r>
              <a:rPr lang="en" sz="2050">
                <a:solidFill>
                  <a:srgbClr val="000000"/>
                </a:solidFill>
                <a:latin typeface="Courier New"/>
                <a:ea typeface="Courier New"/>
                <a:cs typeface="Courier New"/>
                <a:sym typeface="Courier New"/>
              </a:rPr>
              <a:t>( </a:t>
            </a:r>
            <a:r>
              <a:rPr lang="en" sz="1850">
                <a:solidFill>
                  <a:srgbClr val="000000"/>
                </a:solidFill>
                <a:latin typeface="Courier New"/>
                <a:ea typeface="Courier New"/>
                <a:cs typeface="Courier New"/>
                <a:sym typeface="Courier New"/>
              </a:rPr>
              <a:t>x=None,</a:t>
            </a:r>
            <a:r>
              <a:rPr lang="en" sz="3250">
                <a:solidFill>
                  <a:srgbClr val="000000"/>
                </a:solidFill>
                <a:latin typeface="Courier New"/>
                <a:ea typeface="Courier New"/>
                <a:cs typeface="Courier New"/>
                <a:sym typeface="Courier New"/>
              </a:rPr>
              <a:t> </a:t>
            </a:r>
            <a:r>
              <a:rPr lang="en" sz="1850">
                <a:solidFill>
                  <a:srgbClr val="000000"/>
                </a:solidFill>
                <a:latin typeface="Courier New"/>
                <a:ea typeface="Courier New"/>
                <a:cs typeface="Courier New"/>
                <a:sym typeface="Courier New"/>
              </a:rPr>
              <a:t>y=None, batch_size=None, epochs=1,                      verbose="auto", callbacks=None, validation_split=0.0,</a:t>
            </a:r>
            <a:endParaRPr sz="185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rgbClr val="000000"/>
              </a:buClr>
              <a:buSzPts val="275"/>
              <a:buFont typeface="Arial"/>
              <a:buNone/>
            </a:pPr>
            <a:r>
              <a:rPr lang="en" sz="1850">
                <a:solidFill>
                  <a:srgbClr val="000000"/>
                </a:solidFill>
                <a:latin typeface="Courier New"/>
                <a:ea typeface="Courier New"/>
                <a:cs typeface="Courier New"/>
                <a:sym typeface="Courier New"/>
              </a:rPr>
              <a:t>validation_data=None, shuffle=True, class_weight=None,</a:t>
            </a:r>
            <a:endParaRPr sz="185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rgbClr val="000000"/>
              </a:buClr>
              <a:buSzPts val="275"/>
              <a:buFont typeface="Arial"/>
              <a:buNone/>
            </a:pPr>
            <a:r>
              <a:rPr lang="en" sz="1850">
                <a:solidFill>
                  <a:srgbClr val="000000"/>
                </a:solidFill>
                <a:latin typeface="Courier New"/>
                <a:ea typeface="Courier New"/>
                <a:cs typeface="Courier New"/>
                <a:sym typeface="Courier New"/>
              </a:rPr>
              <a:t>sample_weight=None, initial_epoch=0, steps_per_epoch=None,</a:t>
            </a:r>
            <a:endParaRPr sz="185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rgbClr val="000000"/>
              </a:buClr>
              <a:buSzPts val="275"/>
              <a:buFont typeface="Arial"/>
              <a:buNone/>
            </a:pPr>
            <a:r>
              <a:rPr lang="en" sz="1850">
                <a:solidFill>
                  <a:srgbClr val="000000"/>
                </a:solidFill>
                <a:latin typeface="Courier New"/>
                <a:ea typeface="Courier New"/>
                <a:cs typeface="Courier New"/>
                <a:sym typeface="Courier New"/>
              </a:rPr>
              <a:t>validation_steps=None, validation_batch_size=None,</a:t>
            </a:r>
            <a:endParaRPr sz="185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Clr>
                <a:srgbClr val="000000"/>
              </a:buClr>
              <a:buSzPts val="275"/>
              <a:buFont typeface="Arial"/>
              <a:buNone/>
            </a:pPr>
            <a:r>
              <a:rPr lang="en" sz="1850">
                <a:solidFill>
                  <a:srgbClr val="000000"/>
                </a:solidFill>
                <a:latin typeface="Courier New"/>
                <a:ea typeface="Courier New"/>
                <a:cs typeface="Courier New"/>
                <a:sym typeface="Courier New"/>
              </a:rPr>
              <a:t>validation_freq=1, </a:t>
            </a:r>
            <a:endParaRPr sz="1850">
              <a:solidFill>
                <a:srgbClr val="000000"/>
              </a:solidFill>
              <a:latin typeface="Courier New"/>
              <a:ea typeface="Courier New"/>
              <a:cs typeface="Courier New"/>
              <a:sym typeface="Courier New"/>
            </a:endParaRPr>
          </a:p>
          <a:p>
            <a:pPr indent="0" lvl="0" marL="457200" rtl="0" algn="l">
              <a:lnSpc>
                <a:spcPct val="95000"/>
              </a:lnSpc>
              <a:spcBef>
                <a:spcPts val="1200"/>
              </a:spcBef>
              <a:spcAft>
                <a:spcPts val="0"/>
              </a:spcAft>
              <a:buClr>
                <a:srgbClr val="000000"/>
              </a:buClr>
              <a:buSzPts val="275"/>
              <a:buFont typeface="Arial"/>
              <a:buNone/>
            </a:pPr>
            <a:r>
              <a:rPr lang="en" sz="2100">
                <a:solidFill>
                  <a:srgbClr val="008200"/>
                </a:solidFill>
                <a:latin typeface="Courier New"/>
                <a:ea typeface="Courier New"/>
                <a:cs typeface="Courier New"/>
                <a:sym typeface="Courier New"/>
              </a:rPr>
              <a:t>max_queue_size</a:t>
            </a:r>
            <a:r>
              <a:rPr lang="en" sz="2100">
                <a:solidFill>
                  <a:srgbClr val="000000"/>
                </a:solidFill>
                <a:latin typeface="Courier New"/>
                <a:ea typeface="Courier New"/>
                <a:cs typeface="Courier New"/>
                <a:sym typeface="Courier New"/>
              </a:rPr>
              <a:t>=10,</a:t>
            </a:r>
            <a:endParaRPr sz="21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800">
                <a:solidFill>
                  <a:srgbClr val="CED4DA"/>
                </a:solidFill>
                <a:latin typeface="Courier New"/>
                <a:ea typeface="Courier New"/>
                <a:cs typeface="Courier New"/>
                <a:sym typeface="Courier New"/>
              </a:rPr>
              <a:t> </a:t>
            </a:r>
            <a:r>
              <a:rPr lang="en" sz="1800">
                <a:solidFill>
                  <a:srgbClr val="000000"/>
                </a:solidFill>
                <a:latin typeface="Courier New"/>
                <a:ea typeface="Courier New"/>
                <a:cs typeface="Courier New"/>
                <a:sym typeface="Courier New"/>
              </a:rPr>
              <a:t>   </a:t>
            </a:r>
            <a:r>
              <a:rPr lang="en" sz="1800">
                <a:solidFill>
                  <a:srgbClr val="008200"/>
                </a:solidFill>
                <a:latin typeface="Courier New"/>
                <a:ea typeface="Courier New"/>
                <a:cs typeface="Courier New"/>
                <a:sym typeface="Courier New"/>
              </a:rPr>
              <a:t>wor</a:t>
            </a:r>
            <a:r>
              <a:rPr lang="en" sz="2000">
                <a:solidFill>
                  <a:srgbClr val="008200"/>
                </a:solidFill>
                <a:latin typeface="Courier New"/>
                <a:ea typeface="Courier New"/>
                <a:cs typeface="Courier New"/>
                <a:sym typeface="Courier New"/>
              </a:rPr>
              <a:t>kers</a:t>
            </a:r>
            <a:r>
              <a:rPr lang="en" sz="2000">
                <a:solidFill>
                  <a:srgbClr val="000000"/>
                </a:solidFill>
                <a:latin typeface="Courier New"/>
                <a:ea typeface="Courier New"/>
                <a:cs typeface="Courier New"/>
                <a:sym typeface="Courier New"/>
              </a:rPr>
              <a:t>=1,</a:t>
            </a:r>
            <a:endParaRPr sz="20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2100">
                <a:solidFill>
                  <a:srgbClr val="008200"/>
                </a:solidFill>
                <a:latin typeface="Courier New"/>
                <a:ea typeface="Courier New"/>
                <a:cs typeface="Courier New"/>
                <a:sym typeface="Courier New"/>
              </a:rPr>
              <a:t>use</a:t>
            </a:r>
            <a:r>
              <a:rPr lang="en" sz="3400">
                <a:solidFill>
                  <a:srgbClr val="008200"/>
                </a:solidFill>
                <a:latin typeface="Courier New"/>
                <a:ea typeface="Courier New"/>
                <a:cs typeface="Courier New"/>
                <a:sym typeface="Courier New"/>
              </a:rPr>
              <a:t>_</a:t>
            </a:r>
            <a:r>
              <a:rPr lang="en" sz="2100">
                <a:solidFill>
                  <a:srgbClr val="008200"/>
                </a:solidFill>
                <a:latin typeface="Courier New"/>
                <a:ea typeface="Courier New"/>
                <a:cs typeface="Courier New"/>
                <a:sym typeface="Courier New"/>
              </a:rPr>
              <a:t>multiprocessing</a:t>
            </a:r>
            <a:r>
              <a:rPr lang="en" sz="2100">
                <a:solidFill>
                  <a:srgbClr val="222222"/>
                </a:solidFill>
                <a:latin typeface="Courier New"/>
                <a:ea typeface="Courier New"/>
                <a:cs typeface="Courier New"/>
                <a:sym typeface="Courier New"/>
              </a:rPr>
              <a:t>=False,) </a:t>
            </a:r>
            <a:r>
              <a:rPr lang="en" sz="2100">
                <a:solidFill>
                  <a:srgbClr val="9900FF"/>
                </a:solidFill>
                <a:latin typeface="Courier New"/>
                <a:ea typeface="Courier New"/>
                <a:cs typeface="Courier New"/>
                <a:sym typeface="Courier New"/>
              </a:rPr>
              <a:t>#</a:t>
            </a:r>
            <a:r>
              <a:rPr lang="en" sz="2200">
                <a:solidFill>
                  <a:srgbClr val="9900FF"/>
                </a:solidFill>
                <a:latin typeface="Courier New"/>
                <a:ea typeface="Courier New"/>
                <a:cs typeface="Courier New"/>
                <a:sym typeface="Courier New"/>
              </a:rPr>
              <a:t> </a:t>
            </a:r>
            <a:r>
              <a:rPr lang="en" sz="1550">
                <a:solidFill>
                  <a:srgbClr val="9900FF"/>
                </a:solidFill>
                <a:highlight>
                  <a:srgbClr val="FFFFFF"/>
                </a:highlight>
                <a:latin typeface="Arial"/>
                <a:ea typeface="Arial"/>
                <a:cs typeface="Arial"/>
                <a:sym typeface="Arial"/>
              </a:rPr>
              <a:t>If </a:t>
            </a:r>
            <a:r>
              <a:rPr lang="en" sz="1400">
                <a:solidFill>
                  <a:srgbClr val="9900FF"/>
                </a:solidFill>
                <a:highlight>
                  <a:srgbClr val="FFFFFF"/>
                </a:highlight>
                <a:latin typeface="Courier New"/>
                <a:ea typeface="Courier New"/>
                <a:cs typeface="Courier New"/>
                <a:sym typeface="Courier New"/>
              </a:rPr>
              <a:t>True</a:t>
            </a:r>
            <a:r>
              <a:rPr lang="en" sz="1550">
                <a:solidFill>
                  <a:srgbClr val="9900FF"/>
                </a:solidFill>
                <a:highlight>
                  <a:srgbClr val="FFFFFF"/>
                </a:highlight>
                <a:latin typeface="Arial"/>
                <a:ea typeface="Arial"/>
                <a:cs typeface="Arial"/>
                <a:sym typeface="Arial"/>
              </a:rPr>
              <a:t>, use process-based threading.</a:t>
            </a:r>
            <a:endParaRPr sz="1550">
              <a:solidFill>
                <a:srgbClr val="9900FF"/>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t/>
            </a:r>
            <a:endParaRPr sz="1550">
              <a:solidFill>
                <a:srgbClr val="9900FF"/>
              </a:solidFill>
              <a:highlight>
                <a:srgbClr val="FFFFFF"/>
              </a:highlight>
              <a:latin typeface="Arial"/>
              <a:ea typeface="Arial"/>
              <a:cs typeface="Arial"/>
              <a:sym typeface="Arial"/>
            </a:endParaRPr>
          </a:p>
          <a:p>
            <a:pPr indent="0" lvl="0" marL="0" rtl="0" algn="l">
              <a:lnSpc>
                <a:spcPct val="95000"/>
              </a:lnSpc>
              <a:spcBef>
                <a:spcPts val="1200"/>
              </a:spcBef>
              <a:spcAft>
                <a:spcPts val="0"/>
              </a:spcAft>
              <a:buClr>
                <a:srgbClr val="000000"/>
              </a:buClr>
              <a:buSzPts val="275"/>
              <a:buFont typeface="Arial"/>
              <a:buNone/>
            </a:pPr>
            <a:r>
              <a:t/>
            </a:r>
            <a:endParaRPr sz="4150">
              <a:solidFill>
                <a:srgbClr val="222222"/>
              </a:solidFill>
              <a:latin typeface="Arial"/>
              <a:ea typeface="Arial"/>
              <a:cs typeface="Arial"/>
              <a:sym typeface="Arial"/>
            </a:endParaRPr>
          </a:p>
          <a:p>
            <a:pPr indent="0" lvl="0" marL="0" rtl="0" algn="l">
              <a:lnSpc>
                <a:spcPct val="75000"/>
              </a:lnSpc>
              <a:spcBef>
                <a:spcPts val="0"/>
              </a:spcBef>
              <a:spcAft>
                <a:spcPts val="0"/>
              </a:spcAft>
              <a:buClr>
                <a:srgbClr val="000000"/>
              </a:buClr>
              <a:buSzPts val="852"/>
              <a:buFont typeface="Arial"/>
              <a:buNone/>
            </a:pPr>
            <a:r>
              <a:t/>
            </a:r>
            <a:endParaRPr sz="2153">
              <a:solidFill>
                <a:srgbClr val="FF0000"/>
              </a:solidFill>
              <a:latin typeface="Courier New"/>
              <a:ea typeface="Courier New"/>
              <a:cs typeface="Courier New"/>
              <a:sym typeface="Courier New"/>
            </a:endParaRPr>
          </a:p>
          <a:p>
            <a:pPr indent="0" lvl="0" marL="0" rtl="0" algn="l">
              <a:lnSpc>
                <a:spcPct val="95000"/>
              </a:lnSpc>
              <a:spcBef>
                <a:spcPts val="1200"/>
              </a:spcBef>
              <a:spcAft>
                <a:spcPts val="1200"/>
              </a:spcAft>
              <a:buSzPts val="852"/>
              <a:buNone/>
            </a:pPr>
            <a:r>
              <a:t/>
            </a:r>
            <a:endParaRPr sz="1007"/>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a:t>
            </a:r>
            <a:r>
              <a:rPr lang="en"/>
              <a:t>useful</a:t>
            </a:r>
            <a:r>
              <a:rPr lang="en"/>
              <a:t> links if you </a:t>
            </a:r>
            <a:r>
              <a:rPr lang="en"/>
              <a:t>want to explore more.</a:t>
            </a:r>
            <a:endParaRPr/>
          </a:p>
        </p:txBody>
      </p:sp>
      <p:sp>
        <p:nvSpPr>
          <p:cNvPr id="668" name="Google Shape;668;p7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222222"/>
                </a:solidFill>
              </a:rPr>
              <a:t>1 . </a:t>
            </a:r>
            <a:r>
              <a:rPr lang="en" sz="1900" u="sng">
                <a:solidFill>
                  <a:srgbClr val="FF0000"/>
                </a:solidFill>
                <a:hlinkClick r:id="rId3">
                  <a:extLst>
                    <a:ext uri="{A12FA001-AC4F-418D-AE19-62706E023703}">
                      <ahyp:hlinkClr val="tx"/>
                    </a:ext>
                  </a:extLst>
                </a:hlinkClick>
              </a:rPr>
              <a:t>Multiprocessing and Multithreading in Python</a:t>
            </a:r>
            <a:endParaRPr sz="1900">
              <a:solidFill>
                <a:srgbClr val="FF0000"/>
              </a:solidFill>
            </a:endParaRPr>
          </a:p>
          <a:p>
            <a:pPr indent="0" lvl="0" marL="0" rtl="0" algn="l">
              <a:spcBef>
                <a:spcPts val="1200"/>
              </a:spcBef>
              <a:spcAft>
                <a:spcPts val="0"/>
              </a:spcAft>
              <a:buNone/>
            </a:pPr>
            <a:r>
              <a:rPr lang="en" sz="1900">
                <a:solidFill>
                  <a:srgbClr val="222222"/>
                </a:solidFill>
              </a:rPr>
              <a:t>2 . </a:t>
            </a:r>
            <a:r>
              <a:rPr lang="en" sz="1900" u="sng">
                <a:solidFill>
                  <a:srgbClr val="FF0000"/>
                </a:solidFill>
                <a:hlinkClick r:id="rId4">
                  <a:extLst>
                    <a:ext uri="{A12FA001-AC4F-418D-AE19-62706E023703}">
                      <ahyp:hlinkClr val="tx"/>
                    </a:ext>
                  </a:extLst>
                </a:hlinkClick>
              </a:rPr>
              <a:t>Tensorflow with multiple GPUs</a:t>
            </a:r>
            <a:endParaRPr sz="1900">
              <a:solidFill>
                <a:srgbClr val="FF0000"/>
              </a:solidFill>
            </a:endParaRPr>
          </a:p>
          <a:p>
            <a:pPr indent="0" lvl="0" marL="0" rtl="0" algn="l">
              <a:spcBef>
                <a:spcPts val="1200"/>
              </a:spcBef>
              <a:spcAft>
                <a:spcPts val="0"/>
              </a:spcAft>
              <a:buNone/>
            </a:pPr>
            <a:r>
              <a:rPr lang="en" sz="1900">
                <a:solidFill>
                  <a:srgbClr val="222222"/>
                </a:solidFill>
              </a:rPr>
              <a:t>3. (Additional)</a:t>
            </a:r>
            <a:r>
              <a:rPr lang="en" sz="1900">
                <a:solidFill>
                  <a:srgbClr val="FF0000"/>
                </a:solidFill>
              </a:rPr>
              <a:t> </a:t>
            </a:r>
            <a:r>
              <a:rPr lang="en" sz="1900" u="sng">
                <a:solidFill>
                  <a:srgbClr val="FF0000"/>
                </a:solidFill>
                <a:hlinkClick r:id="rId5">
                  <a:extLst>
                    <a:ext uri="{A12FA001-AC4F-418D-AE19-62706E023703}">
                      <ahyp:hlinkClr val="tx"/>
                    </a:ext>
                  </a:extLst>
                </a:hlinkClick>
              </a:rPr>
              <a:t>Scaling Tensorflow 2 to Multiple GPUs</a:t>
            </a:r>
            <a:endParaRPr sz="1900">
              <a:solidFill>
                <a:srgbClr val="FF0000"/>
              </a:solidFill>
            </a:endParaRPr>
          </a:p>
          <a:p>
            <a:pPr indent="0" lvl="0" marL="0" rtl="0" algn="l">
              <a:spcBef>
                <a:spcPts val="1200"/>
              </a:spcBef>
              <a:spcAft>
                <a:spcPts val="1200"/>
              </a:spcAft>
              <a:buNone/>
            </a:pPr>
            <a:r>
              <a:rPr lang="en" sz="1900">
                <a:solidFill>
                  <a:srgbClr val="222222"/>
                </a:solidFill>
              </a:rPr>
              <a:t>4. For </a:t>
            </a:r>
            <a:r>
              <a:rPr lang="en" sz="1900" u="sng">
                <a:solidFill>
                  <a:schemeClr val="hlink"/>
                </a:solidFill>
                <a:hlinkClick r:id="rId6"/>
              </a:rPr>
              <a:t>pandarallel </a:t>
            </a:r>
            <a:endParaRPr sz="190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3086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PARALLELISM</a:t>
            </a:r>
            <a:endParaRPr/>
          </a:p>
        </p:txBody>
      </p:sp>
      <p:sp>
        <p:nvSpPr>
          <p:cNvPr id="317" name="Google Shape;317;p19"/>
          <p:cNvSpPr txBox="1"/>
          <p:nvPr>
            <p:ph idx="1" type="body"/>
          </p:nvPr>
        </p:nvSpPr>
        <p:spPr>
          <a:xfrm>
            <a:off x="1303800" y="918450"/>
            <a:ext cx="7030500" cy="404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A1A1A"/>
              </a:buClr>
              <a:buSzPts val="1800"/>
              <a:buChar char="●"/>
            </a:pPr>
            <a:r>
              <a:rPr lang="en" sz="1800">
                <a:solidFill>
                  <a:srgbClr val="1A1A1A"/>
                </a:solidFill>
              </a:rPr>
              <a:t>Parallelism is the idea of running our tasks concurrently in multiple different processing units (GPUs in our case). And in the case of TensorFlow there are two types of parallelism. These are :</a:t>
            </a:r>
            <a:endParaRPr sz="1800">
              <a:solidFill>
                <a:srgbClr val="1A1A1A"/>
              </a:solidFill>
            </a:endParaRPr>
          </a:p>
          <a:p>
            <a:pPr indent="-330200" lvl="1" marL="914400" rtl="0" algn="l">
              <a:spcBef>
                <a:spcPts val="0"/>
              </a:spcBef>
              <a:spcAft>
                <a:spcPts val="0"/>
              </a:spcAft>
              <a:buClr>
                <a:srgbClr val="1A1A1A"/>
              </a:buClr>
              <a:buSzPts val="1600"/>
              <a:buChar char="○"/>
            </a:pPr>
            <a:r>
              <a:rPr lang="en" sz="1600">
                <a:solidFill>
                  <a:srgbClr val="1A1A1A"/>
                </a:solidFill>
              </a:rPr>
              <a:t>Model Parallelism - in this different part of the code is executed by different by different GPUs, the data passes through all GPUs. This type of parallelism is similar to an Assembly line. As the data can be in different stages of processing</a:t>
            </a:r>
            <a:endParaRPr sz="1600">
              <a:solidFill>
                <a:srgbClr val="1A1A1A"/>
              </a:solidFill>
            </a:endParaRPr>
          </a:p>
          <a:p>
            <a:pPr indent="-330200" lvl="1" marL="914400" rtl="0" algn="l">
              <a:spcBef>
                <a:spcPts val="0"/>
              </a:spcBef>
              <a:spcAft>
                <a:spcPts val="0"/>
              </a:spcAft>
              <a:buClr>
                <a:srgbClr val="1A1A1A"/>
              </a:buClr>
              <a:buSzPts val="1600"/>
              <a:buChar char="○"/>
            </a:pPr>
            <a:r>
              <a:rPr lang="en" sz="1600">
                <a:solidFill>
                  <a:srgbClr val="1A1A1A"/>
                </a:solidFill>
              </a:rPr>
              <a:t>Data Parallelism - in this all the GPUs perform the same processing on different batches of data passed through them.</a:t>
            </a:r>
            <a:endParaRPr sz="1600">
              <a:solidFill>
                <a:srgbClr val="1A1A1A"/>
              </a:solidFill>
            </a:endParaRPr>
          </a:p>
          <a:p>
            <a:pPr indent="-342900" lvl="0" marL="457200" rtl="0" algn="l">
              <a:spcBef>
                <a:spcPts val="0"/>
              </a:spcBef>
              <a:spcAft>
                <a:spcPts val="0"/>
              </a:spcAft>
              <a:buClr>
                <a:srgbClr val="1A1A1A"/>
              </a:buClr>
              <a:buSzPts val="1800"/>
              <a:buChar char="●"/>
            </a:pPr>
            <a:r>
              <a:rPr lang="en" sz="1800">
                <a:solidFill>
                  <a:srgbClr val="1A1A1A"/>
                </a:solidFill>
              </a:rPr>
              <a:t>Roughly this can be thought of as in model parallelism, the model is split between different GPUs and in data parallelism data is split.</a:t>
            </a:r>
            <a:endParaRPr sz="1800">
              <a:solidFill>
                <a:srgbClr val="1A1A1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0" y="143225"/>
            <a:ext cx="9089974" cy="496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0" y="0"/>
            <a:ext cx="8334300" cy="8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PARALLELISM</a:t>
            </a:r>
            <a:r>
              <a:rPr lang="en" sz="1500"/>
              <a:t> </a:t>
            </a:r>
            <a:endParaRPr sz="1500"/>
          </a:p>
          <a:p>
            <a:pPr indent="0" lvl="0" marL="0" rtl="0" algn="l">
              <a:spcBef>
                <a:spcPts val="0"/>
              </a:spcBef>
              <a:spcAft>
                <a:spcPts val="0"/>
              </a:spcAft>
              <a:buNone/>
            </a:pPr>
            <a:r>
              <a:rPr b="0" lang="en" sz="1200">
                <a:solidFill>
                  <a:srgbClr val="000000"/>
                </a:solidFill>
                <a:highlight>
                  <a:srgbClr val="FFFFFF"/>
                </a:highlight>
                <a:latin typeface="Arial"/>
                <a:ea typeface="Arial"/>
                <a:cs typeface="Arial"/>
                <a:sym typeface="Arial"/>
              </a:rPr>
              <a:t>Here, in code shown below. GPU 0 is responsible for the matrix multiplication and GPU 1 is responsible for the addition.</a:t>
            </a:r>
            <a:endParaRPr sz="1500"/>
          </a:p>
        </p:txBody>
      </p:sp>
      <p:sp>
        <p:nvSpPr>
          <p:cNvPr id="328" name="Google Shape;328;p21"/>
          <p:cNvSpPr txBox="1"/>
          <p:nvPr>
            <p:ph idx="1" type="body"/>
          </p:nvPr>
        </p:nvSpPr>
        <p:spPr>
          <a:xfrm>
            <a:off x="1303800" y="1327950"/>
            <a:ext cx="7030500" cy="32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0" y="833400"/>
            <a:ext cx="9010901" cy="4251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