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7" r:id="rId5"/>
    <p:sldId id="266" r:id="rId6"/>
    <p:sldId id="259" r:id="rId7"/>
    <p:sldId id="260" r:id="rId8"/>
    <p:sldId id="262" r:id="rId9"/>
    <p:sldId id="261" r:id="rId10"/>
    <p:sldId id="263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094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71876-1B18-4FE2-A6E7-C3E962FD2574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169CD-28AB-4CBA-9427-94BDB200D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81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https://nv-tlabs.github.io/DIB-R/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D3B71A-2468-47CC-84B3-BEC2926675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7519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14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40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25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59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99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57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19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86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43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13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57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8DD01-AE08-4A25-9CC2-15C43E463F56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80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atasets/poloclub/diffusiond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ecodesamsung.com/SRIB-PRISM/CITB_23RSG25_Develop_a_Quality_Assurance_framework_for_Image_Generation_Model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prism.srib@gmail.co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5616" y="3254597"/>
            <a:ext cx="11591922" cy="24146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200" b="1" dirty="0">
                <a:latin typeface="SamsungOne 700" panose="020B0803030303020204" pitchFamily="34" charset="0"/>
                <a:ea typeface="SamsungOne 700" panose="020B0803030303020204" pitchFamily="34" charset="0"/>
              </a:rPr>
              <a:t>[Samsung PRISM] End Review Report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1938" y="3343028"/>
            <a:ext cx="26248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Working Team Details :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2244" y="3737243"/>
            <a:ext cx="1089237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Tx/>
              <a:buAutoNum type="arabicPeriod"/>
            </a:pPr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Professor(s): </a:t>
            </a:r>
            <a:r>
              <a:rPr lang="en-IN" dirty="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Dr.</a:t>
            </a:r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Antony Louis </a:t>
            </a:r>
            <a:r>
              <a:rPr lang="en-IN" dirty="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Piriyakumar</a:t>
            </a:r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, Prof Geetha R</a:t>
            </a:r>
            <a:endParaRPr lang="en-IN" i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28600" indent="-228600">
              <a:buAutoNum type="arabicPeriod"/>
            </a:pPr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Students:</a:t>
            </a:r>
          </a:p>
          <a:p>
            <a:pPr marL="685800" lvl="1" indent="-228600">
              <a:buFontTx/>
              <a:buAutoNum type="arabicPeriod"/>
            </a:pP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Ayush Kumar Singh / ayushkumar.20aiml@cambridge.edu.in</a:t>
            </a:r>
          </a:p>
          <a:p>
            <a:pPr marL="685800" lvl="1" indent="-228600">
              <a:buFontTx/>
              <a:buAutoNum type="arabicPeriod"/>
            </a:pP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Akash V / akash.20aiml@cambridge.edu.in</a:t>
            </a:r>
          </a:p>
          <a:p>
            <a:pPr marL="685800" lvl="1" indent="-228600">
              <a:buFontTx/>
              <a:buAutoNum type="arabicPeriod"/>
            </a:pP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Girish Chandra Saxena / chandrasaxena.20aiml@cambridge.edu.in</a:t>
            </a:r>
          </a:p>
          <a:p>
            <a:pPr marL="685800" lvl="1" indent="-228600">
              <a:buFontTx/>
              <a:buAutoNum type="arabicPeriod"/>
            </a:pP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 </a:t>
            </a:r>
            <a:r>
              <a:rPr lang="en-IN" sz="1400" dirty="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Aaditya</a:t>
            </a: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/ padditiya.20aiml@cambridge.edu.in</a:t>
            </a:r>
          </a:p>
          <a:p>
            <a:pPr marL="228600" indent="-228600">
              <a:buAutoNum type="arabicPeriod"/>
            </a:pPr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Department: AIML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159433" y="6437194"/>
            <a:ext cx="203256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10 Jun 2024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408136" y="1970023"/>
            <a:ext cx="9402182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i="1" dirty="0">
                <a:latin typeface="SamsungOne 700" panose="020B0803030303020204" pitchFamily="34" charset="0"/>
                <a:ea typeface="SamsungOne 700" panose="020B0803030303020204" pitchFamily="34" charset="0"/>
              </a:rPr>
              <a:t>Develop a Quality Assurance framework for Image Generation Models</a:t>
            </a:r>
          </a:p>
        </p:txBody>
      </p:sp>
    </p:spTree>
    <p:extLst>
      <p:ext uri="{BB962C8B-B14F-4D97-AF65-F5344CB8AC3E}">
        <p14:creationId xmlns:p14="http://schemas.microsoft.com/office/powerpoint/2010/main" val="191506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0" y="800548"/>
            <a:ext cx="5191760" cy="61438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600C" panose="020B0706030303020204" pitchFamily="34" charset="0"/>
              <a:ea typeface="SamsungOne 600C" panose="020B0706030303020204" pitchFamily="34" charset="0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6796" y="105045"/>
            <a:ext cx="1540998" cy="3239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600C" panose="020B0706030303020204" pitchFamily="34" charset="0"/>
              <a:ea typeface="SamsungOne 600C" panose="020B0706030303020204" pitchFamily="34" charset="0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33651" y="5357968"/>
            <a:ext cx="1921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Problem Briefing </a:t>
            </a:r>
            <a:endParaRPr kumimoji="0" lang="en-IN" sz="9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900" baseline="0" dirty="0">
                <a:solidFill>
                  <a:prstClr val="black"/>
                </a:solidFill>
                <a:latin typeface="SamsungOne 800" panose="020B0903030303020204" pitchFamily="34" charset="0"/>
                <a:ea typeface="SamsungOne 800" panose="020B0903030303020204" pitchFamily="34" charset="0"/>
              </a:rPr>
              <a:t>Check Feasibility</a:t>
            </a:r>
            <a:endParaRPr lang="en-IN" sz="900" dirty="0">
              <a:solidFill>
                <a:prstClr val="black"/>
              </a:solidFill>
              <a:latin typeface="SamsungOne 800" panose="020B0903030303020204" pitchFamily="34" charset="0"/>
              <a:ea typeface="SamsungOne 800" panose="020B0903030303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900" dirty="0">
                <a:solidFill>
                  <a:prstClr val="black"/>
                </a:solidFill>
                <a:latin typeface="SamsungOne 800" panose="020B0903030303020204" pitchFamily="34" charset="0"/>
                <a:ea typeface="SamsungOne 800" panose="020B0903030303020204" pitchFamily="34" charset="0"/>
              </a:rPr>
              <a:t>R&amp;D on Image Generation Metrics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955640" y="5357293"/>
            <a:ext cx="227152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900" dirty="0">
                <a:solidFill>
                  <a:prstClr val="black"/>
                </a:solidFill>
                <a:latin typeface="SamsungOne 800" panose="020B0903030303020204" pitchFamily="34" charset="0"/>
                <a:ea typeface="SamsungOne 800" panose="020B0903030303020204" pitchFamily="34" charset="0"/>
              </a:rPr>
              <a:t>Identify a framework which accurately evaluates Image Generation Models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0833" y="3057415"/>
            <a:ext cx="4824347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just">
              <a:spcBef>
                <a:spcPts val="1200"/>
              </a:spcBef>
              <a:spcAft>
                <a:spcPts val="1200"/>
              </a:spcAft>
              <a:defRPr/>
            </a:pPr>
            <a:r>
              <a:rPr lang="en-IN" sz="1100" noProof="0" dirty="0">
                <a:solidFill>
                  <a:prstClr val="black"/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Currently Image Generation Models’ QA is mainly subjective in Nature, Building a Framework consisting of SOTA metrics will enable easier comparison of Image Generation Models</a:t>
            </a:r>
          </a:p>
        </p:txBody>
      </p:sp>
      <p:sp>
        <p:nvSpPr>
          <p:cNvPr id="9" name="Rectangle 8"/>
          <p:cNvSpPr/>
          <p:nvPr/>
        </p:nvSpPr>
        <p:spPr>
          <a:xfrm>
            <a:off x="1624454" y="1011117"/>
            <a:ext cx="19912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0E4094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Problem Statement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986798" y="998667"/>
            <a:ext cx="1378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0E4094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Expectations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31738" y="1165666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Context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4888" y="2826715"/>
            <a:ext cx="48427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Statement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762069" y="3654516"/>
            <a:ext cx="16674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E4094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Worklet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0E4094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 Details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40833" y="5064411"/>
            <a:ext cx="14478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Duration (Months)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48138" y="4229855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837907" y="5078389"/>
            <a:ext cx="1269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Members Count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314722" y="4238504"/>
            <a:ext cx="3866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8866" y="6060059"/>
            <a:ext cx="46669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marR="0" lvl="0" indent="-1778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Familiar with Coding predominantly Python</a:t>
            </a:r>
          </a:p>
          <a:p>
            <a:pPr marL="177800" marR="0" lvl="0" indent="-1778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200" dirty="0">
                <a:solidFill>
                  <a:prstClr val="black"/>
                </a:solidFill>
                <a:latin typeface="SamsungOne 400C" panose="020B0506030303020204" pitchFamily="34" charset="0"/>
                <a:ea typeface="SamsungOne 400C" panose="020B0506030303020204" pitchFamily="34" charset="0"/>
              </a:rPr>
              <a:t>Familiar with Diffusion Models &amp; Evaluation Metrics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C" panose="020B0506030303020204" pitchFamily="34" charset="0"/>
              <a:ea typeface="SamsungOne 400C" panose="020B0506030303020204" pitchFamily="34" charset="0"/>
              <a:cs typeface="+mn-cs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521644" y="1269841"/>
            <a:ext cx="14189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Undertaken Tasks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521644" y="4288681"/>
            <a:ext cx="7857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Timeline</a:t>
            </a:r>
          </a:p>
        </p:txBody>
      </p:sp>
      <p:cxnSp>
        <p:nvCxnSpPr>
          <p:cNvPr id="78" name="Straight Connector 77"/>
          <p:cNvCxnSpPr>
            <a:stCxn id="80" idx="6"/>
            <a:endCxn id="81" idx="2"/>
          </p:cNvCxnSpPr>
          <p:nvPr/>
        </p:nvCxnSpPr>
        <p:spPr>
          <a:xfrm>
            <a:off x="7586171" y="5205682"/>
            <a:ext cx="221085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7443931" y="5134562"/>
            <a:ext cx="142240" cy="142240"/>
          </a:xfrm>
          <a:prstGeom prst="ellipse">
            <a:avLst/>
          </a:prstGeom>
          <a:solidFill>
            <a:srgbClr val="266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9797030" y="5134562"/>
            <a:ext cx="142240" cy="142240"/>
          </a:xfrm>
          <a:prstGeom prst="ellipse">
            <a:avLst/>
          </a:prstGeom>
          <a:solidFill>
            <a:srgbClr val="266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90502" y="4605784"/>
            <a:ext cx="1045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Kick Off </a:t>
            </a:r>
            <a:b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</a:b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&lt; 1</a:t>
            </a:r>
            <a:r>
              <a:rPr kumimoji="0" lang="en-IN" sz="12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st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  Month &gt;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137356" y="4617274"/>
            <a:ext cx="1396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Milestone 1 </a:t>
            </a:r>
            <a:b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</a:b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&lt; 2</a:t>
            </a:r>
            <a:r>
              <a:rPr kumimoji="0" lang="en-IN" sz="12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nd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 Month &gt;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73094" y="218945"/>
            <a:ext cx="102437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SamsungOne 800" panose="020B0903030303020204" pitchFamily="34" charset="0"/>
                <a:ea typeface="SamsungOne 800" panose="020B0903030303020204" pitchFamily="34" charset="0"/>
              </a:rPr>
              <a:t>Develop a Quality Assurance framework for Image Generation Models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+mn-cs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49997" y="5780453"/>
            <a:ext cx="48427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Pre-Requisite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521644" y="1514521"/>
            <a:ext cx="6566724" cy="618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  <a:sym typeface="Wingdings" panose="05000000000000000000" pitchFamily="2" charset="2"/>
              </a:rPr>
              <a:t>Exhaustive Literature Survey</a:t>
            </a:r>
            <a:r>
              <a:rPr kumimoji="0" lang="en-IN" sz="1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  <a:sym typeface="Wingdings" panose="05000000000000000000" pitchFamily="2" charset="2"/>
              </a:rPr>
              <a:t> of Image Generation Metrics [CLIP, FID, SFS, CHAIR &amp; </a:t>
            </a:r>
            <a:r>
              <a:rPr kumimoji="0" lang="en-IN" sz="1200" b="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  <a:sym typeface="Wingdings" panose="05000000000000000000" pitchFamily="2" charset="2"/>
              </a:rPr>
              <a:t>etc</a:t>
            </a:r>
            <a:r>
              <a:rPr kumimoji="0" lang="en-IN" sz="1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  <a:sym typeface="Wingdings" panose="05000000000000000000" pitchFamily="2" charset="2"/>
              </a:rPr>
              <a:t>]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200" dirty="0">
                <a:solidFill>
                  <a:prstClr val="black"/>
                </a:solidFill>
                <a:latin typeface="SamsungOne 400C" panose="020B0506030303020204" pitchFamily="34" charset="0"/>
                <a:ea typeface="SamsungOne 400C" panose="020B0506030303020204" pitchFamily="34" charset="0"/>
                <a:sym typeface="Wingdings" panose="05000000000000000000" pitchFamily="2" charset="2"/>
              </a:rPr>
              <a:t>Develop a fixed framework for Quality Assurance &amp; Identify SOTA Benchmark Levels</a:t>
            </a:r>
            <a:endParaRPr kumimoji="0" lang="en-IN" sz="12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C" panose="020B0506030303020204" pitchFamily="34" charset="0"/>
              <a:ea typeface="SamsungOne 400C" panose="020B0506030303020204" pitchFamily="34" charset="0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521644" y="2967364"/>
            <a:ext cx="415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KPI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521644" y="3340060"/>
            <a:ext cx="65667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IN" sz="1200" noProof="0" dirty="0">
              <a:solidFill>
                <a:prstClr val="black"/>
              </a:solidFill>
              <a:latin typeface="SamsungOne 400C" panose="020B0506030303020204" pitchFamily="34" charset="0"/>
              <a:ea typeface="SamsungOne 400C" panose="020B0506030303020204" pitchFamily="34" charset="0"/>
              <a:sym typeface="Wingdings" panose="05000000000000000000" pitchFamily="2" charset="2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C" panose="020B0506030303020204" pitchFamily="34" charset="0"/>
              <a:ea typeface="SamsungOne 400C" panose="020B0506030303020204" pitchFamily="34" charset="0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521644" y="3205048"/>
            <a:ext cx="6566724" cy="341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200" noProof="0" dirty="0">
                <a:solidFill>
                  <a:prstClr val="black"/>
                </a:solidFill>
                <a:latin typeface="SamsungOne 400C" panose="020B0506030303020204" pitchFamily="34" charset="0"/>
                <a:ea typeface="SamsungOne 400C" panose="020B0506030303020204" pitchFamily="34" charset="0"/>
                <a:sym typeface="Wingdings" panose="05000000000000000000" pitchFamily="2" charset="2"/>
              </a:rPr>
              <a:t>Framework should consider all possibilities &amp; parameters of the Image Generation Space 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C" panose="020B0506030303020204" pitchFamily="34" charset="0"/>
              <a:ea typeface="SamsungOne 400C" panose="020B0506030303020204" pitchFamily="34" charset="0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788382" y="5078389"/>
            <a:ext cx="10437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Mentors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1738" y="1484306"/>
            <a:ext cx="4842798" cy="12772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just">
              <a:defRPr/>
            </a:pPr>
            <a:r>
              <a:rPr lang="en-IN" sz="11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Develop a comprehensive framework for conducting equitable and standardized comparisons of image generation models, ensuring 'apple-to-apple' assessments. This framework should establish consistent evaluation metrics, benchmark datasets, and evaluation protocols to facilitate a fair and meaningful comparison of various image generation techniques. The goal is to advance the field of computer vision by providing a reliable means of model assessment and selection.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521644" y="6298695"/>
            <a:ext cx="9717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Complexity</a:t>
            </a:r>
          </a:p>
        </p:txBody>
      </p:sp>
      <p:pic>
        <p:nvPicPr>
          <p:cNvPr id="42" name="Picture 2" descr="20+ Pain Scale 10 Stock Photos, Pictures &amp; Royalty-Free Images - iStock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09" b="21328"/>
          <a:stretch/>
        </p:blipFill>
        <p:spPr bwMode="auto">
          <a:xfrm>
            <a:off x="6547546" y="6351157"/>
            <a:ext cx="2589810" cy="31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Arrow Icon In Flat Style, Arrow, Vector, Arrows Png And Vector - Arrow  Vector PNG – Stunning free transparent png clipart images free downloa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286" b="96429" l="3929" r="96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658109" y="6621669"/>
            <a:ext cx="159047" cy="15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3396899" y="3914461"/>
            <a:ext cx="155683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Pranal</a:t>
            </a:r>
            <a:r>
              <a:rPr kumimoji="0" lang="en-IN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 Prasad </a:t>
            </a:r>
            <a:r>
              <a:rPr kumimoji="0" lang="en-IN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Dongare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Samsung Sharp Sans Bold" pitchFamily="2" charset="0"/>
            </a:endParaRPr>
          </a:p>
          <a:p>
            <a:pPr lvl="0" algn="ctr">
              <a:defRPr/>
            </a:pPr>
            <a:r>
              <a:rPr lang="en-IN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+91-7022250561</a:t>
            </a:r>
            <a:endParaRPr kumimoji="0" lang="en-IN" sz="10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Samsung Sharp Sans Bold" pitchFamily="2" charset="0"/>
            </a:endParaRPr>
          </a:p>
          <a:p>
            <a:pPr lvl="0" algn="ctr">
              <a:defRPr/>
            </a:pPr>
            <a:r>
              <a:rPr lang="en-IN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pranal.p@samsung.com</a:t>
            </a:r>
            <a:endParaRPr kumimoji="0" lang="en-IN" sz="10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Samsung Sharp Sans Bold" pitchFamily="2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185" y="4283378"/>
            <a:ext cx="196638" cy="124537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07" y="4103697"/>
            <a:ext cx="135338" cy="135338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3335184" y="4456346"/>
            <a:ext cx="168026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Tushar</a:t>
            </a:r>
            <a:r>
              <a:rPr kumimoji="0" lang="en-IN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 </a:t>
            </a:r>
            <a:r>
              <a:rPr kumimoji="0" lang="en-IN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Madaan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Samsung Sharp Sans Bold" pitchFamily="2" charset="0"/>
            </a:endParaRPr>
          </a:p>
          <a:p>
            <a:pPr lvl="0" algn="ctr">
              <a:defRPr/>
            </a:pPr>
            <a:r>
              <a:rPr lang="en-IN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+91-9205301569</a:t>
            </a:r>
            <a:endParaRPr kumimoji="0" lang="en-IN" sz="10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Samsung Sharp Sans Bold" pitchFamily="2" charset="0"/>
            </a:endParaRPr>
          </a:p>
          <a:p>
            <a:pPr lvl="0" algn="ctr">
              <a:defRPr/>
            </a:pPr>
            <a:r>
              <a:rPr lang="en-IN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tushar.m2@samsung.com</a:t>
            </a:r>
            <a:endParaRPr kumimoji="0" lang="en-IN" sz="10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Samsung Sharp Sans Bold" pitchFamily="2" charset="0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185" y="4825263"/>
            <a:ext cx="196638" cy="12453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07" y="4645582"/>
            <a:ext cx="135338" cy="13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99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Approach / Solution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" y="806514"/>
            <a:ext cx="1219199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Concept Diagram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600" dirty="0">
                <a:solidFill>
                  <a:srgbClr val="0E4094"/>
                </a:solidFill>
              </a:rPr>
              <a:t>      ( Clear detailed schematic / block diagram /  flow chart depicting the proposed concept / solution  )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4DCECB-6912-FBF2-1DC7-4359E2AB9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964" y="1947033"/>
            <a:ext cx="7459116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1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Dataset(s) Analysis / Description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806514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Dataset Capture / Preparation / Generation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(Discuss the dataset generation process or if downloaded data provide details of what data &amp; from where it was obtained etc… - 2 to 3 bullets only)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2828862"/>
            <a:ext cx="1219199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Dataset Understanding / Analysis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600" dirty="0">
                <a:solidFill>
                  <a:srgbClr val="0E4094"/>
                </a:solidFill>
              </a:rPr>
              <a:t>      </a:t>
            </a:r>
            <a:r>
              <a:rPr lang="en-US" sz="1200" dirty="0">
                <a:solidFill>
                  <a:srgbClr val="0E4094"/>
                </a:solidFill>
              </a:rPr>
              <a:t>(Provide 2 to 3 bullets about what is your understanding of the data / opinion about the data)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5112820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Dataset Pre-Processing / Related Challenges (if any)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(List out the challenges you  fore see in data handling </a:t>
            </a:r>
            <a:r>
              <a:rPr lang="en-US" sz="1200" dirty="0" err="1">
                <a:solidFill>
                  <a:srgbClr val="0E4094"/>
                </a:solidFill>
              </a:rPr>
              <a:t>wrt</a:t>
            </a:r>
            <a:r>
              <a:rPr lang="en-US" sz="1200" dirty="0">
                <a:solidFill>
                  <a:srgbClr val="0E4094"/>
                </a:solidFill>
              </a:rPr>
              <a:t> problem definition – 2 to 3 bullets only)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527B98-1AAD-2C0A-97CB-950088A81FA7}"/>
              </a:ext>
            </a:extLst>
          </p:cNvPr>
          <p:cNvSpPr txBox="1"/>
          <p:nvPr/>
        </p:nvSpPr>
        <p:spPr>
          <a:xfrm>
            <a:off x="169333" y="1483570"/>
            <a:ext cx="109318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DiffusionDB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dataset on Hugging Face containing 14 million images generated by Stable Diffusion, alongside their corresponding text prompts.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Downloaded from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huggingface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Link :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600" dirty="0"/>
          </a:p>
          <a:p>
            <a:endParaRPr lang="en-IN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7BA939-871D-32C5-3DB3-2C1326B3C8FB}"/>
              </a:ext>
            </a:extLst>
          </p:cNvPr>
          <p:cNvSpPr txBox="1"/>
          <p:nvPr/>
        </p:nvSpPr>
        <p:spPr>
          <a:xfrm>
            <a:off x="169333" y="3657600"/>
            <a:ext cx="11204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dataset is tagged with keywords like "stable diffusion," "prompt engineering," and "research paper,"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DiffusionDB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provides two subsets 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DiffusionDB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2M and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DiffusionDB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Large)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Images in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DiffusionDB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2M are stored in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format; images in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DiffusionDB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Large use a lossless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webp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format.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42450A-55DE-3FFE-029A-BD491D4C5FC3}"/>
              </a:ext>
            </a:extLst>
          </p:cNvPr>
          <p:cNvSpPr txBox="1"/>
          <p:nvPr/>
        </p:nvSpPr>
        <p:spPr>
          <a:xfrm>
            <a:off x="171439" y="5766123"/>
            <a:ext cx="1070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No open source human evaluated dataset was found</a:t>
            </a:r>
          </a:p>
        </p:txBody>
      </p:sp>
    </p:spTree>
    <p:extLst>
      <p:ext uri="{BB962C8B-B14F-4D97-AF65-F5344CB8AC3E}">
        <p14:creationId xmlns:p14="http://schemas.microsoft.com/office/powerpoint/2010/main" val="183300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Experimental Results / Simulations / Observations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" y="806514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Results 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(provide numerical data / bar charts / plots / images / videos / tabulated results etc. Use full slide or multiple slides up to max 3 slides to demonstrate the results)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549226"/>
            <a:ext cx="12191999" cy="522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Major Observations / Conclusions &amp; Challenges 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(provide details about your findings, experimental opinion – Use separate slide if necessary)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9F98B8-2410-D53B-F22F-BCF33D8F3198}"/>
              </a:ext>
            </a:extLst>
          </p:cNvPr>
          <p:cNvSpPr txBox="1"/>
          <p:nvPr/>
        </p:nvSpPr>
        <p:spPr>
          <a:xfrm>
            <a:off x="169332" y="1497551"/>
            <a:ext cx="9181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A csv file has been uploaded on 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github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of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2F0A08-DA3A-D6D3-B11C-6090D5E57693}"/>
              </a:ext>
            </a:extLst>
          </p:cNvPr>
          <p:cNvSpPr txBox="1"/>
          <p:nvPr/>
        </p:nvSpPr>
        <p:spPr>
          <a:xfrm>
            <a:off x="313266" y="4357315"/>
            <a:ext cx="7628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The lack of availability of an open-source human evaluated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Most Metrics that was read about do not have appropriate implementations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978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Deliverable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" y="806514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Final Deliverables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(Discuss in the form of bullets, what are the next steps to complete the solution, any road blocks / bottlenecks, any support needed from SRIB)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3101658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IP / Paper Publication Plan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(Details of papers / patentable ideas / innovative aspects that can lead to patentable ideas)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4843102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KPIs delivered/Expectations Met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(Planned Expectations shared in Work-let vs Delivered Results) </a:t>
            </a:r>
            <a:endParaRPr lang="en-US" sz="1600" dirty="0">
              <a:solidFill>
                <a:srgbClr val="0E409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98D39D-9042-B331-1734-F68E83DC11BD}"/>
              </a:ext>
            </a:extLst>
          </p:cNvPr>
          <p:cNvSpPr txBox="1"/>
          <p:nvPr/>
        </p:nvSpPr>
        <p:spPr>
          <a:xfrm>
            <a:off x="313266" y="1423283"/>
            <a:ext cx="8918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Different metrics have been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Proper Framework has been created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DA5462-3C76-A3D4-E181-F5FB7FD909D8}"/>
              </a:ext>
            </a:extLst>
          </p:cNvPr>
          <p:cNvSpPr txBox="1"/>
          <p:nvPr/>
        </p:nvSpPr>
        <p:spPr>
          <a:xfrm>
            <a:off x="237966" y="5492629"/>
            <a:ext cx="891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Framework and metrics have been integrated and completed</a:t>
            </a:r>
          </a:p>
        </p:txBody>
      </p:sp>
    </p:spTree>
    <p:extLst>
      <p:ext uri="{BB962C8B-B14F-4D97-AF65-F5344CB8AC3E}">
        <p14:creationId xmlns:p14="http://schemas.microsoft.com/office/powerpoint/2010/main" val="421981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Work-let Closure Details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" y="798941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Code Upload details:</a:t>
            </a:r>
          </a:p>
          <a:p>
            <a:pPr marL="742950" lvl="1" indent="-285750" algn="just">
              <a:buFontTx/>
              <a:buChar char="-"/>
            </a:pPr>
            <a:endParaRPr lang="en-IN" sz="1200" dirty="0">
              <a:solidFill>
                <a:srgbClr val="0E4094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623016"/>
              </p:ext>
            </p:extLst>
          </p:nvPr>
        </p:nvGraphicFramePr>
        <p:xfrm>
          <a:off x="690881" y="1477829"/>
          <a:ext cx="10083800" cy="1703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1900">
                  <a:extLst>
                    <a:ext uri="{9D8B030D-6E8A-4147-A177-3AD203B41FA5}">
                      <a16:colId xmlns:a16="http://schemas.microsoft.com/office/drawing/2014/main" val="1592361967"/>
                    </a:ext>
                  </a:extLst>
                </a:gridCol>
                <a:gridCol w="5041900">
                  <a:extLst>
                    <a:ext uri="{9D8B030D-6E8A-4147-A177-3AD203B41FA5}">
                      <a16:colId xmlns:a16="http://schemas.microsoft.com/office/drawing/2014/main" val="806716463"/>
                    </a:ext>
                  </a:extLst>
                </a:gridCol>
              </a:tblGrid>
              <a:tr h="184874">
                <a:tc>
                  <a:txBody>
                    <a:bodyPr/>
                    <a:lstStyle/>
                    <a:p>
                      <a:r>
                        <a:rPr lang="en-IN" sz="1400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3140"/>
                  </a:ext>
                </a:extLst>
              </a:tr>
              <a:tr h="455855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rgbClr val="0E4094"/>
                          </a:solidFill>
                        </a:rPr>
                        <a:t>KLOC (Number OF Lines of codes in 000’s)</a:t>
                      </a:r>
                      <a:r>
                        <a:rPr lang="en-IN" sz="1400" baseline="0" dirty="0">
                          <a:solidFill>
                            <a:srgbClr val="0E4094"/>
                          </a:solidFill>
                        </a:rPr>
                        <a:t> </a:t>
                      </a:r>
                      <a:r>
                        <a:rPr lang="en-IN" sz="1400" dirty="0">
                          <a:solidFill>
                            <a:srgbClr val="0E4094"/>
                          </a:solidFill>
                        </a:rPr>
                        <a:t>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86457"/>
                  </a:ext>
                </a:extLst>
              </a:tr>
              <a:tr h="318790">
                <a:tc>
                  <a:txBody>
                    <a:bodyPr/>
                    <a:lstStyle/>
                    <a:p>
                      <a:r>
                        <a:rPr lang="en-IN" sz="1400" dirty="0"/>
                        <a:t>Model and Algorithm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Uploaded on GitHub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623339"/>
                  </a:ext>
                </a:extLst>
              </a:tr>
              <a:tr h="319098">
                <a:tc>
                  <a:txBody>
                    <a:bodyPr/>
                    <a:lstStyle/>
                    <a:p>
                      <a:r>
                        <a:rPr lang="en-IN" sz="1400" dirty="0"/>
                        <a:t>Is Mid review, end review report uploaded</a:t>
                      </a:r>
                      <a:r>
                        <a:rPr lang="en-IN" sz="1400" baseline="0" dirty="0"/>
                        <a:t> on Git ?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508182"/>
                  </a:ext>
                </a:extLst>
              </a:tr>
              <a:tr h="184874">
                <a:tc>
                  <a:txBody>
                    <a:bodyPr/>
                    <a:lstStyle/>
                    <a:p>
                      <a:r>
                        <a:rPr lang="en-IN" sz="1400" dirty="0"/>
                        <a:t>Link for 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hlinkClick r:id="rId3"/>
                        </a:rPr>
                        <a:t>GitHub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22194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" y="3547826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Data details (if applicable):</a:t>
            </a:r>
          </a:p>
          <a:p>
            <a:pPr marL="742950" lvl="1" indent="-285750" algn="just">
              <a:buFontTx/>
              <a:buChar char="-"/>
            </a:pPr>
            <a:endParaRPr lang="en-IN" sz="1200" dirty="0">
              <a:solidFill>
                <a:srgbClr val="0E4094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304320"/>
              </p:ext>
            </p:extLst>
          </p:nvPr>
        </p:nvGraphicFramePr>
        <p:xfrm>
          <a:off x="690881" y="4394306"/>
          <a:ext cx="10083800" cy="1902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0599">
                  <a:extLst>
                    <a:ext uri="{9D8B030D-6E8A-4147-A177-3AD203B41FA5}">
                      <a16:colId xmlns:a16="http://schemas.microsoft.com/office/drawing/2014/main" val="1592361967"/>
                    </a:ext>
                  </a:extLst>
                </a:gridCol>
                <a:gridCol w="2331720">
                  <a:extLst>
                    <a:ext uri="{9D8B030D-6E8A-4147-A177-3AD203B41FA5}">
                      <a16:colId xmlns:a16="http://schemas.microsoft.com/office/drawing/2014/main" val="806716463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64769648"/>
                    </a:ext>
                  </a:extLst>
                </a:gridCol>
                <a:gridCol w="2026921">
                  <a:extLst>
                    <a:ext uri="{9D8B030D-6E8A-4147-A177-3AD203B41FA5}">
                      <a16:colId xmlns:a16="http://schemas.microsoft.com/office/drawing/2014/main" val="609652109"/>
                    </a:ext>
                  </a:extLst>
                </a:gridCol>
              </a:tblGrid>
              <a:tr h="184874">
                <a:tc>
                  <a:txBody>
                    <a:bodyPr/>
                    <a:lstStyle/>
                    <a:p>
                      <a:r>
                        <a:rPr lang="en-IN" sz="1400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Data folder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Data folder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Data Folder 3……..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3140"/>
                  </a:ext>
                </a:extLst>
              </a:tr>
              <a:tr h="455855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rgbClr val="0E4094"/>
                          </a:solidFill>
                        </a:rPr>
                        <a:t>Name &amp; Type of Data (Audio/Image/Video)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86457"/>
                  </a:ext>
                </a:extLst>
              </a:tr>
              <a:tr h="318790">
                <a:tc>
                  <a:txBody>
                    <a:bodyPr/>
                    <a:lstStyle/>
                    <a:p>
                      <a:r>
                        <a:rPr lang="en-IN" sz="1400" dirty="0"/>
                        <a:t>Number</a:t>
                      </a:r>
                      <a:r>
                        <a:rPr lang="en-IN" sz="1400" baseline="0" dirty="0"/>
                        <a:t> of data points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623339"/>
                  </a:ext>
                </a:extLst>
              </a:tr>
              <a:tr h="319098">
                <a:tc>
                  <a:txBody>
                    <a:bodyPr/>
                    <a:lstStyle/>
                    <a:p>
                      <a:r>
                        <a:rPr lang="en-IN" sz="1400" dirty="0"/>
                        <a:t>Source</a:t>
                      </a:r>
                      <a:r>
                        <a:rPr lang="en-IN" sz="1400" baseline="0" dirty="0"/>
                        <a:t> of Data (self collected, Scrapped, available on open source)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508182"/>
                  </a:ext>
                </a:extLst>
              </a:tr>
              <a:tr h="184874">
                <a:tc>
                  <a:txBody>
                    <a:bodyPr/>
                    <a:lstStyle/>
                    <a:p>
                      <a:r>
                        <a:rPr lang="en-IN" sz="1400" dirty="0"/>
                        <a:t>Google drive link/ git link to access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22194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61121" y="6397166"/>
            <a:ext cx="768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dirty="0"/>
              <a:t>Note: If data uploaded on google drive, access to be shared to </a:t>
            </a:r>
            <a:r>
              <a:rPr lang="en-IN" sz="1200" dirty="0">
                <a:hlinkClick r:id="rId4"/>
              </a:rPr>
              <a:t>prism.srib@gmail.com</a:t>
            </a:r>
            <a:endParaRPr lang="en-IN" sz="1200" dirty="0"/>
          </a:p>
          <a:p>
            <a:pPr algn="r"/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557255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12B3C-530A-4EFF-F83C-AE8FD1401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BF626-2E7B-CAA3-A750-A4066D61F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896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6548" y="526774"/>
            <a:ext cx="9157252" cy="5650189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IN" sz="13800" dirty="0">
                <a:solidFill>
                  <a:schemeClr val="accent1"/>
                </a:solidFill>
                <a:latin typeface="Edwardian Script ITC" panose="030303020407070D0804" pitchFamily="66" charset="0"/>
              </a:rPr>
              <a:t>Thank you</a:t>
            </a:r>
            <a:endParaRPr lang="en-US" sz="13800" dirty="0">
              <a:solidFill>
                <a:schemeClr val="accent1"/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4740" y="-24610"/>
            <a:ext cx="984547" cy="6882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616225" cy="6857999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857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D5616F9BF194488B07F0627BAB481" ma:contentTypeVersion="0" ma:contentTypeDescription="Create a new document." ma:contentTypeScope="" ma:versionID="a03a99aabb1e89e7b494f7f7c7c538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f03dde4259c08ff71d8d05c94e2e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10F4B6-D08F-47D9-B0A7-CD40489FD3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AA5D9D-5A9B-4FD5-89A5-55B569A642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A4CF29C-A072-4781-BF19-793F68950CFD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elements/1.1/"/>
    <ds:schemaRef ds:uri="http://purl.org/dc/terms/"/>
    <ds:schemaRef ds:uri="http://www.w3.org/XML/1998/namespac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881</Words>
  <Application>Microsoft Office PowerPoint</Application>
  <PresentationFormat>Widescreen</PresentationFormat>
  <Paragraphs>117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Malgun Gothic</vt:lpstr>
      <vt:lpstr>Samsung Sharp Sans Bold</vt:lpstr>
      <vt:lpstr>SamsungOne 200</vt:lpstr>
      <vt:lpstr>SamsungOne 400C</vt:lpstr>
      <vt:lpstr>SamsungOne 600C</vt:lpstr>
      <vt:lpstr>SamsungOne 700</vt:lpstr>
      <vt:lpstr>SamsungOne 800</vt:lpstr>
      <vt:lpstr>Arial</vt:lpstr>
      <vt:lpstr>Calibri</vt:lpstr>
      <vt:lpstr>Calibri Light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Akura .</cp:lastModifiedBy>
  <cp:revision>29</cp:revision>
  <dcterms:created xsi:type="dcterms:W3CDTF">2019-07-24T12:22:39Z</dcterms:created>
  <dcterms:modified xsi:type="dcterms:W3CDTF">2024-06-10T06:26:03Z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0x010100168D5616F9BF194488B07F0627BAB481</vt:lpwstr>
  </property>
</Properties>
</file>