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66" r:id="rId6"/>
    <p:sldId id="259" r:id="rId7"/>
    <p:sldId id="272" r:id="rId8"/>
    <p:sldId id="270" r:id="rId9"/>
    <p:sldId id="267" r:id="rId10"/>
    <p:sldId id="268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81" autoAdjust="0"/>
  </p:normalViewPr>
  <p:slideViewPr>
    <p:cSldViewPr snapToGrid="0">
      <p:cViewPr varScale="1">
        <p:scale>
          <a:sx n="118" d="100"/>
          <a:sy n="118" d="100"/>
        </p:scale>
        <p:origin x="6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https://nv-tlabs.github.io/DIB-R/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B71A-2468-47CC-84B3-BEC2926675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51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85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Dr. Antony Louis Piriyakumar, Prof Geetha R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Ayush Kumar Singh / ayushkumar.20aiml@cambridge.edu.in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Akash V / akash.20aiml@cambridge.edu.in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Girish Chandra Saxena / chandrasaxena.20aiml@cambridge.edu.in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Aaditya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padditiya.20aiml@cambridge.edu.in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AI&amp;ML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01049" y="6347590"/>
            <a:ext cx="24909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30 Oct 2023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1970022"/>
            <a:ext cx="94021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Develop a Quality Assurance framework for Image Generation Models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0" y="800548"/>
            <a:ext cx="5191760" cy="614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33651" y="5357968"/>
            <a:ext cx="192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Problem Briefing </a:t>
            </a:r>
            <a:endParaRPr kumimoji="0" lang="en-IN" sz="9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baseline="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Check Feasibility</a:t>
            </a:r>
            <a:endParaRPr lang="en-IN" sz="900" dirty="0">
              <a:solidFill>
                <a:prstClr val="black"/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R&amp;D on Image Generation Metrics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5640" y="5357293"/>
            <a:ext cx="22715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Identify a framework which accurately evaluates Image Generation Models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0833" y="3057415"/>
            <a:ext cx="482434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1100" noProof="0" dirty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Currently Image Generation Models’ QA is mainly subjective in Nature, Building a Framework consisting of SOTA metrics will enable easier comparison of Image Generation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4454" y="1011117"/>
            <a:ext cx="1991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86798" y="998667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738" y="1165666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4888" y="2826715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Statement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2069" y="3654516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Worklet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833" y="5064411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48138" y="4229855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37907" y="5078389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14722" y="423850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866" y="6060059"/>
            <a:ext cx="4666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Familiar with Coding predominantly Python</a:t>
            </a:r>
          </a:p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Familiar with Diffusion Models &amp; Evaluation Metrics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1644" y="1269841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21644" y="4288681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</a:p>
        </p:txBody>
      </p:sp>
      <p:cxnSp>
        <p:nvCxnSpPr>
          <p:cNvPr id="78" name="Straight Connector 77"/>
          <p:cNvCxnSpPr>
            <a:stCxn id="80" idx="6"/>
            <a:endCxn id="81" idx="2"/>
          </p:cNvCxnSpPr>
          <p:nvPr/>
        </p:nvCxnSpPr>
        <p:spPr>
          <a:xfrm>
            <a:off x="7586171" y="5205682"/>
            <a:ext cx="221085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443931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97030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90502" y="4605784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Kick Off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1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 Month 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37356" y="4617274"/>
            <a:ext cx="1396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1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2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nd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Month 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3094" y="218945"/>
            <a:ext cx="10243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Develop a Quality Assurance framework for Image Generation Models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9997" y="5780453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Pre-Requisite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1644" y="1514521"/>
            <a:ext cx="6566724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Exhaustive Literature Survey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 of Image Generation Metrics [CLIP, FID, SFS, CHAIR &amp; </a:t>
            </a:r>
            <a:r>
              <a:rPr kumimoji="0" lang="en-IN" sz="12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etc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]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Develop a fixed framework for Quality Assurance &amp; Identify SOTA Benchmark Levels</a:t>
            </a:r>
            <a:endParaRPr kumimoji="0" lang="en-IN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21644" y="2967364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1644" y="3340060"/>
            <a:ext cx="656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noProof="0" dirty="0">
              <a:solidFill>
                <a:prstClr val="black"/>
              </a:solidFill>
              <a:latin typeface="SamsungOne 400C" panose="020B0506030303020204" pitchFamily="34" charset="0"/>
              <a:ea typeface="SamsungOne 400C" panose="020B0506030303020204" pitchFamily="34" charset="0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1644" y="3205048"/>
            <a:ext cx="656672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noProof="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Framework should consider all possibilities &amp; parameters of the Image Generation Space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88382" y="5078389"/>
            <a:ext cx="10437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Mentors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738" y="1484306"/>
            <a:ext cx="4842798" cy="1277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defRPr/>
            </a:pP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Develop a comprehensive framework for conducting equitable and standardized comparisons of image generation models, ensuring 'apple-to-apple' assessments. This framework should establish consistent evaluation metrics, benchmark datasets, and evaluation protocols to facilitate a fair and meaningful comparison of various image generation techniques. The goal is to advance the field of computer vision by providing a reliable means of model assessment and selection.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21644" y="6298695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Complexity</a:t>
            </a:r>
          </a:p>
        </p:txBody>
      </p:sp>
      <p:pic>
        <p:nvPicPr>
          <p:cNvPr id="42" name="Picture 2" descr="20+ Pain Scale 10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9" b="21328"/>
          <a:stretch/>
        </p:blipFill>
        <p:spPr bwMode="auto">
          <a:xfrm>
            <a:off x="6547546" y="6351157"/>
            <a:ext cx="2589810" cy="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Arrow Icon In Flat Style, Arrow, Vector, Arrows Png And Vector - Arrow  Vector PNG – Stunning free transparent png clipart images free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6" b="96429" l="3929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58109" y="6621669"/>
            <a:ext cx="159047" cy="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3396899" y="3914461"/>
            <a:ext cx="1556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Prasad </a:t>
            </a: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Dongare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+91-7022250561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pranal.p@samsung.com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283378"/>
            <a:ext cx="196638" cy="1245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103697"/>
            <a:ext cx="135338" cy="13533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335184" y="4456346"/>
            <a:ext cx="1680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Tushar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</a:t>
            </a: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Madaan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+91-9205301569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tushar.m2@samsung.com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825263"/>
            <a:ext cx="196638" cy="1245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645582"/>
            <a:ext cx="135338" cy="1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4404"/>
            <a:ext cx="12191999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4094"/>
                </a:solidFill>
              </a:rPr>
              <a:t>CLIP: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(Contrastive Language–Image Pre-training) builds on a large body of work on zero-shot transfer, natural language supervision, and multimodal learning, it is a neural network developed by OpenAI that can learn to connect text and images</a:t>
            </a:r>
          </a:p>
          <a:p>
            <a:pPr lvl="1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DALL-E, a text-to-image generation model developed by OpenAI, uses CLIP to evaluate the quality of its generated images.</a:t>
            </a:r>
            <a:endParaRPr lang="en-US" sz="1600" b="1" dirty="0"/>
          </a:p>
          <a:p>
            <a:pPr lvl="1" algn="just"/>
            <a:endParaRPr lang="en-US" sz="1600" b="1" dirty="0"/>
          </a:p>
          <a:p>
            <a:pPr algn="just"/>
            <a:r>
              <a:rPr lang="en-US" sz="1600" b="1" dirty="0"/>
              <a:t>     Reference : https://github.com/openai/CLIP</a:t>
            </a:r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</p:txBody>
      </p:sp>
      <p:pic>
        <p:nvPicPr>
          <p:cNvPr id="2" name="Picture 4" descr="CLIP">
            <a:extLst>
              <a:ext uri="{FF2B5EF4-FFF2-40B4-BE49-F238E27FC236}">
                <a16:creationId xmlns:a16="http://schemas.microsoft.com/office/drawing/2014/main" id="{8943A1D4-9EC0-5758-4EB3-87FCDB45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" y="3039290"/>
            <a:ext cx="11609805" cy="381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845903"/>
            <a:ext cx="12191999" cy="76636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sng" strike="noStrike" dirty="0">
                <a:solidFill>
                  <a:srgbClr val="0E4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SFS (Sequential Feature Selection):</a:t>
            </a:r>
            <a:endParaRPr lang="en-US" sz="2000" b="1" i="0" u="none" strike="noStrike" dirty="0">
              <a:solidFill>
                <a:srgbClr val="0E409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Feature Selection (SFS) is a technique  for selecting a subset of features from a larger set of features to improve the performance of a model. In the context of image generation models, SFS can be applied to select relevant features or components of an image that are essential for generating high-quality images.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Trying all possible feature combinations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--&gt; Exhaustive Feature Selection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sz="16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600" b="0" dirty="0">
                <a:effectLst/>
              </a:rPr>
              <a:t>                                                                                                                                                                                          </a:t>
            </a:r>
          </a:p>
          <a:p>
            <a:br>
              <a:rPr lang="en-US" sz="1600" dirty="0"/>
            </a:b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833B2-94F9-070B-940D-151D7921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2" y="2354845"/>
            <a:ext cx="11381536" cy="4645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3888EF-E928-4551-DC30-2EE6D08D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502" y="2560092"/>
            <a:ext cx="2692538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3" y="884404"/>
            <a:ext cx="12022666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4094"/>
                </a:solidFill>
              </a:rPr>
              <a:t>FID: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 (Fréchet Inception Distance) captures the similarity of generated images to real ones.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FID scores correlate with better-quality images when systematic distortions were applied such as the addition of random noise and blur.</a:t>
            </a:r>
          </a:p>
          <a:p>
            <a:pPr lvl="1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Fréchet distance d(..) between the Gaussian with mean (m, C) obtained from p(.) and the Gaussian with mean (mw,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obtained from pw(.)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 is more consistent with different types of noise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Reference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F8350F-68C8-9CAA-0935-E42E5CCD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58" y="1758735"/>
            <a:ext cx="69437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6EC4A8-E8E1-0501-E022-62C4F3CC7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80" y="3076599"/>
            <a:ext cx="10066450" cy="345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703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02C8C5-246C-D756-F146-AAFDCA294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61949"/>
              </p:ext>
            </p:extLst>
          </p:nvPr>
        </p:nvGraphicFramePr>
        <p:xfrm>
          <a:off x="237966" y="1818891"/>
          <a:ext cx="11547547" cy="3688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685">
                  <a:extLst>
                    <a:ext uri="{9D8B030D-6E8A-4147-A177-3AD203B41FA5}">
                      <a16:colId xmlns:a16="http://schemas.microsoft.com/office/drawing/2014/main" val="278636731"/>
                    </a:ext>
                  </a:extLst>
                </a:gridCol>
                <a:gridCol w="2895573">
                  <a:extLst>
                    <a:ext uri="{9D8B030D-6E8A-4147-A177-3AD203B41FA5}">
                      <a16:colId xmlns:a16="http://schemas.microsoft.com/office/drawing/2014/main" val="4133921271"/>
                    </a:ext>
                  </a:extLst>
                </a:gridCol>
                <a:gridCol w="3057725">
                  <a:extLst>
                    <a:ext uri="{9D8B030D-6E8A-4147-A177-3AD203B41FA5}">
                      <a16:colId xmlns:a16="http://schemas.microsoft.com/office/drawing/2014/main" val="3833695253"/>
                    </a:ext>
                  </a:extLst>
                </a:gridCol>
                <a:gridCol w="2432282">
                  <a:extLst>
                    <a:ext uri="{9D8B030D-6E8A-4147-A177-3AD203B41FA5}">
                      <a16:colId xmlns:a16="http://schemas.microsoft.com/office/drawing/2014/main" val="2118243227"/>
                    </a:ext>
                  </a:extLst>
                </a:gridCol>
                <a:gridCol w="2432282">
                  <a:extLst>
                    <a:ext uri="{9D8B030D-6E8A-4147-A177-3AD203B41FA5}">
                      <a16:colId xmlns:a16="http://schemas.microsoft.com/office/drawing/2014/main" val="1020698906"/>
                    </a:ext>
                  </a:extLst>
                </a:gridCol>
              </a:tblGrid>
              <a:tr h="285866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Object: 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Scenery: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Shape: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Action: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782555"/>
                  </a:ext>
                </a:extLst>
              </a:tr>
              <a:tr h="56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Airplane</a:t>
                      </a:r>
                      <a:endParaRPr lang="en-IN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Summer (Can be Substituted with any season)</a:t>
                      </a:r>
                      <a:endParaRPr lang="en-US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Triangle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Dancing</a:t>
                      </a:r>
                      <a:endParaRPr lang="en-IN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14285"/>
                  </a:ext>
                </a:extLst>
              </a:tr>
              <a:tr h="2858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An Airplane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 Summer morning on an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 Triangle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Two people dancing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91752"/>
                  </a:ext>
                </a:extLst>
              </a:tr>
              <a:tr h="56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 Airplane flying in a cloudy sky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Summer morning on an Island with the sun 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Triangle on a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Two people dancing on an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0237"/>
                  </a:ext>
                </a:extLst>
              </a:tr>
              <a:tr h="56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An Airplane flying in a cloudy sky with stormy weather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Summer morning on an Island with the sun out and with 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 Red Triangle on a  circular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Two people dancing on an island full of flowers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97272"/>
                  </a:ext>
                </a:extLst>
              </a:tr>
              <a:tr h="56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An Airplane flying in a cloudy sky with stormy weather and lightning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Summer morning on an Island with the sun out tulip 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 triangle with a depth of field effect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Two people dancing on an island full of flowers near a beach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146194"/>
                  </a:ext>
                </a:extLst>
              </a:tr>
              <a:tr h="8483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 Airplane flying in a cloudy sky with stormy weather and lightning and heavy 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Summer morning on an Island with the sun out and with tulip and daisy 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Blue Triangle on  a table with a square beside 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Two people dancing on an island full of tulip flowers near a beach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" marR="3505" marT="350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276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580890-3E94-29EC-30E0-33C65FB8FE4C}"/>
              </a:ext>
            </a:extLst>
          </p:cNvPr>
          <p:cNvSpPr txBox="1"/>
          <p:nvPr/>
        </p:nvSpPr>
        <p:spPr>
          <a:xfrm>
            <a:off x="487001" y="924042"/>
            <a:ext cx="695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categories of prompts varying different levels of complexity:</a:t>
            </a:r>
          </a:p>
        </p:txBody>
      </p:sp>
    </p:spTree>
    <p:extLst>
      <p:ext uri="{BB962C8B-B14F-4D97-AF65-F5344CB8AC3E}">
        <p14:creationId xmlns:p14="http://schemas.microsoft.com/office/powerpoint/2010/main" val="266482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Literature survey and study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C6FC09-F5B1-AF57-7E30-F8F8F7AE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82661"/>
              </p:ext>
            </p:extLst>
          </p:nvPr>
        </p:nvGraphicFramePr>
        <p:xfrm>
          <a:off x="2575035" y="2214358"/>
          <a:ext cx="6564148" cy="2732208"/>
        </p:xfrm>
        <a:graphic>
          <a:graphicData uri="http://schemas.openxmlformats.org/drawingml/2006/table">
            <a:tbl>
              <a:tblPr/>
              <a:tblGrid>
                <a:gridCol w="3192679">
                  <a:extLst>
                    <a:ext uri="{9D8B030D-6E8A-4147-A177-3AD203B41FA5}">
                      <a16:colId xmlns:a16="http://schemas.microsoft.com/office/drawing/2014/main" val="3311575861"/>
                    </a:ext>
                  </a:extLst>
                </a:gridCol>
                <a:gridCol w="3371469">
                  <a:extLst>
                    <a:ext uri="{9D8B030D-6E8A-4147-A177-3AD203B41FA5}">
                      <a16:colId xmlns:a16="http://schemas.microsoft.com/office/drawing/2014/main" val="3782704277"/>
                    </a:ext>
                  </a:extLst>
                </a:gridCol>
              </a:tblGrid>
              <a:tr h="341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Models Obtained So far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Models to get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07152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 Diffusion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51797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MidJourney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 Diffusion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803950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 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VQGAN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00397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BigGAN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827339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StyleGAN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60055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PixelCNN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288198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DDPM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2743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B331C5-B711-178C-B47F-14E845F16689}"/>
              </a:ext>
            </a:extLst>
          </p:cNvPr>
          <p:cNvSpPr txBox="1"/>
          <p:nvPr/>
        </p:nvSpPr>
        <p:spPr>
          <a:xfrm>
            <a:off x="381898" y="1025664"/>
            <a:ext cx="630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the following Models for image generation:</a:t>
            </a:r>
          </a:p>
        </p:txBody>
      </p:sp>
    </p:spTree>
    <p:extLst>
      <p:ext uri="{BB962C8B-B14F-4D97-AF65-F5344CB8AC3E}">
        <p14:creationId xmlns:p14="http://schemas.microsoft.com/office/powerpoint/2010/main" val="427526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2798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</a:rPr>
              <a:t>Challenges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EF07C-D312-D772-D00E-327F702B52E3}"/>
              </a:ext>
            </a:extLst>
          </p:cNvPr>
          <p:cNvSpPr txBox="1"/>
          <p:nvPr/>
        </p:nvSpPr>
        <p:spPr>
          <a:xfrm>
            <a:off x="1" y="806514"/>
            <a:ext cx="1219199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solidFill>
                <a:srgbClr val="0E409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objective - Do we intend to develop a model that evaluates the result of image generation model? or is it a Metric/Flowchart?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"CHAIR" cannot be found, requires your specification.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Penalizing the metrics in order to perform better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source normalization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0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possible, compare generated and real images</a:t>
            </a: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7E07D-072A-4D90-BA7A-7BCCEBF26EF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908</Words>
  <Application>Microsoft Office PowerPoint</Application>
  <PresentationFormat>Widescreen</PresentationFormat>
  <Paragraphs>178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Malgun Gothic</vt:lpstr>
      <vt:lpstr>Arial</vt:lpstr>
      <vt:lpstr>Calibri</vt:lpstr>
      <vt:lpstr>Calibri Light</vt:lpstr>
      <vt:lpstr>Edwardian Script ITC</vt:lpstr>
      <vt:lpstr>Samsung Sharp Sans Bold</vt:lpstr>
      <vt:lpstr>SamsungOne 200</vt:lpstr>
      <vt:lpstr>SamsungOne 400C</vt:lpstr>
      <vt:lpstr>SamsungOne 600C</vt:lpstr>
      <vt:lpstr>SamsungOne 700</vt:lpstr>
      <vt:lpstr>SamsungOne 800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P Aaditya</cp:lastModifiedBy>
  <cp:revision>25</cp:revision>
  <dcterms:created xsi:type="dcterms:W3CDTF">2019-07-24T12:22:39Z</dcterms:created>
  <dcterms:modified xsi:type="dcterms:W3CDTF">2023-10-30T03:54:13Z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