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66" r:id="rId6"/>
    <p:sldId id="258" r:id="rId7"/>
    <p:sldId id="272" r:id="rId8"/>
    <p:sldId id="275" r:id="rId9"/>
    <p:sldId id="276" r:id="rId10"/>
    <p:sldId id="259" r:id="rId11"/>
    <p:sldId id="273" r:id="rId12"/>
    <p:sldId id="274" r:id="rId13"/>
    <p:sldId id="270" r:id="rId14"/>
    <p:sldId id="267" r:id="rId15"/>
    <p:sldId id="277" r:id="rId16"/>
    <p:sldId id="278" r:id="rId17"/>
    <p:sldId id="26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381" autoAdjust="0"/>
  </p:normalViewPr>
  <p:slideViewPr>
    <p:cSldViewPr snapToGrid="0">
      <p:cViewPr varScale="1">
        <p:scale>
          <a:sx n="61" d="100"/>
          <a:sy n="61" d="100"/>
        </p:scale>
        <p:origin x="8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https://nv-tlabs.github.io/DIB-R/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D3B71A-2468-47CC-84B3-BEC2926675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51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Preliminary Discussion</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Professor(s):  Dr. Antony Louis Piriyakumar, Prof Geetha R</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Ayush Kumar Singh / ayushkumar.20aiml@cambridge.edu.in</a:t>
            </a:r>
          </a:p>
          <a:p>
            <a:pPr marL="685800" lvl="1" indent="-228600">
              <a:buFontTx/>
              <a:buAutoNum type="arabicPeriod"/>
            </a:pPr>
            <a:r>
              <a:rPr lang="en-IN" sz="1400" dirty="0">
                <a:solidFill>
                  <a:srgbClr val="0E4094"/>
                </a:solidFill>
                <a:latin typeface="SamsungOne 600C" panose="020B0706030303020204" pitchFamily="34" charset="0"/>
                <a:ea typeface="SamsungOne 600C" panose="020B0706030303020204" pitchFamily="34" charset="0"/>
              </a:rPr>
              <a:t>Akash V / akash.20aiml@cambridge.edu.in</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Girish Chandra Saxena / chandrasaxena.20aiml@cambridge.edu.in</a:t>
            </a:r>
          </a:p>
          <a:p>
            <a:pPr marL="685800" lvl="1" indent="-228600">
              <a:buFontTx/>
              <a:buAutoNum type="arabicPeriod"/>
            </a:pPr>
            <a:r>
              <a:rPr lang="en-IN" sz="1400" dirty="0">
                <a:solidFill>
                  <a:srgbClr val="0E4094"/>
                </a:solidFill>
                <a:latin typeface="SamsungOne 600C" panose="020B0706030303020204" pitchFamily="34" charset="0"/>
                <a:ea typeface="SamsungOne 600C" panose="020B0706030303020204" pitchFamily="34" charset="0"/>
              </a:rPr>
              <a:t>P </a:t>
            </a:r>
            <a:r>
              <a:rPr lang="en-IN" sz="1400" dirty="0" err="1">
                <a:solidFill>
                  <a:srgbClr val="0E4094"/>
                </a:solidFill>
                <a:latin typeface="SamsungOne 600C" panose="020B0706030303020204" pitchFamily="34" charset="0"/>
                <a:ea typeface="SamsungOne 600C" panose="020B0706030303020204" pitchFamily="34" charset="0"/>
              </a:rPr>
              <a:t>Aaditya</a:t>
            </a:r>
            <a:r>
              <a:rPr lang="en-IN" sz="1400" dirty="0">
                <a:solidFill>
                  <a:srgbClr val="0E4094"/>
                </a:solidFill>
                <a:latin typeface="SamsungOne 600C" panose="020B0706030303020204" pitchFamily="34" charset="0"/>
                <a:ea typeface="SamsungOne 600C" panose="020B0706030303020204" pitchFamily="34" charset="0"/>
              </a:rPr>
              <a:t> / padditiya.20aiml@cambridge.edu.in</a:t>
            </a: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Department: AI&amp;ML</a:t>
            </a:r>
          </a:p>
        </p:txBody>
      </p:sp>
      <p:sp>
        <p:nvSpPr>
          <p:cNvPr id="28" name="TextBox 27"/>
          <p:cNvSpPr txBox="1"/>
          <p:nvPr/>
        </p:nvSpPr>
        <p:spPr>
          <a:xfrm>
            <a:off x="9701049" y="6347590"/>
            <a:ext cx="2490951"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28 Nov 2023</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408136" y="1970022"/>
            <a:ext cx="9402182" cy="1323439"/>
          </a:xfrm>
          <a:prstGeom prst="rect">
            <a:avLst/>
          </a:prstGeom>
          <a:noFill/>
        </p:spPr>
        <p:txBody>
          <a:bodyPr wrap="square" rtlCol="0" anchor="ctr">
            <a:spAutoFit/>
          </a:bodyPr>
          <a:lstStyle/>
          <a:p>
            <a:pPr algn="ctr"/>
            <a:r>
              <a:rPr lang="en-IN" sz="4000"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40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69333" y="884404"/>
            <a:ext cx="8647119" cy="46166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gn="just"/>
            <a:r>
              <a:rPr lang="en-US" sz="2400" b="1" dirty="0">
                <a:solidFill>
                  <a:srgbClr val="0E4094"/>
                </a:solidFill>
              </a:rPr>
              <a:t>L 3: </a:t>
            </a:r>
            <a:r>
              <a:rPr lang="en-US" sz="2400" b="1" dirty="0" err="1">
                <a:solidFill>
                  <a:srgbClr val="0E4094"/>
                </a:solidFill>
              </a:rPr>
              <a:t>TIGEr</a:t>
            </a:r>
            <a:r>
              <a:rPr lang="en-US" sz="2400" b="1" dirty="0">
                <a:solidFill>
                  <a:srgbClr val="0E4094"/>
                </a:solidFill>
              </a:rPr>
              <a:t>: Text-to-Image Grounding for Image Caption Evaluation</a:t>
            </a:r>
          </a:p>
        </p:txBody>
      </p:sp>
      <p:sp>
        <p:nvSpPr>
          <p:cNvPr id="2" name="TextBox 1">
            <a:extLst>
              <a:ext uri="{FF2B5EF4-FFF2-40B4-BE49-F238E27FC236}">
                <a16:creationId xmlns:a16="http://schemas.microsoft.com/office/drawing/2014/main" id="{5521594A-C6FE-B86E-B771-45ED8C65547D}"/>
              </a:ext>
            </a:extLst>
          </p:cNvPr>
          <p:cNvSpPr txBox="1"/>
          <p:nvPr/>
        </p:nvSpPr>
        <p:spPr>
          <a:xfrm>
            <a:off x="169333" y="1671145"/>
            <a:ext cx="11801950" cy="4062651"/>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400" dirty="0"/>
              <a:t>Comprehensive Assessment: </a:t>
            </a:r>
            <a:r>
              <a:rPr lang="en-US" sz="2400" dirty="0" err="1"/>
              <a:t>TIGEr</a:t>
            </a:r>
            <a:r>
              <a:rPr lang="en-US" sz="2400" dirty="0"/>
              <a:t>, a new metric, evaluates image captions considering both image content and human-generated captions, not just text matches like other metrics.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Bias Mitigation: It addresses biases in existing metrics caused by incomplete reference captions and language ambiguity, providing a more balanced evaluation.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Better Alignment with Humans: Tests show </a:t>
            </a:r>
            <a:r>
              <a:rPr lang="en-US" sz="2400" dirty="0" err="1"/>
              <a:t>TIGEr's</a:t>
            </a:r>
            <a:r>
              <a:rPr lang="en-US" sz="2400" dirty="0"/>
              <a:t> scores match more closely with what people think about captions, making it a more reliable evaluation tool for image captioning.</a:t>
            </a:r>
            <a:endParaRPr lang="en-IN" sz="2400" dirty="0"/>
          </a:p>
        </p:txBody>
      </p:sp>
    </p:spTree>
    <p:extLst>
      <p:ext uri="{BB962C8B-B14F-4D97-AF65-F5344CB8AC3E}">
        <p14:creationId xmlns:p14="http://schemas.microsoft.com/office/powerpoint/2010/main" val="341703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5" name="Picture 4">
            <a:extLst>
              <a:ext uri="{FF2B5EF4-FFF2-40B4-BE49-F238E27FC236}">
                <a16:creationId xmlns:a16="http://schemas.microsoft.com/office/drawing/2014/main" id="{4C7C25E7-6600-5E71-A73F-9C4785289F15}"/>
              </a:ext>
            </a:extLst>
          </p:cNvPr>
          <p:cNvPicPr>
            <a:picLocks noChangeAspect="1"/>
          </p:cNvPicPr>
          <p:nvPr/>
        </p:nvPicPr>
        <p:blipFill rotWithShape="1">
          <a:blip r:embed="rId3"/>
          <a:srcRect t="10642" b="-973"/>
          <a:stretch/>
        </p:blipFill>
        <p:spPr>
          <a:xfrm>
            <a:off x="0" y="638697"/>
            <a:ext cx="5612524" cy="3052339"/>
          </a:xfrm>
          <a:prstGeom prst="rect">
            <a:avLst/>
          </a:prstGeom>
        </p:spPr>
      </p:pic>
      <p:pic>
        <p:nvPicPr>
          <p:cNvPr id="7" name="Picture 6">
            <a:extLst>
              <a:ext uri="{FF2B5EF4-FFF2-40B4-BE49-F238E27FC236}">
                <a16:creationId xmlns:a16="http://schemas.microsoft.com/office/drawing/2014/main" id="{D55A0912-B31F-DEAE-30C1-91D33D16B3BE}"/>
              </a:ext>
            </a:extLst>
          </p:cNvPr>
          <p:cNvPicPr>
            <a:picLocks noChangeAspect="1"/>
          </p:cNvPicPr>
          <p:nvPr/>
        </p:nvPicPr>
        <p:blipFill rotWithShape="1">
          <a:blip r:embed="rId4"/>
          <a:srcRect l="5449" t="18269" r="7758"/>
          <a:stretch/>
        </p:blipFill>
        <p:spPr>
          <a:xfrm>
            <a:off x="472966" y="3584501"/>
            <a:ext cx="10804759" cy="3324110"/>
          </a:xfrm>
          <a:prstGeom prst="rect">
            <a:avLst/>
          </a:prstGeom>
        </p:spPr>
      </p:pic>
    </p:spTree>
    <p:extLst>
      <p:ext uri="{BB962C8B-B14F-4D97-AF65-F5344CB8AC3E}">
        <p14:creationId xmlns:p14="http://schemas.microsoft.com/office/powerpoint/2010/main" val="266482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IMPLEMENTATION OF METRICS: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01916" y="679324"/>
            <a:ext cx="12191999" cy="61247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gn="just">
              <a:buFont typeface="Arial" panose="020B0604020202020204" pitchFamily="34" charset="0"/>
              <a:buChar char="•"/>
            </a:pPr>
            <a:r>
              <a:rPr lang="en-US" sz="2400" b="1" dirty="0">
                <a:solidFill>
                  <a:srgbClr val="0E4094"/>
                </a:solidFill>
              </a:rPr>
              <a:t>CLIP:</a:t>
            </a:r>
          </a:p>
          <a:p>
            <a:pPr lvl="1" algn="just"/>
            <a:endParaRPr lang="en-US" sz="1600" b="1" dirty="0"/>
          </a:p>
          <a:p>
            <a:pPr marL="285750" indent="-285750" algn="just">
              <a:buFont typeface="Arial" panose="020B0604020202020204" pitchFamily="34" charset="0"/>
              <a:buChar char="•"/>
            </a:pPr>
            <a:r>
              <a:rPr lang="en-US" sz="1600" dirty="0"/>
              <a:t>We utilized a pre- trained CLIP Model text – image embedding to compare-</a:t>
            </a:r>
          </a:p>
          <a:p>
            <a:pPr lvl="1" algn="just"/>
            <a:r>
              <a:rPr lang="en-US" sz="1600" dirty="0"/>
              <a:t>     1.  one image with multiple prompts </a:t>
            </a:r>
          </a:p>
          <a:p>
            <a:pPr lvl="1" algn="just"/>
            <a:r>
              <a:rPr lang="en-US" sz="1600" dirty="0"/>
              <a:t>     2. Multiple images with one prompt</a:t>
            </a:r>
          </a:p>
          <a:p>
            <a:pPr algn="just"/>
            <a:endParaRPr lang="en-US" sz="1600" dirty="0"/>
          </a:p>
          <a:p>
            <a:pPr marL="285750" indent="-285750" algn="just">
              <a:buFont typeface="Arial" panose="020B0604020202020204" pitchFamily="34" charset="0"/>
              <a:buChar char="•"/>
            </a:pPr>
            <a:r>
              <a:rPr lang="en-US" sz="1600" dirty="0"/>
              <a:t>We deviated from regular method of using cosine similarity with SoftMax to predict classes, instead we utilized the models text- image    embedding and computed score between text and image.</a:t>
            </a:r>
          </a:p>
          <a:p>
            <a:pPr algn="just"/>
            <a:endParaRPr lang="en-US" sz="1600" dirty="0"/>
          </a:p>
          <a:p>
            <a:pPr algn="just"/>
            <a:endParaRPr lang="en-US" sz="1600" dirty="0"/>
          </a:p>
          <a:p>
            <a:pPr marL="285750" indent="-285750" algn="just">
              <a:buFont typeface="Arial" panose="020B0604020202020204" pitchFamily="34" charset="0"/>
              <a:buChar char="•"/>
            </a:pPr>
            <a:r>
              <a:rPr lang="en-US" sz="1600" dirty="0"/>
              <a:t>Currently we are utilizing the smallest pre – trained CLIP models as authors of the models have restricted the use of pre trained models outside the hugging face environment.</a:t>
            </a:r>
          </a:p>
          <a:p>
            <a:pPr algn="just"/>
            <a:endParaRPr lang="en-US" sz="1600" dirty="0"/>
          </a:p>
          <a:p>
            <a:pPr marL="285750" indent="-285750" algn="just">
              <a:buFont typeface="Arial" panose="020B0604020202020204" pitchFamily="34" charset="0"/>
              <a:buChar char="•"/>
            </a:pPr>
            <a:r>
              <a:rPr lang="en-US" sz="1600" dirty="0"/>
              <a:t>Current size of pre trained embedding-</a:t>
            </a:r>
          </a:p>
          <a:p>
            <a:pPr algn="just"/>
            <a:endParaRPr lang="en-US" sz="1600" dirty="0"/>
          </a:p>
          <a:p>
            <a:pPr marL="285750" indent="-285750" algn="just">
              <a:buFont typeface="Arial" panose="020B0604020202020204" pitchFamily="34" charset="0"/>
              <a:buChar char="•"/>
            </a:pPr>
            <a:r>
              <a:rPr lang="en-US" sz="1600" dirty="0"/>
              <a:t>Available models:</a:t>
            </a:r>
          </a:p>
          <a:p>
            <a:pPr lvl="1" algn="just"/>
            <a:r>
              <a:rPr lang="en-US" sz="1600" dirty="0"/>
              <a:t>1. OpenAI-</a:t>
            </a:r>
            <a:r>
              <a:rPr lang="en-IN" sz="1600" i="0" dirty="0">
                <a:solidFill>
                  <a:srgbClr val="202124"/>
                </a:solidFill>
                <a:effectLst/>
                <a:latin typeface="Roboto" panose="02000000000000000000" pitchFamily="2" charset="0"/>
              </a:rPr>
              <a:t> Clip-vit-large-patch 14  (428M parameters)</a:t>
            </a:r>
          </a:p>
          <a:p>
            <a:pPr lvl="1" algn="just"/>
            <a:endParaRPr lang="en-IN" sz="1600" dirty="0">
              <a:solidFill>
                <a:srgbClr val="202124"/>
              </a:solidFill>
              <a:latin typeface="Roboto" panose="02000000000000000000" pitchFamily="2" charset="0"/>
            </a:endParaRPr>
          </a:p>
          <a:p>
            <a:pPr lvl="1"/>
            <a:r>
              <a:rPr lang="en-IN" sz="1600" dirty="0">
                <a:solidFill>
                  <a:srgbClr val="202124"/>
                </a:solidFill>
                <a:latin typeface="Roboto" panose="02000000000000000000" pitchFamily="2" charset="0"/>
              </a:rPr>
              <a:t>2. LAION- CLIP-vit </a:t>
            </a:r>
            <a:r>
              <a:rPr lang="en-IN" sz="1600" i="0" dirty="0">
                <a:solidFill>
                  <a:srgbClr val="202124"/>
                </a:solidFill>
                <a:effectLst/>
                <a:latin typeface="Roboto" panose="02000000000000000000" pitchFamily="2" charset="0"/>
              </a:rPr>
              <a:t>-bigG-14-lian2B-39B  (2.32B parameters)</a:t>
            </a:r>
            <a:endParaRPr lang="en-US" sz="1600" dirty="0"/>
          </a:p>
          <a:p>
            <a:pPr algn="just"/>
            <a:endParaRPr lang="en-US" sz="1600" b="1" dirty="0"/>
          </a:p>
          <a:p>
            <a:pPr algn="just"/>
            <a:endParaRPr lang="en-US" sz="1600" b="1" dirty="0"/>
          </a:p>
          <a:p>
            <a:pPr algn="just"/>
            <a:endParaRPr lang="en-US" sz="1600" b="1" dirty="0"/>
          </a:p>
          <a:p>
            <a:pPr algn="just"/>
            <a:endParaRPr lang="en-US" sz="1600" b="1" dirty="0"/>
          </a:p>
          <a:p>
            <a:pPr algn="just"/>
            <a:endParaRPr lang="en-US" sz="1600" b="1" dirty="0"/>
          </a:p>
        </p:txBody>
      </p:sp>
      <p:pic>
        <p:nvPicPr>
          <p:cNvPr id="2" name="Picture 4" descr="CLIP">
            <a:extLst>
              <a:ext uri="{FF2B5EF4-FFF2-40B4-BE49-F238E27FC236}">
                <a16:creationId xmlns:a16="http://schemas.microsoft.com/office/drawing/2014/main" id="{8943A1D4-9EC0-5758-4EB3-87FCDB45D2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58"/>
          <a:stretch/>
        </p:blipFill>
        <p:spPr bwMode="auto">
          <a:xfrm>
            <a:off x="7324439" y="3888827"/>
            <a:ext cx="4628435" cy="307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27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err="1">
                <a:latin typeface="SamsungOne 200" panose="020B0203030303020204" pitchFamily="34" charset="0"/>
                <a:ea typeface="SamsungOne 200" panose="020B0203030303020204" pitchFamily="34" charset="0"/>
              </a:rPr>
              <a:t>Contd</a:t>
            </a:r>
            <a:r>
              <a:rPr lang="en-IN" sz="3200" b="1" dirty="0">
                <a:latin typeface="SamsungOne 200" panose="020B0203030303020204" pitchFamily="34" charset="0"/>
                <a:ea typeface="SamsungOne 200" panose="020B0203030303020204" pitchFamily="34" charset="0"/>
              </a:rPr>
              <a: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69333" y="884404"/>
            <a:ext cx="12022666" cy="32316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gn="just">
              <a:buFont typeface="Arial" panose="020B0604020202020204" pitchFamily="34" charset="0"/>
              <a:buChar char="•"/>
            </a:pPr>
            <a:r>
              <a:rPr lang="en-US" sz="2400" b="1" dirty="0">
                <a:solidFill>
                  <a:srgbClr val="0E4094"/>
                </a:solidFill>
              </a:rPr>
              <a:t>FID:</a:t>
            </a:r>
          </a:p>
          <a:p>
            <a:pPr algn="just" rtl="0" fontAlgn="base">
              <a:spcBef>
                <a:spcPts val="0"/>
              </a:spcBef>
              <a:spcAft>
                <a:spcPts val="0"/>
              </a:spcAft>
            </a:pPr>
            <a:endParaRPr lang="en-US" sz="1800" b="0" i="0" u="none" strike="noStrike" dirty="0">
              <a:effectLst/>
              <a:latin typeface="Calibri" panose="020F0502020204030204" pitchFamily="34" charset="0"/>
            </a:endParaRP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 </a:t>
            </a:r>
            <a:r>
              <a:rPr lang="en-US" b="0" dirty="0" err="1">
                <a:effectLst/>
                <a:latin typeface="Times New Roman" panose="02020603050405020304" pitchFamily="18" charset="0"/>
                <a:cs typeface="Times New Roman" panose="02020603050405020304" pitchFamily="18" charset="0"/>
              </a:rPr>
              <a:t>Frechet</a:t>
            </a:r>
            <a:r>
              <a:rPr lang="en-US" b="0" dirty="0">
                <a:effectLst/>
                <a:latin typeface="Times New Roman" panose="02020603050405020304" pitchFamily="18" charset="0"/>
                <a:cs typeface="Times New Roman" panose="02020603050405020304" pitchFamily="18" charset="0"/>
              </a:rPr>
              <a:t> Inception Distance score, or FID for short, is a metric that calculates the distance between feature vectors calculated for real and generated images.</a:t>
            </a:r>
          </a:p>
          <a:p>
            <a:pPr algn="l" fontAlgn="base"/>
            <a:endParaRPr lang="en-US" b="0" dirty="0">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 score summarizes how similar the two groups are in terms of statistics on computer vision features of the raw images calculated using the inception v3 model used for image classification. </a:t>
            </a:r>
          </a:p>
          <a:p>
            <a:pPr algn="l" fontAlgn="base"/>
            <a:endParaRPr lang="en-US" b="0" dirty="0">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Lower scores indicate the two groups of images are more similar, or have more similar statistics, with a perfect score being 0.0 indicating that the two groups of images are identical.</a:t>
            </a:r>
          </a:p>
          <a:p>
            <a:pPr algn="just" rtl="0" fontAlgn="base">
              <a:spcBef>
                <a:spcPts val="0"/>
              </a:spcBef>
              <a:spcAft>
                <a:spcPts val="0"/>
              </a:spcAft>
            </a:pPr>
            <a:endParaRPr lang="en-US"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34760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effectLst>
                  <a:outerShdw blurRad="38100" dist="38100" dir="2700000" algn="tl">
                    <a:srgbClr val="000000">
                      <a:alpha val="43137"/>
                    </a:srgbClr>
                  </a:outerShdw>
                </a:effectLst>
                <a:latin typeface="SamsungOne 200" panose="020B0203030303020204" pitchFamily="34" charset="0"/>
              </a:rPr>
              <a:t>Queries</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3" name="TextBox 12">
            <a:extLst>
              <a:ext uri="{FF2B5EF4-FFF2-40B4-BE49-F238E27FC236}">
                <a16:creationId xmlns:a16="http://schemas.microsoft.com/office/drawing/2014/main" id="{140EF07C-D312-D772-D00E-327F702B52E3}"/>
              </a:ext>
            </a:extLst>
          </p:cNvPr>
          <p:cNvSpPr txBox="1"/>
          <p:nvPr/>
        </p:nvSpPr>
        <p:spPr>
          <a:xfrm>
            <a:off x="1" y="806514"/>
            <a:ext cx="12191999" cy="187743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gn="just">
              <a:buFont typeface="Arial" panose="020B0604020202020204" pitchFamily="34" charset="0"/>
              <a:buChar char="•"/>
            </a:pPr>
            <a:r>
              <a:rPr lang="en-US" sz="2000" b="1" u="sng" dirty="0">
                <a:solidFill>
                  <a:srgbClr val="0E4094"/>
                </a:solidFill>
                <a:latin typeface="Times New Roman" panose="02020603050405020304" pitchFamily="18" charset="0"/>
                <a:cs typeface="Times New Roman" panose="02020603050405020304" pitchFamily="18" charset="0"/>
              </a:rPr>
              <a:t>Challenges </a:t>
            </a:r>
            <a:r>
              <a:rPr lang="en-US" sz="2000" dirty="0">
                <a:solidFill>
                  <a:srgbClr val="0E4094"/>
                </a:solidFill>
                <a:latin typeface="Times New Roman" panose="02020603050405020304" pitchFamily="18" charset="0"/>
                <a:cs typeface="Times New Roman" panose="02020603050405020304" pitchFamily="18" charset="0"/>
              </a:rPr>
              <a:t>:</a:t>
            </a:r>
          </a:p>
          <a:p>
            <a:pPr algn="just"/>
            <a:endParaRPr lang="en-US" sz="2000" dirty="0">
              <a:solidFill>
                <a:srgbClr val="0E4094"/>
              </a:solidFill>
              <a:latin typeface="Times New Roman" panose="02020603050405020304" pitchFamily="18" charset="0"/>
              <a:cs typeface="Times New Roman" panose="02020603050405020304" pitchFamily="18" charset="0"/>
            </a:endParaRPr>
          </a:p>
          <a:p>
            <a:pPr algn="just"/>
            <a:r>
              <a:rPr lang="en-US" sz="2000" dirty="0">
                <a:solidFill>
                  <a:srgbClr val="0E4094"/>
                </a:solidFill>
                <a:latin typeface="Times New Roman" panose="02020603050405020304" pitchFamily="18" charset="0"/>
                <a:cs typeface="Times New Roman" panose="02020603050405020304" pitchFamily="18" charset="0"/>
              </a:rPr>
              <a:t>  1. Didn’t find any CHAIR metric implementation</a:t>
            </a:r>
          </a:p>
          <a:p>
            <a:pPr algn="just"/>
            <a:r>
              <a:rPr lang="en-US" sz="2000" dirty="0">
                <a:solidFill>
                  <a:srgbClr val="0E4094"/>
                </a:solidFill>
                <a:latin typeface="Times New Roman" panose="02020603050405020304" pitchFamily="18" charset="0"/>
                <a:cs typeface="Times New Roman" panose="02020603050405020304" pitchFamily="18" charset="0"/>
              </a:rPr>
              <a:t>      DO we need to do from scratch or focus on other metrics. </a:t>
            </a:r>
          </a:p>
          <a:p>
            <a:pPr algn="just"/>
            <a:r>
              <a:rPr lang="en-US" sz="1200" dirty="0">
                <a:solidFill>
                  <a:srgbClr val="0E4094"/>
                </a:solidFill>
              </a:rPr>
              <a:t>      </a:t>
            </a:r>
          </a:p>
          <a:p>
            <a:pPr algn="just"/>
            <a:endParaRPr lang="en-US" sz="1200" dirty="0">
              <a:solidFill>
                <a:srgbClr val="0E4094"/>
              </a:solidFill>
            </a:endParaRPr>
          </a:p>
          <a:p>
            <a:pPr algn="just"/>
            <a:endParaRPr lang="en-US" sz="1200" dirty="0">
              <a:solidFill>
                <a:srgbClr val="0E4094"/>
              </a:solidFill>
            </a:endParaRPr>
          </a:p>
        </p:txBody>
      </p:sp>
    </p:spTree>
    <p:extLst>
      <p:ext uri="{BB962C8B-B14F-4D97-AF65-F5344CB8AC3E}">
        <p14:creationId xmlns:p14="http://schemas.microsoft.com/office/powerpoint/2010/main" val="239897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0" y="800548"/>
            <a:ext cx="5191760" cy="614383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7" name="Picture 6"/>
          <p:cNvPicPr>
            <a:picLocks noChangeAspect="1"/>
          </p:cNvPicPr>
          <p:nvPr/>
        </p:nvPicPr>
        <p:blipFill>
          <a:blip r:embed="rId3"/>
          <a:stretch>
            <a:fillRect/>
          </a:stretch>
        </p:blipFill>
        <p:spPr>
          <a:xfrm>
            <a:off x="10616796" y="105045"/>
            <a:ext cx="1540998" cy="323924"/>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23" name="TextBox 22"/>
          <p:cNvSpPr txBox="1"/>
          <p:nvPr/>
        </p:nvSpPr>
        <p:spPr>
          <a:xfrm>
            <a:off x="7033651" y="5357968"/>
            <a:ext cx="1921989" cy="923330"/>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Problem Briefing </a:t>
            </a:r>
            <a:endParaRPr kumimoji="0" lang="en-IN" sz="900" b="0" i="0" u="none" strike="noStrike" kern="1200" cap="none" spc="0" normalizeH="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baseline="0" dirty="0">
                <a:solidFill>
                  <a:prstClr val="black"/>
                </a:solidFill>
                <a:latin typeface="SamsungOne 800" panose="020B0903030303020204" pitchFamily="34" charset="0"/>
                <a:ea typeface="SamsungOne 800" panose="020B0903030303020204" pitchFamily="34" charset="0"/>
              </a:rPr>
              <a:t>Check Feasibility</a:t>
            </a:r>
            <a:endParaRPr lang="en-IN" sz="900" dirty="0">
              <a:solidFill>
                <a:prstClr val="black"/>
              </a:solidFill>
              <a:latin typeface="SamsungOne 800" panose="020B0903030303020204" pitchFamily="34" charset="0"/>
              <a:ea typeface="SamsungOne 800" panose="020B0903030303020204"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900" dirty="0">
                <a:solidFill>
                  <a:prstClr val="black"/>
                </a:solidFill>
                <a:latin typeface="SamsungOne 800" panose="020B0903030303020204" pitchFamily="34" charset="0"/>
                <a:ea typeface="SamsungOne 800" panose="020B0903030303020204" pitchFamily="34" charset="0"/>
              </a:rPr>
              <a:t>R&amp;D on Image Generation Metrics</a:t>
            </a:r>
          </a:p>
        </p:txBody>
      </p:sp>
      <p:sp>
        <p:nvSpPr>
          <p:cNvPr id="24" name="TextBox 23"/>
          <p:cNvSpPr txBox="1"/>
          <p:nvPr/>
        </p:nvSpPr>
        <p:spPr>
          <a:xfrm>
            <a:off x="8955640" y="5357293"/>
            <a:ext cx="2271522" cy="715581"/>
          </a:xfrm>
          <a:prstGeom prst="rect">
            <a:avLst/>
          </a:prstGeom>
          <a:noFill/>
        </p:spPr>
        <p:txBody>
          <a:bodyPr wrap="square" rtlCol="0">
            <a:spAutoFit/>
          </a:bodyPr>
          <a:lstStyle/>
          <a:p>
            <a:pPr marL="171450" lvl="0" indent="-171450">
              <a:lnSpc>
                <a:spcPct val="150000"/>
              </a:lnSpc>
              <a:buFont typeface="Arial" panose="020B0604020202020204" pitchFamily="34" charset="0"/>
              <a:buChar char="•"/>
              <a:defRPr/>
            </a:pPr>
            <a:r>
              <a:rPr lang="en-IN" sz="900" dirty="0">
                <a:solidFill>
                  <a:prstClr val="black"/>
                </a:solidFill>
                <a:latin typeface="SamsungOne 800" panose="020B0903030303020204" pitchFamily="34" charset="0"/>
                <a:ea typeface="SamsungOne 800" panose="020B0903030303020204" pitchFamily="34" charset="0"/>
              </a:rPr>
              <a:t>Identify a framework which accurately evaluates Image Generation Models</a:t>
            </a:r>
          </a:p>
        </p:txBody>
      </p:sp>
      <p:sp>
        <p:nvSpPr>
          <p:cNvPr id="32" name="TextBox 31"/>
          <p:cNvSpPr txBox="1"/>
          <p:nvPr/>
        </p:nvSpPr>
        <p:spPr>
          <a:xfrm>
            <a:off x="240833" y="3057415"/>
            <a:ext cx="4824347" cy="600164"/>
          </a:xfrm>
          <a:prstGeom prst="rect">
            <a:avLst/>
          </a:prstGeom>
          <a:noFill/>
        </p:spPr>
        <p:txBody>
          <a:bodyPr wrap="square" rtlCol="0" anchor="ctr">
            <a:spAutoFit/>
          </a:bodyPr>
          <a:lstStyle/>
          <a:p>
            <a:pPr lvl="0" algn="just">
              <a:spcBef>
                <a:spcPts val="1200"/>
              </a:spcBef>
              <a:spcAft>
                <a:spcPts val="1200"/>
              </a:spcAft>
              <a:defRPr/>
            </a:pPr>
            <a:r>
              <a:rPr lang="en-IN" sz="1100" noProof="0" dirty="0">
                <a:solidFill>
                  <a:prstClr val="black"/>
                </a:solidFill>
                <a:latin typeface="SamsungOne 700" panose="020B0803030303020204" pitchFamily="34" charset="0"/>
                <a:ea typeface="SamsungOne 700" panose="020B0803030303020204" pitchFamily="34" charset="0"/>
              </a:rPr>
              <a:t>Currently Image Generation Models’ QA is mainly subjective in Nature, Building a Framework consisting of SOTA metrics will enable easier comparison of Image Generation Models</a:t>
            </a:r>
          </a:p>
        </p:txBody>
      </p:sp>
      <p:sp>
        <p:nvSpPr>
          <p:cNvPr id="9" name="Rectangle 8"/>
          <p:cNvSpPr/>
          <p:nvPr/>
        </p:nvSpPr>
        <p:spPr>
          <a:xfrm>
            <a:off x="1624454" y="1011117"/>
            <a:ext cx="1991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Problem Statement</a:t>
            </a:r>
          </a:p>
        </p:txBody>
      </p:sp>
      <p:sp>
        <p:nvSpPr>
          <p:cNvPr id="52" name="Rectangle 51"/>
          <p:cNvSpPr/>
          <p:nvPr/>
        </p:nvSpPr>
        <p:spPr>
          <a:xfrm>
            <a:off x="7986798" y="998667"/>
            <a:ext cx="137890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Expectations</a:t>
            </a:r>
          </a:p>
        </p:txBody>
      </p:sp>
      <p:sp>
        <p:nvSpPr>
          <p:cNvPr id="57" name="Rectangle 56"/>
          <p:cNvSpPr/>
          <p:nvPr/>
        </p:nvSpPr>
        <p:spPr>
          <a:xfrm>
            <a:off x="231738" y="1165666"/>
            <a:ext cx="7296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Context</a:t>
            </a:r>
          </a:p>
        </p:txBody>
      </p:sp>
      <p:sp>
        <p:nvSpPr>
          <p:cNvPr id="16" name="Rectangle 15"/>
          <p:cNvSpPr/>
          <p:nvPr/>
        </p:nvSpPr>
        <p:spPr>
          <a:xfrm>
            <a:off x="234888" y="2826715"/>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Statement</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8" name="Rectangle 57"/>
          <p:cNvSpPr/>
          <p:nvPr/>
        </p:nvSpPr>
        <p:spPr>
          <a:xfrm>
            <a:off x="1762069" y="3654516"/>
            <a:ext cx="166744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err="1">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Worklet</a:t>
            </a:r>
            <a:r>
              <a:rPr kumimoji="0" lang="en-IN" sz="1600" b="1" i="0" u="none" strike="noStrike" kern="1200" cap="none" spc="0" normalizeH="0" baseline="0" noProof="0" dirty="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 Details</a:t>
            </a:r>
          </a:p>
        </p:txBody>
      </p:sp>
      <p:sp>
        <p:nvSpPr>
          <p:cNvPr id="62" name="Rectangle 61"/>
          <p:cNvSpPr/>
          <p:nvPr/>
        </p:nvSpPr>
        <p:spPr>
          <a:xfrm>
            <a:off x="240833" y="5064411"/>
            <a:ext cx="144783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Duration (Months)</a:t>
            </a:r>
          </a:p>
        </p:txBody>
      </p:sp>
      <p:sp>
        <p:nvSpPr>
          <p:cNvPr id="63" name="Rectangle 62"/>
          <p:cNvSpPr/>
          <p:nvPr/>
        </p:nvSpPr>
        <p:spPr>
          <a:xfrm>
            <a:off x="748138" y="4229855"/>
            <a:ext cx="37702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2</a:t>
            </a:r>
          </a:p>
        </p:txBody>
      </p:sp>
      <p:sp>
        <p:nvSpPr>
          <p:cNvPr id="64" name="Rectangle 63"/>
          <p:cNvSpPr/>
          <p:nvPr/>
        </p:nvSpPr>
        <p:spPr>
          <a:xfrm>
            <a:off x="1837907" y="5078389"/>
            <a:ext cx="126989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Members Count</a:t>
            </a:r>
          </a:p>
        </p:txBody>
      </p:sp>
      <p:sp>
        <p:nvSpPr>
          <p:cNvPr id="65" name="Rectangle 64"/>
          <p:cNvSpPr/>
          <p:nvPr/>
        </p:nvSpPr>
        <p:spPr>
          <a:xfrm>
            <a:off x="2314722" y="4238504"/>
            <a:ext cx="3866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6</a:t>
            </a:r>
          </a:p>
        </p:txBody>
      </p:sp>
      <p:sp>
        <p:nvSpPr>
          <p:cNvPr id="18" name="Rectangle 17"/>
          <p:cNvSpPr/>
          <p:nvPr/>
        </p:nvSpPr>
        <p:spPr>
          <a:xfrm>
            <a:off x="248866" y="6060059"/>
            <a:ext cx="4666975" cy="461665"/>
          </a:xfrm>
          <a:prstGeom prst="rect">
            <a:avLst/>
          </a:prstGeom>
        </p:spPr>
        <p:txBody>
          <a:bodyPr wrap="square">
            <a:spAutoFit/>
          </a:bodyPr>
          <a:lstStyle/>
          <a:p>
            <a:pPr marL="177800" marR="0" lvl="0" indent="-1778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t>Familiar with Coding predominantly Python</a:t>
            </a:r>
          </a:p>
          <a:p>
            <a:pPr marL="177800" marR="0" lvl="0" indent="-1778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rPr>
              <a:t>Familiar with Diffusion Models &amp; Evaluation Metrics</a:t>
            </a: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endParaRPr>
          </a:p>
        </p:txBody>
      </p:sp>
      <p:sp>
        <p:nvSpPr>
          <p:cNvPr id="76" name="Rectangle 75"/>
          <p:cNvSpPr/>
          <p:nvPr/>
        </p:nvSpPr>
        <p:spPr>
          <a:xfrm>
            <a:off x="5521644" y="1269841"/>
            <a:ext cx="141897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Undertaken Tasks</a:t>
            </a:r>
          </a:p>
        </p:txBody>
      </p:sp>
      <p:sp>
        <p:nvSpPr>
          <p:cNvPr id="77" name="Rectangle 76"/>
          <p:cNvSpPr/>
          <p:nvPr/>
        </p:nvSpPr>
        <p:spPr>
          <a:xfrm>
            <a:off x="5521644" y="4288681"/>
            <a:ext cx="78579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p>
        </p:txBody>
      </p:sp>
      <p:cxnSp>
        <p:nvCxnSpPr>
          <p:cNvPr id="78" name="Straight Connector 77"/>
          <p:cNvCxnSpPr>
            <a:stCxn id="80" idx="6"/>
            <a:endCxn id="81" idx="2"/>
          </p:cNvCxnSpPr>
          <p:nvPr/>
        </p:nvCxnSpPr>
        <p:spPr>
          <a:xfrm>
            <a:off x="7586171" y="5205682"/>
            <a:ext cx="2210859" cy="0"/>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80" name="Oval 79"/>
          <p:cNvSpPr/>
          <p:nvPr/>
        </p:nvSpPr>
        <p:spPr>
          <a:xfrm>
            <a:off x="7443931" y="513456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1" name="Oval 80"/>
          <p:cNvSpPr/>
          <p:nvPr/>
        </p:nvSpPr>
        <p:spPr>
          <a:xfrm>
            <a:off x="9797030" y="513456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19"/>
          <p:cNvSpPr/>
          <p:nvPr/>
        </p:nvSpPr>
        <p:spPr>
          <a:xfrm>
            <a:off x="6990502" y="4605784"/>
            <a:ext cx="104547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1</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21" name="Rectangle 20"/>
          <p:cNvSpPr/>
          <p:nvPr/>
        </p:nvSpPr>
        <p:spPr>
          <a:xfrm>
            <a:off x="9137356" y="4617274"/>
            <a:ext cx="139629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2</a:t>
            </a:r>
            <a:r>
              <a:rPr kumimoji="0" lang="en-IN" sz="12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nd</a:t>
            </a: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89" name="TextBox 88"/>
          <p:cNvSpPr txBox="1"/>
          <p:nvPr/>
        </p:nvSpPr>
        <p:spPr>
          <a:xfrm>
            <a:off x="399793" y="218684"/>
            <a:ext cx="10243702" cy="3693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18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95" name="Rectangle 94"/>
          <p:cNvSpPr/>
          <p:nvPr/>
        </p:nvSpPr>
        <p:spPr>
          <a:xfrm>
            <a:off x="249997" y="5780453"/>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Pre-Requisite</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37" name="Rectangle 36"/>
          <p:cNvSpPr/>
          <p:nvPr/>
        </p:nvSpPr>
        <p:spPr>
          <a:xfrm>
            <a:off x="5521644" y="1514521"/>
            <a:ext cx="6566724" cy="618567"/>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Exhaustive Literature Survey</a:t>
            </a:r>
            <a:r>
              <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 of Image Generation Metrics [CLIP, FID, SFS, CHAIR &amp; </a:t>
            </a:r>
            <a:r>
              <a:rPr kumimoji="0" lang="en-IN" sz="1200" b="0" i="0" u="none" strike="noStrike" kern="1200" cap="none" spc="0" normalizeH="0" noProof="0" dirty="0" err="1">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etc</a:t>
            </a:r>
            <a:r>
              <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rPr>
              <a:t>]</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Develop a fixed framework for Quality Assurance &amp; Identify SOTA Benchmark Levels</a:t>
            </a:r>
            <a:endParaRPr kumimoji="0" lang="en-IN" sz="1200" b="0" i="0" u="none" strike="noStrike" kern="1200" cap="none" spc="0" normalizeH="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39" name="Rectangle 38"/>
          <p:cNvSpPr/>
          <p:nvPr/>
        </p:nvSpPr>
        <p:spPr>
          <a:xfrm>
            <a:off x="5521644" y="2967364"/>
            <a:ext cx="41549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KPI</a:t>
            </a:r>
          </a:p>
        </p:txBody>
      </p:sp>
      <p:sp>
        <p:nvSpPr>
          <p:cNvPr id="40" name="Rectangle 39"/>
          <p:cNvSpPr/>
          <p:nvPr/>
        </p:nvSpPr>
        <p:spPr>
          <a:xfrm>
            <a:off x="5521644" y="3340060"/>
            <a:ext cx="6566724" cy="646331"/>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1" name="Rectangle 40"/>
          <p:cNvSpPr/>
          <p:nvPr/>
        </p:nvSpPr>
        <p:spPr>
          <a:xfrm>
            <a:off x="5521644" y="3205048"/>
            <a:ext cx="6566724" cy="341568"/>
          </a:xfrm>
          <a:prstGeom prst="rect">
            <a:avLst/>
          </a:prstGeom>
        </p:spPr>
        <p:txBody>
          <a:bodyPr wrap="square">
            <a:sp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200" noProof="0" dirty="0">
                <a:solidFill>
                  <a:prstClr val="black"/>
                </a:solidFill>
                <a:latin typeface="SamsungOne 400C" panose="020B0506030303020204" pitchFamily="34" charset="0"/>
                <a:ea typeface="SamsungOne 400C" panose="020B0506030303020204" pitchFamily="34" charset="0"/>
                <a:sym typeface="Wingdings" panose="05000000000000000000" pitchFamily="2" charset="2"/>
              </a:rPr>
              <a:t>Framework should consider all possibilities &amp; parameters of the Image Generation Space </a:t>
            </a: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sym typeface="Wingdings" panose="05000000000000000000" pitchFamily="2" charset="2"/>
            </a:endParaRPr>
          </a:p>
        </p:txBody>
      </p:sp>
      <p:sp>
        <p:nvSpPr>
          <p:cNvPr id="47" name="Rectangle 46"/>
          <p:cNvSpPr/>
          <p:nvPr/>
        </p:nvSpPr>
        <p:spPr>
          <a:xfrm>
            <a:off x="3788382" y="5078389"/>
            <a:ext cx="1043723"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Mentors</a:t>
            </a:r>
            <a:endParaRPr kumimoji="0" lang="en-US" sz="12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43" name="TextBox 42"/>
          <p:cNvSpPr txBox="1"/>
          <p:nvPr/>
        </p:nvSpPr>
        <p:spPr>
          <a:xfrm>
            <a:off x="231738" y="1484306"/>
            <a:ext cx="4842798" cy="1277273"/>
          </a:xfrm>
          <a:prstGeom prst="rect">
            <a:avLst/>
          </a:prstGeom>
          <a:noFill/>
        </p:spPr>
        <p:txBody>
          <a:bodyPr wrap="square" rtlCol="0" anchor="ctr">
            <a:spAutoFit/>
          </a:bodyPr>
          <a:lstStyle/>
          <a:p>
            <a:pPr lvl="0" algn="just">
              <a:defRPr/>
            </a:pPr>
            <a:r>
              <a:rPr lang="en-IN" sz="1100" dirty="0">
                <a:solidFill>
                  <a:prstClr val="black"/>
                </a:solidFill>
                <a:latin typeface="Malgun Gothic" panose="020B0503020000020004" pitchFamily="34" charset="-127"/>
                <a:ea typeface="Malgun Gothic" panose="020B0503020000020004" pitchFamily="34" charset="-127"/>
              </a:rPr>
              <a:t>Develop a comprehensive framework for conducting equitable and standardized comparisons of image generation models, ensuring 'apple-to-apple' assessments. This framework should establish consistent evaluation metrics, benchmark datasets, and evaluation protocols to facilitate a fair and meaningful comparison of various image generation techniques. The goal is to advance the field of computer vision by providing a reliable means of model assessment and selection.</a:t>
            </a:r>
          </a:p>
        </p:txBody>
      </p:sp>
      <p:sp>
        <p:nvSpPr>
          <p:cNvPr id="38" name="Rectangle 37"/>
          <p:cNvSpPr/>
          <p:nvPr/>
        </p:nvSpPr>
        <p:spPr>
          <a:xfrm>
            <a:off x="5521644" y="6298695"/>
            <a:ext cx="97174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Complexity</a:t>
            </a:r>
          </a:p>
        </p:txBody>
      </p:sp>
      <p:pic>
        <p:nvPicPr>
          <p:cNvPr id="42" name="Picture 2" descr="20+ Pain Scale 10 Stock Photos, Pictures &amp; Royalty-Free Images - iStock"/>
          <p:cNvPicPr>
            <a:picLocks noChangeAspect="1" noChangeArrowheads="1"/>
          </p:cNvPicPr>
          <p:nvPr/>
        </p:nvPicPr>
        <p:blipFill rotWithShape="1">
          <a:blip r:embed="rId4">
            <a:extLst>
              <a:ext uri="{28A0092B-C50C-407E-A947-70E740481C1C}">
                <a14:useLocalDpi xmlns:a14="http://schemas.microsoft.com/office/drawing/2010/main" val="0"/>
              </a:ext>
            </a:extLst>
          </a:blip>
          <a:srcRect t="46809" b="21328"/>
          <a:stretch/>
        </p:blipFill>
        <p:spPr bwMode="auto">
          <a:xfrm>
            <a:off x="6547546" y="6351157"/>
            <a:ext cx="2589810" cy="31687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Arrow Icon In Flat Style, Arrow, Vector, Arrows Png And Vector - Arrow  Vector PNG – Stunning free transparent png clipart images free download"/>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4286" b="96429" l="3929" r="96667"/>
                    </a14:imgEffect>
                  </a14:imgLayer>
                </a14:imgProps>
              </a:ext>
              <a:ext uri="{28A0092B-C50C-407E-A947-70E740481C1C}">
                <a14:useLocalDpi xmlns:a14="http://schemas.microsoft.com/office/drawing/2010/main" val="0"/>
              </a:ext>
            </a:extLst>
          </a:blip>
          <a:srcRect/>
          <a:stretch>
            <a:fillRect/>
          </a:stretch>
        </p:blipFill>
        <p:spPr bwMode="auto">
          <a:xfrm rot="16200000">
            <a:off x="7658109" y="6621669"/>
            <a:ext cx="159047" cy="159047"/>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3396899" y="3914461"/>
            <a:ext cx="1556836"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Pranal</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Prasad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Dongare</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+91-7022250561</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pranal.p@samsung.com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283378"/>
            <a:ext cx="196638" cy="124537"/>
          </a:xfrm>
          <a:prstGeom prst="rect">
            <a:avLst/>
          </a:prstGeom>
        </p:spPr>
      </p:pic>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103697"/>
            <a:ext cx="135338" cy="135338"/>
          </a:xfrm>
          <a:prstGeom prst="rect">
            <a:avLst/>
          </a:prstGeom>
        </p:spPr>
      </p:pic>
      <p:sp>
        <p:nvSpPr>
          <p:cNvPr id="53" name="Rectangle 52"/>
          <p:cNvSpPr/>
          <p:nvPr/>
        </p:nvSpPr>
        <p:spPr>
          <a:xfrm>
            <a:off x="3335184" y="4456346"/>
            <a:ext cx="1680268" cy="55399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Tushar</a:t>
            </a:r>
            <a:r>
              <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a:t>
            </a:r>
            <a:r>
              <a:rPr kumimoji="0" lang="en-IN" sz="1000" b="1" i="0" u="none" strike="noStrike" kern="1200" cap="none" spc="0" normalizeH="0" baseline="0" noProof="0" dirty="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Madaan</a:t>
            </a:r>
            <a:endParaRPr kumimoji="0" lang="en-IN" sz="1000" b="1"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+91-9205301569</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a:p>
            <a:pPr lvl="0" algn="ctr">
              <a:defRPr/>
            </a:pPr>
            <a:r>
              <a:rPr lang="en-IN" sz="1000" dirty="0">
                <a:solidFill>
                  <a:prstClr val="black">
                    <a:lumMod val="65000"/>
                    <a:lumOff val="35000"/>
                  </a:prstClr>
                </a:solidFill>
                <a:latin typeface="SamsungOne 800" panose="020B0903030303020204" pitchFamily="34" charset="0"/>
                <a:ea typeface="SamsungOne 800" panose="020B0903030303020204" pitchFamily="34" charset="0"/>
                <a:cs typeface="Samsung Sharp Sans Bold" pitchFamily="2" charset="0"/>
              </a:rPr>
              <a:t>tushar.m2@samsung.com</a:t>
            </a:r>
            <a:endParaRPr kumimoji="0" lang="en-IN" sz="1000" i="0" u="none" strike="noStrike" kern="1200" cap="none" spc="0" normalizeH="0" baseline="0" noProof="0" dirty="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endParaRPr>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2185" y="4825263"/>
            <a:ext cx="196638" cy="124537"/>
          </a:xfrm>
          <a:prstGeom prst="rect">
            <a:avLst/>
          </a:prstGeom>
        </p:spPr>
      </p:pic>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9507" y="4645582"/>
            <a:ext cx="135338" cy="135338"/>
          </a:xfrm>
          <a:prstGeom prst="rect">
            <a:avLst/>
          </a:prstGeom>
        </p:spPr>
      </p:pic>
    </p:spTree>
    <p:extLst>
      <p:ext uri="{BB962C8B-B14F-4D97-AF65-F5344CB8AC3E}">
        <p14:creationId xmlns:p14="http://schemas.microsoft.com/office/powerpoint/2010/main" val="328599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801110"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a:t>
            </a:r>
            <a:r>
              <a:rPr lang="en-IN" sz="2000" b="1" dirty="0">
                <a:solidFill>
                  <a:prstClr val="black"/>
                </a:solidFill>
                <a:latin typeface="SamsungOne 800" panose="020B0903030303020204" pitchFamily="34" charset="0"/>
                <a:ea typeface="SamsungOne 800" panose="020B0903030303020204" pitchFamily="34" charset="0"/>
              </a:rPr>
              <a:t>Develop a Quality Assurance framework for Image Generation Models</a:t>
            </a:r>
            <a:endParaRPr kumimoji="0" lang="en-IN" sz="2000" b="0" i="0" u="none" strike="noStrike" kern="1200" cap="none" spc="0" normalizeH="0" baseline="0" noProof="0" dirty="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dirty="0">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3" y="1109867"/>
            <a:ext cx="6937143" cy="461665"/>
          </a:xfrm>
          <a:prstGeom prst="rect">
            <a:avLst/>
          </a:prstGeom>
        </p:spPr>
        <p:txBody>
          <a:bodyPr wrap="square">
            <a:spAutoFit/>
          </a:bodyPr>
          <a:lstStyle/>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Worklet ID: 23RSG25</a:t>
            </a:r>
          </a:p>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College Name: Cambridge Institute of Technology, Bangalore</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167262" y="4195157"/>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4" name="Rectangle 33"/>
          <p:cNvSpPr/>
          <p:nvPr/>
        </p:nvSpPr>
        <p:spPr>
          <a:xfrm>
            <a:off x="143178" y="2037123"/>
            <a:ext cx="5867779" cy="198659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663" lvl="1"/>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37" name="Rectangle 36"/>
          <p:cNvSpPr/>
          <p:nvPr/>
        </p:nvSpPr>
        <p:spPr>
          <a:xfrm>
            <a:off x="167262" y="4262103"/>
            <a:ext cx="5867778" cy="1077218"/>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Next Steps </a:t>
            </a:r>
          </a:p>
          <a:p>
            <a:endParaRPr lang="en-IN" b="1" dirty="0">
              <a:solidFill>
                <a:srgbClr val="0E4094"/>
              </a:solidFill>
              <a:latin typeface="SamsungOne 600C" panose="020B0706030303020204" pitchFamily="34" charset="0"/>
              <a:ea typeface="SamsungOne 600C" panose="020B0706030303020204" pitchFamily="34" charset="0"/>
            </a:endParaRPr>
          </a:p>
          <a:p>
            <a:pPr marL="269875" indent="-269875"/>
            <a:endParaRPr lang="en-IN" sz="1400" b="1" dirty="0">
              <a:solidFill>
                <a:srgbClr val="0E4094"/>
              </a:solidFill>
              <a:latin typeface="SamsungOne 600C" panose="020B0706030303020204" pitchFamily="34" charset="0"/>
              <a:ea typeface="SamsungOne 600C" panose="020B0706030303020204" pitchFamily="34" charset="0"/>
            </a:endParaRPr>
          </a:p>
          <a:p>
            <a:endParaRPr lang="en-IN" sz="1400" b="1" dirty="0">
              <a:solidFill>
                <a:srgbClr val="0E4094"/>
              </a:solidFill>
              <a:latin typeface="SamsungOne 600C" panose="020B0706030303020204" pitchFamily="34" charset="0"/>
              <a:ea typeface="SamsungOne 600C" panose="020B0706030303020204" pitchFamily="34" charset="0"/>
            </a:endParaRPr>
          </a:p>
        </p:txBody>
      </p:sp>
      <p:sp>
        <p:nvSpPr>
          <p:cNvPr id="39" name="Rectangle 38"/>
          <p:cNvSpPr/>
          <p:nvPr/>
        </p:nvSpPr>
        <p:spPr>
          <a:xfrm>
            <a:off x="265768" y="2110196"/>
            <a:ext cx="2261645"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KPIs achieved till now</a:t>
            </a:r>
          </a:p>
        </p:txBody>
      </p:sp>
      <p:sp>
        <p:nvSpPr>
          <p:cNvPr id="40" name="Rectangle 39"/>
          <p:cNvSpPr/>
          <p:nvPr/>
        </p:nvSpPr>
        <p:spPr>
          <a:xfrm>
            <a:off x="6139991" y="4205097"/>
            <a:ext cx="5867778"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dirty="0">
              <a:solidFill>
                <a:srgbClr val="0E4094"/>
              </a:solidFill>
              <a:latin typeface="SamsungOne 600C" panose="020B0706030303020204" pitchFamily="34" charset="0"/>
              <a:ea typeface="SamsungOne 600C" panose="020B0706030303020204" pitchFamily="34" charset="0"/>
            </a:endParaRPr>
          </a:p>
          <a:p>
            <a:pPr algn="ctr"/>
            <a:endParaRPr lang="en-US" dirty="0">
              <a:latin typeface="SamsungOne 600C" panose="020B0706030303020204" pitchFamily="34" charset="0"/>
              <a:ea typeface="SamsungOne 600C" panose="020B0706030303020204" pitchFamily="34" charset="0"/>
            </a:endParaRPr>
          </a:p>
        </p:txBody>
      </p:sp>
      <p:sp>
        <p:nvSpPr>
          <p:cNvPr id="41" name="Rectangle 40"/>
          <p:cNvSpPr/>
          <p:nvPr/>
        </p:nvSpPr>
        <p:spPr>
          <a:xfrm>
            <a:off x="6139991" y="4277046"/>
            <a:ext cx="3720890"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Key Achievements/ Outcome till now</a:t>
            </a:r>
          </a:p>
        </p:txBody>
      </p:sp>
      <p:sp>
        <p:nvSpPr>
          <p:cNvPr id="42" name="Rectangle 41"/>
          <p:cNvSpPr/>
          <p:nvPr/>
        </p:nvSpPr>
        <p:spPr>
          <a:xfrm>
            <a:off x="6151243" y="2145588"/>
            <a:ext cx="5867778" cy="1986592"/>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b="1" dirty="0">
              <a:solidFill>
                <a:srgbClr val="0E4094"/>
              </a:solidFill>
              <a:latin typeface="SamsungOne 600C" panose="020B0706030303020204" pitchFamily="34" charset="0"/>
              <a:ea typeface="SamsungOne 600C" panose="020B0706030303020204" pitchFamily="34" charset="0"/>
            </a:endParaRPr>
          </a:p>
        </p:txBody>
      </p:sp>
      <p:sp>
        <p:nvSpPr>
          <p:cNvPr id="43" name="Rectangle 42"/>
          <p:cNvSpPr/>
          <p:nvPr/>
        </p:nvSpPr>
        <p:spPr>
          <a:xfrm>
            <a:off x="6139991" y="2116292"/>
            <a:ext cx="3070071" cy="369332"/>
          </a:xfrm>
          <a:prstGeom prst="rect">
            <a:avLst/>
          </a:prstGeom>
        </p:spPr>
        <p:txBody>
          <a:bodyPr wrap="none">
            <a:spAutoFit/>
          </a:bodyPr>
          <a:lstStyle/>
          <a:p>
            <a:r>
              <a:rPr lang="en-IN" b="1" dirty="0">
                <a:solidFill>
                  <a:srgbClr val="0E4094"/>
                </a:solidFill>
                <a:latin typeface="SamsungOne 600C" panose="020B0706030303020204" pitchFamily="34" charset="0"/>
                <a:ea typeface="SamsungOne 600C" panose="020B0706030303020204" pitchFamily="34" charset="0"/>
              </a:rPr>
              <a:t>Any Challenges/ Issues faced</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dirty="0">
                <a:latin typeface="SamsungOne 600C" panose="020B0706030303020204" pitchFamily="34" charset="0"/>
                <a:ea typeface="SamsungOne 600C" panose="020B0706030303020204" pitchFamily="34" charset="0"/>
              </a:rPr>
              <a:t>Date:28 Nov 2023</a:t>
            </a:r>
            <a:endParaRPr lang="en-US" dirty="0">
              <a:solidFill>
                <a:schemeClr val="bg1">
                  <a:lumMod val="50000"/>
                </a:schemeClr>
              </a:solidFill>
              <a:latin typeface="SamsungOne 600C" panose="020B0706030303020204" pitchFamily="34" charset="0"/>
              <a:ea typeface="SamsungOne 600C" panose="020B0706030303020204" pitchFamily="34" charset="0"/>
            </a:endParaRPr>
          </a:p>
        </p:txBody>
      </p:sp>
      <p:sp>
        <p:nvSpPr>
          <p:cNvPr id="2" name="TextBox 1">
            <a:extLst>
              <a:ext uri="{FF2B5EF4-FFF2-40B4-BE49-F238E27FC236}">
                <a16:creationId xmlns:a16="http://schemas.microsoft.com/office/drawing/2014/main" id="{E3C53253-2B0D-B098-A678-73B9EE1FC074}"/>
              </a:ext>
            </a:extLst>
          </p:cNvPr>
          <p:cNvSpPr txBox="1"/>
          <p:nvPr/>
        </p:nvSpPr>
        <p:spPr>
          <a:xfrm>
            <a:off x="283464" y="2800613"/>
            <a:ext cx="5727493" cy="923330"/>
          </a:xfrm>
          <a:prstGeom prst="rect">
            <a:avLst/>
          </a:prstGeom>
          <a:noFill/>
        </p:spPr>
        <p:txBody>
          <a:bodyPr wrap="square" rtlCol="0">
            <a:spAutoFit/>
          </a:bodyPr>
          <a:lstStyle/>
          <a:p>
            <a:r>
              <a:rPr lang="en-IN" dirty="0"/>
              <a:t>Few research papers for literature survey have been studied.</a:t>
            </a:r>
          </a:p>
          <a:p>
            <a:r>
              <a:rPr lang="en-IN" dirty="0"/>
              <a:t>Implemented Metrics – CLIP and FID.</a:t>
            </a:r>
          </a:p>
        </p:txBody>
      </p:sp>
      <p:sp>
        <p:nvSpPr>
          <p:cNvPr id="3" name="TextBox 2">
            <a:extLst>
              <a:ext uri="{FF2B5EF4-FFF2-40B4-BE49-F238E27FC236}">
                <a16:creationId xmlns:a16="http://schemas.microsoft.com/office/drawing/2014/main" id="{C1626A29-6AA0-7A45-9717-E31C5CA7AA0E}"/>
              </a:ext>
            </a:extLst>
          </p:cNvPr>
          <p:cNvSpPr txBox="1"/>
          <p:nvPr/>
        </p:nvSpPr>
        <p:spPr>
          <a:xfrm>
            <a:off x="6321329" y="2936967"/>
            <a:ext cx="5727493" cy="369332"/>
          </a:xfrm>
          <a:prstGeom prst="rect">
            <a:avLst/>
          </a:prstGeom>
          <a:noFill/>
        </p:spPr>
        <p:txBody>
          <a:bodyPr wrap="square" rtlCol="0">
            <a:spAutoFit/>
          </a:bodyPr>
          <a:lstStyle/>
          <a:p>
            <a:pPr algn="just"/>
            <a:r>
              <a:rPr lang="en-US" sz="1800" dirty="0">
                <a:solidFill>
                  <a:srgbClr val="0E4094"/>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Didn’t find any CHAIR metric implementation</a:t>
            </a:r>
          </a:p>
        </p:txBody>
      </p:sp>
      <p:sp>
        <p:nvSpPr>
          <p:cNvPr id="4" name="TextBox 3">
            <a:extLst>
              <a:ext uri="{FF2B5EF4-FFF2-40B4-BE49-F238E27FC236}">
                <a16:creationId xmlns:a16="http://schemas.microsoft.com/office/drawing/2014/main" id="{F035860A-A85A-01FC-D536-FA9C06B639FC}"/>
              </a:ext>
            </a:extLst>
          </p:cNvPr>
          <p:cNvSpPr txBox="1"/>
          <p:nvPr/>
        </p:nvSpPr>
        <p:spPr>
          <a:xfrm>
            <a:off x="143178" y="4640212"/>
            <a:ext cx="5727493" cy="646331"/>
          </a:xfrm>
          <a:prstGeom prst="rect">
            <a:avLst/>
          </a:prstGeom>
          <a:noFill/>
        </p:spPr>
        <p:txBody>
          <a:bodyPr wrap="square" rtlCol="0">
            <a:spAutoFit/>
          </a:bodyPr>
          <a:lstStyle/>
          <a:p>
            <a:r>
              <a:rPr lang="en-IN" dirty="0"/>
              <a:t>More research paper for literature survey to be studied.</a:t>
            </a:r>
          </a:p>
          <a:p>
            <a:r>
              <a:rPr lang="en-IN" dirty="0"/>
              <a:t>Implementing other metrics</a:t>
            </a:r>
          </a:p>
        </p:txBody>
      </p:sp>
      <p:sp>
        <p:nvSpPr>
          <p:cNvPr id="5" name="TextBox 4">
            <a:extLst>
              <a:ext uri="{FF2B5EF4-FFF2-40B4-BE49-F238E27FC236}">
                <a16:creationId xmlns:a16="http://schemas.microsoft.com/office/drawing/2014/main" id="{285C926E-BBE4-8896-6206-20C56F829D08}"/>
              </a:ext>
            </a:extLst>
          </p:cNvPr>
          <p:cNvSpPr txBox="1"/>
          <p:nvPr/>
        </p:nvSpPr>
        <p:spPr>
          <a:xfrm>
            <a:off x="6280275" y="4841106"/>
            <a:ext cx="5727493" cy="369332"/>
          </a:xfrm>
          <a:prstGeom prst="rect">
            <a:avLst/>
          </a:prstGeom>
          <a:noFill/>
        </p:spPr>
        <p:txBody>
          <a:bodyPr wrap="square" rtlCol="0">
            <a:spAutoFit/>
          </a:bodyPr>
          <a:lstStyle/>
          <a:p>
            <a:r>
              <a:rPr lang="en-IN" dirty="0"/>
              <a:t>Implemented Metrics – CLIP and FID.</a:t>
            </a:r>
          </a:p>
        </p:txBody>
      </p:sp>
    </p:spTree>
    <p:extLst>
      <p:ext uri="{BB962C8B-B14F-4D97-AF65-F5344CB8AC3E}">
        <p14:creationId xmlns:p14="http://schemas.microsoft.com/office/powerpoint/2010/main" val="184443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1" y="845903"/>
            <a:ext cx="12191999" cy="9694962"/>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gn="just" rtl="0" fontAlgn="base">
              <a:spcBef>
                <a:spcPts val="0"/>
              </a:spcBef>
              <a:spcAft>
                <a:spcPts val="0"/>
              </a:spcAft>
            </a:pPr>
            <a:r>
              <a:rPr lang="en-US" sz="2000" b="1" i="0" strike="noStrike" dirty="0">
                <a:solidFill>
                  <a:srgbClr val="0E4094"/>
                </a:solidFill>
                <a:effectLst/>
                <a:latin typeface="Times New Roman" panose="02020603050405020304" pitchFamily="18" charset="0"/>
                <a:cs typeface="Times New Roman" panose="02020603050405020304" pitchFamily="18" charset="0"/>
              </a:rPr>
              <a:t>L </a:t>
            </a:r>
            <a:r>
              <a:rPr lang="en-US" sz="2000" b="1" dirty="0">
                <a:solidFill>
                  <a:srgbClr val="0E4094"/>
                </a:solidFill>
                <a:latin typeface="Times New Roman" panose="02020603050405020304" pitchFamily="18" charset="0"/>
                <a:cs typeface="Times New Roman" panose="02020603050405020304" pitchFamily="18" charset="0"/>
              </a:rPr>
              <a:t>1</a:t>
            </a:r>
            <a:r>
              <a:rPr lang="en-US" sz="2000" b="1" i="0" strike="noStrike" dirty="0">
                <a:solidFill>
                  <a:srgbClr val="0E4094"/>
                </a:solidFill>
                <a:effectLst/>
                <a:latin typeface="Times New Roman" panose="02020603050405020304" pitchFamily="18" charset="0"/>
                <a:cs typeface="Times New Roman" panose="02020603050405020304" pitchFamily="18" charset="0"/>
              </a:rPr>
              <a:t>: </a:t>
            </a:r>
            <a:r>
              <a:rPr lang="en-US" sz="2400" b="1" u="sng" dirty="0" err="1">
                <a:solidFill>
                  <a:srgbClr val="0E4094"/>
                </a:solidFill>
              </a:rPr>
              <a:t>ViLBERTScore</a:t>
            </a:r>
            <a:r>
              <a:rPr lang="en-US" sz="2400" b="1" u="sng" dirty="0">
                <a:solidFill>
                  <a:srgbClr val="0E4094"/>
                </a:solidFill>
              </a:rPr>
              <a:t>: Evaluating Image Caption Using Vision-and-Language BERT</a:t>
            </a:r>
            <a:endParaRPr lang="en-US" sz="2400" b="1" i="0" u="sng" strike="noStrike" dirty="0">
              <a:solidFill>
                <a:srgbClr val="0E4094"/>
              </a:solidFill>
              <a:effectLst/>
            </a:endParaRP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marL="285750" indent="-285750" algn="jus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Innovative Evaluation: This paper creates a new way to judge image captions by using both image and text details instead of just focusing on text like older methods.</a:t>
            </a:r>
          </a:p>
          <a:p>
            <a:pPr marL="285750" indent="-285750" algn="just">
              <a:buFont typeface="Arial" panose="020B0604020202020204" pitchFamily="34" charset="0"/>
              <a:buChar char="•"/>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ViLBERT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Technique: It uses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ViLBERT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to understand the meaning of words in captions with respect to the images. This helps compare how well captions match the visuals.</a:t>
            </a:r>
          </a:p>
          <a:p>
            <a:pPr marL="285750" indent="-285750" algn="just">
              <a:buFont typeface="Arial" panose="020B0604020202020204" pitchFamily="34" charset="0"/>
              <a:buChar char="•"/>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Better Agreement with People: When tested on various datasets, this method showed much better agreement with what people thought about the captions compared to existing ways of judging.</a:t>
            </a: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lvl="1"/>
            <a:r>
              <a:rPr lang="en-US" dirty="0">
                <a:solidFill>
                  <a:srgbClr val="000000"/>
                </a:solidFill>
                <a:latin typeface="Calibri" panose="020F0502020204030204" pitchFamily="34" charset="0"/>
              </a:rPr>
              <a:t>                                                                                                                                                                          </a:t>
            </a:r>
          </a:p>
          <a:p>
            <a:pPr lvl="1"/>
            <a:endParaRPr lang="en-US" b="0" i="0" u="none" strike="noStrike" dirty="0">
              <a:solidFill>
                <a:srgbClr val="000000"/>
              </a:solidFill>
              <a:effectLst/>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lvl="1"/>
            <a:endParaRPr lang="en-US" dirty="0">
              <a:solidFill>
                <a:srgbClr val="000000"/>
              </a:solidFill>
              <a:latin typeface="Calibri" panose="020F0502020204030204" pitchFamily="34" charset="0"/>
            </a:endParaRPr>
          </a:p>
          <a:p>
            <a:pPr lvl="1"/>
            <a:endParaRPr lang="en-US" b="0" i="0" u="none" strike="noStrike" dirty="0">
              <a:solidFill>
                <a:srgbClr val="000000"/>
              </a:solidFill>
              <a:effectLst/>
              <a:latin typeface="Calibri" panose="020F0502020204030204" pitchFamily="34" charset="0"/>
            </a:endParaRPr>
          </a:p>
          <a:p>
            <a:pPr lvl="1"/>
            <a:endParaRPr lang="en-US" sz="1600" dirty="0">
              <a:solidFill>
                <a:srgbClr val="000000"/>
              </a:solidFill>
              <a:latin typeface="Calibri" panose="020F0502020204030204" pitchFamily="34" charset="0"/>
            </a:endParaRPr>
          </a:p>
          <a:p>
            <a:pPr lvl="1"/>
            <a:endParaRPr lang="en-US" sz="1600" b="0" dirty="0">
              <a:solidFill>
                <a:srgbClr val="000000"/>
              </a:solidFill>
              <a:effectLst/>
              <a:latin typeface="Calibri" panose="020F0502020204030204" pitchFamily="34" charset="0"/>
            </a:endParaRPr>
          </a:p>
          <a:p>
            <a:pPr lvl="1"/>
            <a:r>
              <a:rPr lang="en-US" sz="1600" b="0" dirty="0">
                <a:effectLst/>
              </a:rPr>
              <a:t>                                                                                                                                                                                          </a:t>
            </a:r>
          </a:p>
          <a:p>
            <a:br>
              <a:rPr lang="en-US" sz="1600" dirty="0"/>
            </a:br>
            <a:endParaRPr lang="en-US" sz="1600" dirty="0"/>
          </a:p>
          <a:p>
            <a:pPr algn="just"/>
            <a:endParaRPr lang="en-US" sz="1600" dirty="0"/>
          </a:p>
        </p:txBody>
      </p:sp>
    </p:spTree>
    <p:extLst>
      <p:ext uri="{BB962C8B-B14F-4D97-AF65-F5344CB8AC3E}">
        <p14:creationId xmlns:p14="http://schemas.microsoft.com/office/powerpoint/2010/main" val="290041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a:extLst>
              <a:ext uri="{FF2B5EF4-FFF2-40B4-BE49-F238E27FC236}">
                <a16:creationId xmlns:a16="http://schemas.microsoft.com/office/drawing/2014/main" id="{D9CB78F1-73C7-6D33-489A-C871C0A93265}"/>
              </a:ext>
            </a:extLst>
          </p:cNvPr>
          <p:cNvPicPr>
            <a:picLocks noChangeAspect="1"/>
          </p:cNvPicPr>
          <p:nvPr/>
        </p:nvPicPr>
        <p:blipFill>
          <a:blip r:embed="rId3"/>
          <a:stretch>
            <a:fillRect/>
          </a:stretch>
        </p:blipFill>
        <p:spPr>
          <a:xfrm>
            <a:off x="275615" y="943847"/>
            <a:ext cx="11384659" cy="5477974"/>
          </a:xfrm>
          <a:prstGeom prst="rect">
            <a:avLst/>
          </a:prstGeom>
        </p:spPr>
      </p:pic>
    </p:spTree>
    <p:extLst>
      <p:ext uri="{BB962C8B-B14F-4D97-AF65-F5344CB8AC3E}">
        <p14:creationId xmlns:p14="http://schemas.microsoft.com/office/powerpoint/2010/main" val="13642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4" name="Picture 3">
            <a:extLst>
              <a:ext uri="{FF2B5EF4-FFF2-40B4-BE49-F238E27FC236}">
                <a16:creationId xmlns:a16="http://schemas.microsoft.com/office/drawing/2014/main" id="{A575B5ED-CC5C-95C8-FEB5-1739859D7151}"/>
              </a:ext>
            </a:extLst>
          </p:cNvPr>
          <p:cNvPicPr>
            <a:picLocks noChangeAspect="1"/>
          </p:cNvPicPr>
          <p:nvPr/>
        </p:nvPicPr>
        <p:blipFill>
          <a:blip r:embed="rId3"/>
          <a:stretch>
            <a:fillRect/>
          </a:stretch>
        </p:blipFill>
        <p:spPr>
          <a:xfrm>
            <a:off x="275616" y="1139769"/>
            <a:ext cx="4736077" cy="2780589"/>
          </a:xfrm>
          <a:prstGeom prst="rect">
            <a:avLst/>
          </a:prstGeom>
        </p:spPr>
      </p:pic>
      <p:pic>
        <p:nvPicPr>
          <p:cNvPr id="6" name="Picture 5">
            <a:extLst>
              <a:ext uri="{FF2B5EF4-FFF2-40B4-BE49-F238E27FC236}">
                <a16:creationId xmlns:a16="http://schemas.microsoft.com/office/drawing/2014/main" id="{2E9787DF-345C-6D64-AD82-202B675C6F9F}"/>
              </a:ext>
            </a:extLst>
          </p:cNvPr>
          <p:cNvPicPr>
            <a:picLocks noChangeAspect="1"/>
          </p:cNvPicPr>
          <p:nvPr/>
        </p:nvPicPr>
        <p:blipFill>
          <a:blip r:embed="rId4"/>
          <a:stretch>
            <a:fillRect/>
          </a:stretch>
        </p:blipFill>
        <p:spPr>
          <a:xfrm>
            <a:off x="5976659" y="999164"/>
            <a:ext cx="5831657" cy="4676422"/>
          </a:xfrm>
          <a:prstGeom prst="rect">
            <a:avLst/>
          </a:prstGeom>
        </p:spPr>
      </p:pic>
      <p:sp>
        <p:nvSpPr>
          <p:cNvPr id="7" name="TextBox 6">
            <a:extLst>
              <a:ext uri="{FF2B5EF4-FFF2-40B4-BE49-F238E27FC236}">
                <a16:creationId xmlns:a16="http://schemas.microsoft.com/office/drawing/2014/main" id="{67238545-E072-5C33-5320-4F503B88A683}"/>
              </a:ext>
            </a:extLst>
          </p:cNvPr>
          <p:cNvSpPr txBox="1"/>
          <p:nvPr/>
        </p:nvSpPr>
        <p:spPr>
          <a:xfrm>
            <a:off x="6180083" y="5858836"/>
            <a:ext cx="5318234" cy="646331"/>
          </a:xfrm>
          <a:prstGeom prst="rect">
            <a:avLst/>
          </a:prstGeom>
          <a:noFill/>
        </p:spPr>
        <p:txBody>
          <a:bodyPr wrap="square" rtlCol="0">
            <a:spAutoFit/>
          </a:bodyPr>
          <a:lstStyle/>
          <a:p>
            <a:r>
              <a:rPr lang="en-US" b="1" dirty="0"/>
              <a:t>Kendall Correlation between human judgments and various metrics</a:t>
            </a:r>
            <a:endParaRPr lang="en-IN" b="1" dirty="0"/>
          </a:p>
        </p:txBody>
      </p:sp>
    </p:spTree>
    <p:extLst>
      <p:ext uri="{BB962C8B-B14F-4D97-AF65-F5344CB8AC3E}">
        <p14:creationId xmlns:p14="http://schemas.microsoft.com/office/powerpoint/2010/main" val="382308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7" name="TextBox 6"/>
          <p:cNvSpPr txBox="1"/>
          <p:nvPr/>
        </p:nvSpPr>
        <p:spPr>
          <a:xfrm>
            <a:off x="0" y="884404"/>
            <a:ext cx="12191999" cy="563231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gn="just"/>
            <a:r>
              <a:rPr lang="en-US" sz="2400" b="1" dirty="0">
                <a:solidFill>
                  <a:srgbClr val="0E4094"/>
                </a:solidFill>
              </a:rPr>
              <a:t>L 2: </a:t>
            </a:r>
            <a:r>
              <a:rPr lang="en-US" sz="2400" b="1" u="sng" dirty="0" err="1">
                <a:solidFill>
                  <a:srgbClr val="0E4094"/>
                </a:solidFill>
              </a:rPr>
              <a:t>InfoMetIC</a:t>
            </a:r>
            <a:r>
              <a:rPr lang="en-US" sz="2400" b="1" u="sng" dirty="0">
                <a:solidFill>
                  <a:srgbClr val="0E4094"/>
                </a:solidFill>
              </a:rPr>
              <a:t>: An Informative Metric for Reference-free Image Caption Evaluation</a:t>
            </a:r>
          </a:p>
          <a:p>
            <a:pPr algn="just"/>
            <a:endParaRPr lang="en-US" sz="2400" b="1" u="sng" dirty="0">
              <a:solidFill>
                <a:srgbClr val="0E4094"/>
              </a:solidFill>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Evaluation: </a:t>
            </a:r>
            <a:r>
              <a:rPr lang="en-US" sz="2000" dirty="0" err="1">
                <a:latin typeface="Times New Roman" panose="02020603050405020304" pitchFamily="18" charset="0"/>
                <a:cs typeface="Times New Roman" panose="02020603050405020304" pitchFamily="18" charset="0"/>
              </a:rPr>
              <a:t>InfoMetIC</a:t>
            </a:r>
            <a:r>
              <a:rPr lang="en-US" sz="2000" dirty="0">
                <a:latin typeface="Times New Roman" panose="02020603050405020304" pitchFamily="18" charset="0"/>
                <a:cs typeface="Times New Roman" panose="02020603050405020304" pitchFamily="18" charset="0"/>
              </a:rPr>
              <a:t> improves image captioning evaluation by offering detailed feedback. It pinpoints errors in specific words and missing image details within captions.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Fine and Coarse Evaluation: It provides both detailed (word-level) and overall scores, capturing nuances missed by single-score metrics.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Human-Like Assessment: Its scores align better with human judgment, improving upon existing metrics that lack detailed feedback.</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Specific Issue Identification: </a:t>
            </a:r>
            <a:r>
              <a:rPr lang="en-US" sz="2000" dirty="0" err="1">
                <a:latin typeface="Times New Roman" panose="02020603050405020304" pitchFamily="18" charset="0"/>
                <a:cs typeface="Times New Roman" panose="02020603050405020304" pitchFamily="18" charset="0"/>
              </a:rPr>
              <a:t>InfoMetIC</a:t>
            </a:r>
            <a:r>
              <a:rPr lang="en-US" sz="2000" dirty="0">
                <a:latin typeface="Times New Roman" panose="02020603050405020304" pitchFamily="18" charset="0"/>
                <a:cs typeface="Times New Roman" panose="02020603050405020304" pitchFamily="18" charset="0"/>
              </a:rPr>
              <a:t> identifies inaccurate words and unmentioned image regions, allowing a deeper understanding of caption quality.</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and Validation: The paper constructs a token-level dataset to demonstrate </a:t>
            </a:r>
            <a:r>
              <a:rPr lang="en-US" sz="2000" dirty="0" err="1">
                <a:latin typeface="Times New Roman" panose="02020603050405020304" pitchFamily="18" charset="0"/>
                <a:cs typeface="Times New Roman" panose="02020603050405020304" pitchFamily="18" charset="0"/>
              </a:rPr>
              <a:t>InfoMetIC's</a:t>
            </a:r>
            <a:r>
              <a:rPr lang="en-US" sz="2000" dirty="0">
                <a:latin typeface="Times New Roman" panose="02020603050405020304" pitchFamily="18" charset="0"/>
                <a:cs typeface="Times New Roman" panose="02020603050405020304" pitchFamily="18" charset="0"/>
              </a:rPr>
              <a:t> effectiveness in pinpointing caption flaws, likely serving as a benchmark for evaluation.</a:t>
            </a:r>
          </a:p>
          <a:p>
            <a:pPr algn="just"/>
            <a:endParaRPr lang="en-US" sz="1600" b="1" dirty="0"/>
          </a:p>
          <a:p>
            <a:pPr algn="just"/>
            <a:endParaRPr lang="en-US" sz="1600" b="1" dirty="0"/>
          </a:p>
        </p:txBody>
      </p:sp>
    </p:spTree>
    <p:extLst>
      <p:ext uri="{BB962C8B-B14F-4D97-AF65-F5344CB8AC3E}">
        <p14:creationId xmlns:p14="http://schemas.microsoft.com/office/powerpoint/2010/main" val="313671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a:extLst>
              <a:ext uri="{FF2B5EF4-FFF2-40B4-BE49-F238E27FC236}">
                <a16:creationId xmlns:a16="http://schemas.microsoft.com/office/drawing/2014/main" id="{DFD4D773-692E-8656-7FBE-16F3B7D24110}"/>
              </a:ext>
            </a:extLst>
          </p:cNvPr>
          <p:cNvPicPr>
            <a:picLocks noChangeAspect="1"/>
          </p:cNvPicPr>
          <p:nvPr/>
        </p:nvPicPr>
        <p:blipFill>
          <a:blip r:embed="rId3"/>
          <a:stretch>
            <a:fillRect/>
          </a:stretch>
        </p:blipFill>
        <p:spPr>
          <a:xfrm>
            <a:off x="84666" y="943145"/>
            <a:ext cx="10473309" cy="4690399"/>
          </a:xfrm>
          <a:prstGeom prst="rect">
            <a:avLst/>
          </a:prstGeom>
        </p:spPr>
      </p:pic>
    </p:spTree>
    <p:extLst>
      <p:ext uri="{BB962C8B-B14F-4D97-AF65-F5344CB8AC3E}">
        <p14:creationId xmlns:p14="http://schemas.microsoft.com/office/powerpoint/2010/main" val="214185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4" name="Picture 3">
            <a:extLst>
              <a:ext uri="{FF2B5EF4-FFF2-40B4-BE49-F238E27FC236}">
                <a16:creationId xmlns:a16="http://schemas.microsoft.com/office/drawing/2014/main" id="{C65294BC-7396-0EB1-28DC-758FB2745C13}"/>
              </a:ext>
            </a:extLst>
          </p:cNvPr>
          <p:cNvPicPr>
            <a:picLocks noChangeAspect="1"/>
          </p:cNvPicPr>
          <p:nvPr/>
        </p:nvPicPr>
        <p:blipFill>
          <a:blip r:embed="rId3"/>
          <a:stretch>
            <a:fillRect/>
          </a:stretch>
        </p:blipFill>
        <p:spPr>
          <a:xfrm>
            <a:off x="169333" y="984053"/>
            <a:ext cx="11680207" cy="5080416"/>
          </a:xfrm>
          <a:prstGeom prst="rect">
            <a:avLst/>
          </a:prstGeom>
        </p:spPr>
      </p:pic>
    </p:spTree>
    <p:extLst>
      <p:ext uri="{BB962C8B-B14F-4D97-AF65-F5344CB8AC3E}">
        <p14:creationId xmlns:p14="http://schemas.microsoft.com/office/powerpoint/2010/main" val="346600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B7E07D-072A-4D90-BA7A-7BCCEBF26EFF}">
  <ds:schemaRefs>
    <ds:schemaRef ds:uri="http://schemas.microsoft.com/office/2006/metadata/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9779E0A-357E-4659-B827-12FDDE942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53812FF-C65E-4A33-A71C-8464EE635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295</TotalTime>
  <Words>1052</Words>
  <Application>Microsoft Office PowerPoint</Application>
  <PresentationFormat>Widescreen</PresentationFormat>
  <Paragraphs>153</Paragraphs>
  <Slides>15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Malgun Gothic</vt:lpstr>
      <vt:lpstr>Arial</vt:lpstr>
      <vt:lpstr>Calibri</vt:lpstr>
      <vt:lpstr>Calibri Light</vt:lpstr>
      <vt:lpstr>Edwardian Script ITC</vt:lpstr>
      <vt:lpstr>Roboto</vt:lpstr>
      <vt:lpstr>Samsung Sharp Sans Bold</vt:lpstr>
      <vt:lpstr>SamsungOne 200</vt:lpstr>
      <vt:lpstr>SamsungOne 400C</vt:lpstr>
      <vt:lpstr>SamsungOne 600C</vt:lpstr>
      <vt:lpstr>SamsungOne 700</vt:lpstr>
      <vt:lpstr>SamsungOne 800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GIRISH CHANDRA SAXENA</cp:lastModifiedBy>
  <cp:revision>26</cp:revision>
  <dcterms:created xsi:type="dcterms:W3CDTF">2019-07-24T12:22:39Z</dcterms:created>
  <dcterms:modified xsi:type="dcterms:W3CDTF">2023-11-28T08:04:04Z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