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7" r:id="rId5"/>
    <p:sldId id="266" r:id="rId6"/>
    <p:sldId id="258" r:id="rId7"/>
    <p:sldId id="259" r:id="rId8"/>
    <p:sldId id="272" r:id="rId9"/>
    <p:sldId id="270" r:id="rId10"/>
    <p:sldId id="267" r:id="rId11"/>
    <p:sldId id="274" r:id="rId12"/>
    <p:sldId id="268" r:id="rId13"/>
    <p:sldId id="262" r:id="rId14"/>
    <p:sldId id="273" r:id="rId15"/>
    <p:sldId id="275" r:id="rId16"/>
    <p:sldId id="276" r:id="rId17"/>
    <p:sldId id="277" r:id="rId18"/>
    <p:sldId id="278" r:id="rId19"/>
    <p:sldId id="279" r:id="rId20"/>
    <p:sldId id="280"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381" autoAdjust="0"/>
  </p:normalViewPr>
  <p:slideViewPr>
    <p:cSldViewPr snapToGrid="0">
      <p:cViewPr varScale="1">
        <p:scale>
          <a:sx n="79" d="100"/>
          <a:sy n="79"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08-01-2024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https://nv-tlabs.github.io/DIB-R/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D3B71A-2468-47CC-84B3-BEC2926675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751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08-01-2024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08-01-2024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a:latin typeface="SamsungOne 700" panose="020B0803030303020204" pitchFamily="34" charset="0"/>
                <a:ea typeface="SamsungOne 700" panose="020B0803030303020204" pitchFamily="34" charset="0"/>
              </a:rPr>
              <a:t>[Samsung PRISM] Preliminary Discussion</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72244" y="3737243"/>
            <a:ext cx="10892374" cy="1785104"/>
          </a:xfrm>
          <a:prstGeom prst="rect">
            <a:avLst/>
          </a:prstGeom>
        </p:spPr>
        <p:txBody>
          <a:bodyPr wrap="square">
            <a:spAutoFit/>
          </a:bodyPr>
          <a:lstStyle/>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Professor(s):  Dr. Antony Louis Piriyakumar, Prof Geetha R</a:t>
            </a:r>
            <a:endParaRPr lang="en-IN" i="1" dirty="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Students:</a:t>
            </a: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Ayush Kumar Singh / ayushkumar.20aiml@cambridge.edu.in</a:t>
            </a:r>
          </a:p>
          <a:p>
            <a:pPr marL="685800" lvl="1" indent="-228600">
              <a:buFontTx/>
              <a:buAutoNum type="arabicPeriod"/>
            </a:pPr>
            <a:r>
              <a:rPr lang="en-IN" sz="1400" dirty="0">
                <a:solidFill>
                  <a:srgbClr val="0E4094"/>
                </a:solidFill>
                <a:latin typeface="SamsungOne 600C" panose="020B0706030303020204" pitchFamily="34" charset="0"/>
                <a:ea typeface="SamsungOne 600C" panose="020B0706030303020204" pitchFamily="34" charset="0"/>
              </a:rPr>
              <a:t>Akash V / akash.20aiml@cambridge.edu.in</a:t>
            </a: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Girish Chandra Saxena / chandrasaxena.20aiml@cambridge.edu.in</a:t>
            </a:r>
          </a:p>
          <a:p>
            <a:pPr marL="685800" lvl="1" indent="-228600">
              <a:buFontTx/>
              <a:buAutoNum type="arabicPeriod"/>
            </a:pPr>
            <a:r>
              <a:rPr lang="en-IN" sz="1400" dirty="0">
                <a:solidFill>
                  <a:srgbClr val="0E4094"/>
                </a:solidFill>
                <a:latin typeface="SamsungOne 600C" panose="020B0706030303020204" pitchFamily="34" charset="0"/>
                <a:ea typeface="SamsungOne 600C" panose="020B0706030303020204" pitchFamily="34" charset="0"/>
              </a:rPr>
              <a:t>P </a:t>
            </a:r>
            <a:r>
              <a:rPr lang="en-IN" sz="1400" dirty="0" err="1">
                <a:solidFill>
                  <a:srgbClr val="0E4094"/>
                </a:solidFill>
                <a:latin typeface="SamsungOne 600C" panose="020B0706030303020204" pitchFamily="34" charset="0"/>
                <a:ea typeface="SamsungOne 600C" panose="020B0706030303020204" pitchFamily="34" charset="0"/>
              </a:rPr>
              <a:t>Aaditya</a:t>
            </a:r>
            <a:r>
              <a:rPr lang="en-IN" sz="1400" dirty="0">
                <a:solidFill>
                  <a:srgbClr val="0E4094"/>
                </a:solidFill>
                <a:latin typeface="SamsungOne 600C" panose="020B0706030303020204" pitchFamily="34" charset="0"/>
                <a:ea typeface="SamsungOne 600C" panose="020B0706030303020204" pitchFamily="34" charset="0"/>
              </a:rPr>
              <a:t> / padditiya.20aiml@cambridge.edu.in</a:t>
            </a: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Department: AI&amp;ML</a:t>
            </a:r>
          </a:p>
        </p:txBody>
      </p:sp>
      <p:sp>
        <p:nvSpPr>
          <p:cNvPr id="28" name="TextBox 27"/>
          <p:cNvSpPr txBox="1"/>
          <p:nvPr/>
        </p:nvSpPr>
        <p:spPr>
          <a:xfrm>
            <a:off x="9701049" y="6347590"/>
            <a:ext cx="2490951"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8 Jan 2024</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408136" y="1970022"/>
            <a:ext cx="9402182" cy="1323439"/>
          </a:xfrm>
          <a:prstGeom prst="rect">
            <a:avLst/>
          </a:prstGeom>
          <a:noFill/>
        </p:spPr>
        <p:txBody>
          <a:bodyPr wrap="square" rtlCol="0" anchor="ctr">
            <a:spAutoFit/>
          </a:bodyPr>
          <a:lstStyle/>
          <a:p>
            <a:pPr algn="ctr"/>
            <a:r>
              <a:rPr lang="en-IN" sz="4000"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40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Tree>
    <p:extLst>
      <p:ext uri="{BB962C8B-B14F-4D97-AF65-F5344CB8AC3E}">
        <p14:creationId xmlns:p14="http://schemas.microsoft.com/office/powerpoint/2010/main" val="191506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3" name="Picture 2">
            <a:extLst>
              <a:ext uri="{FF2B5EF4-FFF2-40B4-BE49-F238E27FC236}">
                <a16:creationId xmlns:a16="http://schemas.microsoft.com/office/drawing/2014/main" id="{B6A0DB5C-EF8E-BD3C-1E24-581BC952858E}"/>
              </a:ext>
            </a:extLst>
          </p:cNvPr>
          <p:cNvPicPr>
            <a:picLocks noChangeAspect="1"/>
          </p:cNvPicPr>
          <p:nvPr/>
        </p:nvPicPr>
        <p:blipFill rotWithShape="1">
          <a:blip r:embed="rId3"/>
          <a:srcRect l="5011" t="5744" r="2676"/>
          <a:stretch/>
        </p:blipFill>
        <p:spPr>
          <a:xfrm>
            <a:off x="381899" y="105045"/>
            <a:ext cx="7345003" cy="3276909"/>
          </a:xfrm>
          <a:prstGeom prst="rect">
            <a:avLst/>
          </a:prstGeom>
        </p:spPr>
      </p:pic>
      <p:pic>
        <p:nvPicPr>
          <p:cNvPr id="5" name="Picture 4">
            <a:extLst>
              <a:ext uri="{FF2B5EF4-FFF2-40B4-BE49-F238E27FC236}">
                <a16:creationId xmlns:a16="http://schemas.microsoft.com/office/drawing/2014/main" id="{4EDD3F66-BF4D-93F6-FE29-4F9D398FD3CA}"/>
              </a:ext>
            </a:extLst>
          </p:cNvPr>
          <p:cNvPicPr>
            <a:picLocks noChangeAspect="1"/>
          </p:cNvPicPr>
          <p:nvPr/>
        </p:nvPicPr>
        <p:blipFill>
          <a:blip r:embed="rId4"/>
          <a:stretch>
            <a:fillRect/>
          </a:stretch>
        </p:blipFill>
        <p:spPr>
          <a:xfrm>
            <a:off x="4181617" y="3276349"/>
            <a:ext cx="7345003" cy="3532964"/>
          </a:xfrm>
          <a:prstGeom prst="rect">
            <a:avLst/>
          </a:prstGeom>
        </p:spPr>
      </p:pic>
    </p:spTree>
    <p:extLst>
      <p:ext uri="{BB962C8B-B14F-4D97-AF65-F5344CB8AC3E}">
        <p14:creationId xmlns:p14="http://schemas.microsoft.com/office/powerpoint/2010/main" val="239897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57B90A32-6582-0627-D4CD-ECABD32F3749}"/>
              </a:ext>
            </a:extLst>
          </p:cNvPr>
          <p:cNvSpPr txBox="1"/>
          <p:nvPr/>
        </p:nvSpPr>
        <p:spPr>
          <a:xfrm>
            <a:off x="472966" y="125911"/>
            <a:ext cx="3671105"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IN" sz="2400" b="1" dirty="0">
                <a:solidFill>
                  <a:schemeClr val="accent1">
                    <a:lumMod val="50000"/>
                  </a:schemeClr>
                </a:solidFill>
              </a:rPr>
              <a:t>ABSTRACT PERCEPTION</a:t>
            </a:r>
          </a:p>
        </p:txBody>
      </p:sp>
      <p:sp>
        <p:nvSpPr>
          <p:cNvPr id="7" name="TextBox 6">
            <a:extLst>
              <a:ext uri="{FF2B5EF4-FFF2-40B4-BE49-F238E27FC236}">
                <a16:creationId xmlns:a16="http://schemas.microsoft.com/office/drawing/2014/main" id="{20381CF9-BE11-8B42-8907-7D0E0C64361F}"/>
              </a:ext>
            </a:extLst>
          </p:cNvPr>
          <p:cNvSpPr txBox="1"/>
          <p:nvPr/>
        </p:nvSpPr>
        <p:spPr>
          <a:xfrm>
            <a:off x="169333" y="834498"/>
            <a:ext cx="11393213" cy="880369"/>
          </a:xfrm>
          <a:prstGeom prst="rect">
            <a:avLst/>
          </a:prstGeom>
          <a:noFill/>
        </p:spPr>
        <p:txBody>
          <a:bodyPr wrap="square">
            <a:spAutoFit/>
          </a:bodyPr>
          <a:lstStyle/>
          <a:p>
            <a:pPr algn="just">
              <a:lnSpc>
                <a:spcPct val="150000"/>
              </a:lnSpc>
            </a:pPr>
            <a:r>
              <a:rPr lang="en-US" dirty="0"/>
              <a:t>Emotions and aesthetics are readily comprehensible by humans, the understanding of such concepts remains non-trivial for machines. This section investigates the competence of CLIP-IQA in interpreting abstract perception.</a:t>
            </a:r>
            <a:endParaRPr lang="en-IN" dirty="0"/>
          </a:p>
        </p:txBody>
      </p:sp>
      <p:pic>
        <p:nvPicPr>
          <p:cNvPr id="10" name="Picture 9">
            <a:extLst>
              <a:ext uri="{FF2B5EF4-FFF2-40B4-BE49-F238E27FC236}">
                <a16:creationId xmlns:a16="http://schemas.microsoft.com/office/drawing/2014/main" id="{69D5DEEF-01D5-2520-DC86-D77E3FCF77E4}"/>
              </a:ext>
            </a:extLst>
          </p:cNvPr>
          <p:cNvPicPr>
            <a:picLocks noChangeAspect="1"/>
          </p:cNvPicPr>
          <p:nvPr/>
        </p:nvPicPr>
        <p:blipFill>
          <a:blip r:embed="rId3"/>
          <a:stretch>
            <a:fillRect/>
          </a:stretch>
        </p:blipFill>
        <p:spPr>
          <a:xfrm>
            <a:off x="666586" y="2138781"/>
            <a:ext cx="10895960" cy="3884721"/>
          </a:xfrm>
          <a:prstGeom prst="rect">
            <a:avLst/>
          </a:prstGeom>
        </p:spPr>
      </p:pic>
    </p:spTree>
    <p:extLst>
      <p:ext uri="{BB962C8B-B14F-4D97-AF65-F5344CB8AC3E}">
        <p14:creationId xmlns:p14="http://schemas.microsoft.com/office/powerpoint/2010/main" val="87767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57B90A32-6582-0627-D4CD-ECABD32F3749}"/>
              </a:ext>
            </a:extLst>
          </p:cNvPr>
          <p:cNvSpPr txBox="1"/>
          <p:nvPr/>
        </p:nvSpPr>
        <p:spPr>
          <a:xfrm>
            <a:off x="441435" y="105045"/>
            <a:ext cx="9595944" cy="1200329"/>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400" b="1" strike="noStrike" spc="-1" dirty="0">
                <a:solidFill>
                  <a:schemeClr val="accent1">
                    <a:lumMod val="50000"/>
                  </a:schemeClr>
                </a:solidFill>
                <a:latin typeface="Arial"/>
              </a:rPr>
              <a:t>Learning Generalizable Perceptual Representations for Data-Efficient No-Reference Image Quality Assessment</a:t>
            </a:r>
            <a:br>
              <a:rPr lang="en-US" sz="2400" dirty="0"/>
            </a:br>
            <a:endParaRPr lang="en-IN" sz="2400" b="1" dirty="0">
              <a:solidFill>
                <a:schemeClr val="accent1">
                  <a:lumMod val="50000"/>
                </a:schemeClr>
              </a:solidFill>
            </a:endParaRPr>
          </a:p>
        </p:txBody>
      </p:sp>
      <p:sp>
        <p:nvSpPr>
          <p:cNvPr id="3" name="TextBox 2">
            <a:extLst>
              <a:ext uri="{FF2B5EF4-FFF2-40B4-BE49-F238E27FC236}">
                <a16:creationId xmlns:a16="http://schemas.microsoft.com/office/drawing/2014/main" id="{FA03755F-780F-4E27-59A3-90CD1F567535}"/>
              </a:ext>
            </a:extLst>
          </p:cNvPr>
          <p:cNvSpPr txBox="1"/>
          <p:nvPr/>
        </p:nvSpPr>
        <p:spPr>
          <a:xfrm>
            <a:off x="441435" y="1818290"/>
            <a:ext cx="11309131" cy="3444533"/>
          </a:xfrm>
          <a:prstGeom prst="rect">
            <a:avLst/>
          </a:prstGeom>
          <a:noFill/>
        </p:spPr>
        <p:txBody>
          <a:bodyPr wrap="square" rtlCol="0">
            <a:spAutoFit/>
          </a:bodyPr>
          <a:lstStyle/>
          <a:p>
            <a:pPr marL="194400" indent="-145800" algn="just">
              <a:spcBef>
                <a:spcPts val="1417"/>
              </a:spcBef>
              <a:buClr>
                <a:srgbClr val="000000"/>
              </a:buClr>
              <a:buSzPct val="45000"/>
              <a:buFont typeface="Wingdings" charset="2"/>
              <a:buChar char=""/>
            </a:pPr>
            <a:r>
              <a:rPr lang="en-US" b="0" strike="noStrike" spc="-1" dirty="0">
                <a:solidFill>
                  <a:srgbClr val="000000"/>
                </a:solidFill>
                <a:latin typeface="Arial"/>
              </a:rPr>
              <a:t>Key Methods:</a:t>
            </a:r>
          </a:p>
          <a:p>
            <a:pPr marL="388800" lvl="1" indent="-145800" algn="just">
              <a:spcBef>
                <a:spcPts val="1134"/>
              </a:spcBef>
              <a:buClr>
                <a:srgbClr val="000000"/>
              </a:buClr>
              <a:buSzPct val="75000"/>
              <a:buFont typeface="Symbol" charset="2"/>
              <a:buChar char=""/>
            </a:pPr>
            <a:r>
              <a:rPr lang="en-US" b="0" strike="noStrike" spc="-1" dirty="0">
                <a:solidFill>
                  <a:srgbClr val="000000"/>
                </a:solidFill>
                <a:latin typeface="Arial"/>
              </a:rPr>
              <a:t>Quality-Aware Contrastive Loss:</a:t>
            </a:r>
          </a:p>
          <a:p>
            <a:pPr marL="583200" lvl="2" indent="-129600" algn="just">
              <a:spcBef>
                <a:spcPts val="850"/>
              </a:spcBef>
              <a:buClr>
                <a:srgbClr val="000000"/>
              </a:buClr>
              <a:buSzPct val="45000"/>
              <a:buFont typeface="Wingdings" charset="2"/>
              <a:buChar char=""/>
            </a:pPr>
            <a:r>
              <a:rPr lang="en-US" b="0" strike="noStrike" spc="-1" dirty="0">
                <a:solidFill>
                  <a:srgbClr val="000000"/>
                </a:solidFill>
                <a:latin typeface="Arial"/>
              </a:rPr>
              <a:t>Encourages the model to learn low-level features that are agnostic to specific distortion types.</a:t>
            </a:r>
          </a:p>
          <a:p>
            <a:pPr marL="583200" lvl="2" indent="-129600" algn="just">
              <a:spcBef>
                <a:spcPts val="850"/>
              </a:spcBef>
              <a:buClr>
                <a:srgbClr val="000000"/>
              </a:buClr>
              <a:buSzPct val="45000"/>
              <a:buFont typeface="Wingdings" charset="2"/>
              <a:buChar char=""/>
            </a:pPr>
            <a:r>
              <a:rPr lang="en-US" b="0" strike="noStrike" spc="-1" dirty="0">
                <a:solidFill>
                  <a:srgbClr val="000000"/>
                </a:solidFill>
                <a:latin typeface="Arial"/>
              </a:rPr>
              <a:t>Promotes generalizability to unseen distortions.</a:t>
            </a:r>
          </a:p>
          <a:p>
            <a:pPr marL="388800" lvl="1" indent="-145800" algn="just">
              <a:spcBef>
                <a:spcPts val="1134"/>
              </a:spcBef>
              <a:buClr>
                <a:srgbClr val="000000"/>
              </a:buClr>
              <a:buSzPct val="75000"/>
              <a:buFont typeface="Symbol" charset="2"/>
              <a:buChar char=""/>
            </a:pPr>
            <a:r>
              <a:rPr lang="en-US" b="0" strike="noStrike" spc="-1" dirty="0">
                <a:solidFill>
                  <a:srgbClr val="000000"/>
                </a:solidFill>
                <a:latin typeface="Arial"/>
              </a:rPr>
              <a:t>Vision-Language Model Fine-tuning:</a:t>
            </a:r>
          </a:p>
          <a:p>
            <a:pPr marL="583200" lvl="2" indent="-129600" algn="just">
              <a:spcBef>
                <a:spcPts val="850"/>
              </a:spcBef>
              <a:buClr>
                <a:srgbClr val="000000"/>
              </a:buClr>
              <a:buSzPct val="45000"/>
              <a:buFont typeface="Wingdings" charset="2"/>
              <a:buChar char=""/>
            </a:pPr>
            <a:r>
              <a:rPr lang="en-US" b="0" strike="noStrike" spc="-1" dirty="0">
                <a:solidFill>
                  <a:srgbClr val="000000"/>
                </a:solidFill>
                <a:latin typeface="Arial"/>
              </a:rPr>
              <a:t>Leverages the ability of vision-language models to extract high-level information from text prompts.</a:t>
            </a:r>
          </a:p>
          <a:p>
            <a:pPr marL="583200" lvl="2" indent="-129600" algn="just">
              <a:spcBef>
                <a:spcPts val="850"/>
              </a:spcBef>
              <a:buClr>
                <a:srgbClr val="000000"/>
              </a:buClr>
              <a:buSzPct val="45000"/>
              <a:buFont typeface="Wingdings" charset="2"/>
              <a:buChar char=""/>
            </a:pPr>
            <a:r>
              <a:rPr lang="en-US" b="0" strike="noStrike" spc="-1" dirty="0">
                <a:solidFill>
                  <a:srgbClr val="000000"/>
                </a:solidFill>
                <a:latin typeface="Arial"/>
              </a:rPr>
              <a:t>Fine-tunes a pre-trained vision-language model with prompts related to image quality.</a:t>
            </a:r>
          </a:p>
          <a:p>
            <a:pPr marL="583200" lvl="2" indent="-129600" algn="just">
              <a:spcBef>
                <a:spcPts val="850"/>
              </a:spcBef>
              <a:buClr>
                <a:srgbClr val="000000"/>
              </a:buClr>
              <a:buSzPct val="45000"/>
              <a:buFont typeface="Wingdings" charset="2"/>
              <a:buChar char=""/>
            </a:pPr>
            <a:r>
              <a:rPr lang="en-US" b="0" strike="noStrike" spc="-1" dirty="0">
                <a:solidFill>
                  <a:srgbClr val="000000"/>
                </a:solidFill>
                <a:latin typeface="Arial"/>
              </a:rPr>
              <a:t>Extracts relevant quality features.</a:t>
            </a:r>
          </a:p>
          <a:p>
            <a:endParaRPr lang="en-IN" dirty="0"/>
          </a:p>
        </p:txBody>
      </p:sp>
    </p:spTree>
    <p:extLst>
      <p:ext uri="{BB962C8B-B14F-4D97-AF65-F5344CB8AC3E}">
        <p14:creationId xmlns:p14="http://schemas.microsoft.com/office/powerpoint/2010/main" val="146106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57B90A32-6582-0627-D4CD-ECABD32F3749}"/>
              </a:ext>
            </a:extLst>
          </p:cNvPr>
          <p:cNvSpPr txBox="1"/>
          <p:nvPr/>
        </p:nvSpPr>
        <p:spPr>
          <a:xfrm>
            <a:off x="441435" y="105045"/>
            <a:ext cx="9595944" cy="1200329"/>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400" b="1" strike="noStrike" spc="-1" dirty="0">
                <a:solidFill>
                  <a:schemeClr val="accent1">
                    <a:lumMod val="50000"/>
                  </a:schemeClr>
                </a:solidFill>
                <a:latin typeface="Arial"/>
              </a:rPr>
              <a:t>Learning Generalizable Perceptual Representations for Data-Efficient No-Reference Image Quality Assessment</a:t>
            </a:r>
            <a:br>
              <a:rPr lang="en-US" sz="2400" dirty="0"/>
            </a:br>
            <a:endParaRPr lang="en-IN" sz="2400" b="1" dirty="0">
              <a:solidFill>
                <a:schemeClr val="accent1">
                  <a:lumMod val="50000"/>
                </a:schemeClr>
              </a:solidFill>
            </a:endParaRPr>
          </a:p>
        </p:txBody>
      </p:sp>
      <p:sp>
        <p:nvSpPr>
          <p:cNvPr id="3" name="TextBox 2">
            <a:extLst>
              <a:ext uri="{FF2B5EF4-FFF2-40B4-BE49-F238E27FC236}">
                <a16:creationId xmlns:a16="http://schemas.microsoft.com/office/drawing/2014/main" id="{FA03755F-780F-4E27-59A3-90CD1F567535}"/>
              </a:ext>
            </a:extLst>
          </p:cNvPr>
          <p:cNvSpPr txBox="1"/>
          <p:nvPr/>
        </p:nvSpPr>
        <p:spPr>
          <a:xfrm>
            <a:off x="441435" y="1818290"/>
            <a:ext cx="11309131" cy="2864887"/>
          </a:xfrm>
          <a:prstGeom prst="rect">
            <a:avLst/>
          </a:prstGeom>
          <a:noFill/>
        </p:spPr>
        <p:txBody>
          <a:bodyPr wrap="square" rtlCol="0">
            <a:spAutoFit/>
          </a:bodyPr>
          <a:lstStyle/>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Combined Feature Representation and Regression:</a:t>
            </a:r>
          </a:p>
          <a:p>
            <a:pPr marL="583200" lvl="2" indent="-129600">
              <a:spcBef>
                <a:spcPts val="850"/>
              </a:spcBef>
              <a:buClr>
                <a:srgbClr val="000000"/>
              </a:buClr>
              <a:buSzPct val="45000"/>
              <a:buFont typeface="Wingdings" charset="2"/>
              <a:buChar char=""/>
            </a:pPr>
            <a:r>
              <a:rPr lang="en-US" b="0" strike="noStrike" spc="-1" dirty="0">
                <a:solidFill>
                  <a:srgbClr val="000000"/>
                </a:solidFill>
                <a:latin typeface="Arial"/>
              </a:rPr>
              <a:t>Features extracted from both pathways (contrastive learning and vision-language model) are combined.</a:t>
            </a:r>
          </a:p>
          <a:p>
            <a:pPr marL="583200" lvl="2" indent="-129600">
              <a:spcBef>
                <a:spcPts val="850"/>
              </a:spcBef>
              <a:buClr>
                <a:srgbClr val="000000"/>
              </a:buClr>
              <a:buSzPct val="45000"/>
              <a:buFont typeface="Wingdings" charset="2"/>
              <a:buChar char=""/>
            </a:pPr>
            <a:r>
              <a:rPr lang="en-US" b="0" strike="noStrike" spc="-1" dirty="0">
                <a:solidFill>
                  <a:srgbClr val="000000"/>
                </a:solidFill>
                <a:latin typeface="Arial"/>
              </a:rPr>
              <a:t>A simple regressor is trained on the combined features to predict image quality scores.</a:t>
            </a:r>
          </a:p>
          <a:p>
            <a:pPr marL="194400" indent="-145800">
              <a:spcBef>
                <a:spcPts val="1417"/>
              </a:spcBef>
              <a:buClr>
                <a:srgbClr val="000000"/>
              </a:buClr>
              <a:buSzPct val="45000"/>
              <a:buFont typeface="Wingdings" charset="2"/>
              <a:buChar char=""/>
            </a:pPr>
            <a:r>
              <a:rPr lang="en-US" b="0" strike="noStrike" spc="-1" dirty="0">
                <a:solidFill>
                  <a:srgbClr val="000000"/>
                </a:solidFill>
                <a:latin typeface="Arial"/>
              </a:rPr>
              <a:t>Key Advantages:</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Data efficiency: Achieves good results with limited training data.</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Zero-shot capability: Predicts quality for unseen distortions without retraining.</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Superior accuracy: Outperforms state-of-the-art models on diverse datasets and distortions.</a:t>
            </a:r>
          </a:p>
        </p:txBody>
      </p:sp>
    </p:spTree>
    <p:extLst>
      <p:ext uri="{BB962C8B-B14F-4D97-AF65-F5344CB8AC3E}">
        <p14:creationId xmlns:p14="http://schemas.microsoft.com/office/powerpoint/2010/main" val="128106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4" name="Picture 3">
            <a:extLst>
              <a:ext uri="{FF2B5EF4-FFF2-40B4-BE49-F238E27FC236}">
                <a16:creationId xmlns:a16="http://schemas.microsoft.com/office/drawing/2014/main" id="{4C9F83A9-E97E-8339-7B3C-89295EB2F0B0}"/>
              </a:ext>
            </a:extLst>
          </p:cNvPr>
          <p:cNvPicPr/>
          <p:nvPr/>
        </p:nvPicPr>
        <p:blipFill>
          <a:blip r:embed="rId3"/>
          <a:stretch/>
        </p:blipFill>
        <p:spPr>
          <a:xfrm>
            <a:off x="703336" y="976200"/>
            <a:ext cx="10647836" cy="4930614"/>
          </a:xfrm>
          <a:prstGeom prst="rect">
            <a:avLst/>
          </a:prstGeom>
          <a:ln w="0">
            <a:noFill/>
          </a:ln>
        </p:spPr>
      </p:pic>
    </p:spTree>
    <p:extLst>
      <p:ext uri="{BB962C8B-B14F-4D97-AF65-F5344CB8AC3E}">
        <p14:creationId xmlns:p14="http://schemas.microsoft.com/office/powerpoint/2010/main" val="395853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57B90A32-6582-0627-D4CD-ECABD32F3749}"/>
              </a:ext>
            </a:extLst>
          </p:cNvPr>
          <p:cNvSpPr txBox="1"/>
          <p:nvPr/>
        </p:nvSpPr>
        <p:spPr>
          <a:xfrm>
            <a:off x="441435" y="105045"/>
            <a:ext cx="9595944" cy="830997"/>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400" b="1" strike="noStrike" spc="-1" dirty="0">
                <a:solidFill>
                  <a:schemeClr val="accent1">
                    <a:lumMod val="50000"/>
                  </a:schemeClr>
                </a:solidFill>
                <a:latin typeface="Arial"/>
              </a:rPr>
              <a:t>Q-ALIGN: Teaching LMMs for Visual Scoring via Discrete Text-Defined Levels</a:t>
            </a:r>
            <a:endParaRPr lang="en-IN" sz="2400" b="1" dirty="0">
              <a:solidFill>
                <a:schemeClr val="accent1">
                  <a:lumMod val="50000"/>
                </a:schemeClr>
              </a:solidFill>
            </a:endParaRPr>
          </a:p>
        </p:txBody>
      </p:sp>
      <p:sp>
        <p:nvSpPr>
          <p:cNvPr id="3" name="TextBox 2">
            <a:extLst>
              <a:ext uri="{FF2B5EF4-FFF2-40B4-BE49-F238E27FC236}">
                <a16:creationId xmlns:a16="http://schemas.microsoft.com/office/drawing/2014/main" id="{FA03755F-780F-4E27-59A3-90CD1F567535}"/>
              </a:ext>
            </a:extLst>
          </p:cNvPr>
          <p:cNvSpPr txBox="1"/>
          <p:nvPr/>
        </p:nvSpPr>
        <p:spPr>
          <a:xfrm>
            <a:off x="441435" y="1818290"/>
            <a:ext cx="11309131" cy="4101123"/>
          </a:xfrm>
          <a:prstGeom prst="rect">
            <a:avLst/>
          </a:prstGeom>
          <a:noFill/>
        </p:spPr>
        <p:txBody>
          <a:bodyPr wrap="square" rtlCol="0">
            <a:spAutoFit/>
          </a:bodyPr>
          <a:lstStyle/>
          <a:p>
            <a:pPr marL="194400" indent="-145800">
              <a:spcBef>
                <a:spcPts val="1417"/>
              </a:spcBef>
              <a:buClr>
                <a:srgbClr val="000000"/>
              </a:buClr>
              <a:buSzPct val="45000"/>
              <a:buFont typeface="Wingdings" charset="2"/>
              <a:buChar char=""/>
            </a:pPr>
            <a:r>
              <a:rPr lang="en-US" b="0" strike="noStrike" spc="-1" dirty="0">
                <a:solidFill>
                  <a:srgbClr val="000000"/>
                </a:solidFill>
                <a:latin typeface="Arial"/>
              </a:rPr>
              <a:t>Problem: IQA models trained on continuous scores are data-hungry, struggle with unseen distortions, and lack human-like understanding.</a:t>
            </a:r>
          </a:p>
          <a:p>
            <a:pPr marL="194400" indent="-145800">
              <a:spcBef>
                <a:spcPts val="1417"/>
              </a:spcBef>
              <a:buClr>
                <a:srgbClr val="000000"/>
              </a:buClr>
              <a:buSzPct val="45000"/>
              <a:buFont typeface="Wingdings" charset="2"/>
              <a:buChar char=""/>
            </a:pPr>
            <a:r>
              <a:rPr lang="en-US" b="0" strike="noStrike" spc="-1" dirty="0">
                <a:solidFill>
                  <a:srgbClr val="000000"/>
                </a:solidFill>
                <a:latin typeface="Arial"/>
              </a:rPr>
              <a:t>Solution: Q-ALIGN introduces a human-inspired training process using discrete text-defined levels ("bad," "mediocre," "good," "excellent").</a:t>
            </a:r>
          </a:p>
          <a:p>
            <a:pPr marL="194400" indent="-145800">
              <a:spcBef>
                <a:spcPts val="1417"/>
              </a:spcBef>
              <a:buClr>
                <a:srgbClr val="000000"/>
              </a:buClr>
              <a:buSzPct val="45000"/>
              <a:buFont typeface="Wingdings" charset="2"/>
              <a:buChar char=""/>
            </a:pPr>
            <a:r>
              <a:rPr lang="en-US" b="0" strike="noStrike" spc="-1" dirty="0">
                <a:solidFill>
                  <a:srgbClr val="000000"/>
                </a:solidFill>
                <a:latin typeface="Arial"/>
              </a:rPr>
              <a:t>Key features:</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Syllabus-based learning: LMMs classify images into pre-defined levels, mimicking human evaluation.</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Custom loss function: Optimizes the LMM's ability to distinguish between different levels.</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Unified Model: </a:t>
            </a:r>
            <a:r>
              <a:rPr lang="en-US" b="0" strike="noStrike" spc="-1" dirty="0" err="1">
                <a:solidFill>
                  <a:srgbClr val="000000"/>
                </a:solidFill>
                <a:latin typeface="Arial"/>
              </a:rPr>
              <a:t>OneAlign</a:t>
            </a:r>
            <a:r>
              <a:rPr lang="en-US" b="0" strike="noStrike" spc="-1" dirty="0">
                <a:solidFill>
                  <a:srgbClr val="000000"/>
                </a:solidFill>
                <a:latin typeface="Arial"/>
              </a:rPr>
              <a:t> handles both IQA and IAA with a single syllabus, improving efficiency and versatility.</a:t>
            </a:r>
          </a:p>
          <a:p>
            <a:pPr marL="194400" indent="-145800">
              <a:spcBef>
                <a:spcPts val="1417"/>
              </a:spcBef>
              <a:buClr>
                <a:srgbClr val="000000"/>
              </a:buClr>
              <a:buSzPct val="45000"/>
              <a:buFont typeface="Wingdings" charset="2"/>
              <a:buChar char=""/>
            </a:pPr>
            <a:endParaRPr lang="en-US" b="0" strike="noStrike" spc="-1" dirty="0">
              <a:solidFill>
                <a:srgbClr val="000000"/>
              </a:solidFill>
              <a:latin typeface="Arial"/>
            </a:endParaRPr>
          </a:p>
          <a:p>
            <a:endParaRPr lang="en-IN" dirty="0"/>
          </a:p>
        </p:txBody>
      </p:sp>
    </p:spTree>
    <p:extLst>
      <p:ext uri="{BB962C8B-B14F-4D97-AF65-F5344CB8AC3E}">
        <p14:creationId xmlns:p14="http://schemas.microsoft.com/office/powerpoint/2010/main" val="260849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57B90A32-6582-0627-D4CD-ECABD32F3749}"/>
              </a:ext>
            </a:extLst>
          </p:cNvPr>
          <p:cNvSpPr txBox="1"/>
          <p:nvPr/>
        </p:nvSpPr>
        <p:spPr>
          <a:xfrm>
            <a:off x="441435" y="105045"/>
            <a:ext cx="9595944" cy="830997"/>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400" b="1" strike="noStrike" spc="-1" dirty="0">
                <a:solidFill>
                  <a:schemeClr val="accent1">
                    <a:lumMod val="50000"/>
                  </a:schemeClr>
                </a:solidFill>
                <a:latin typeface="Arial"/>
              </a:rPr>
              <a:t>Q-ALIGN: Teaching LMMs for Visual Scoring via Discrete Text-Defined Levels</a:t>
            </a:r>
            <a:endParaRPr lang="en-IN" sz="2400" b="1" dirty="0">
              <a:solidFill>
                <a:schemeClr val="accent1">
                  <a:lumMod val="50000"/>
                </a:schemeClr>
              </a:solidFill>
            </a:endParaRPr>
          </a:p>
        </p:txBody>
      </p:sp>
      <p:sp>
        <p:nvSpPr>
          <p:cNvPr id="3" name="TextBox 2">
            <a:extLst>
              <a:ext uri="{FF2B5EF4-FFF2-40B4-BE49-F238E27FC236}">
                <a16:creationId xmlns:a16="http://schemas.microsoft.com/office/drawing/2014/main" id="{FA03755F-780F-4E27-59A3-90CD1F567535}"/>
              </a:ext>
            </a:extLst>
          </p:cNvPr>
          <p:cNvSpPr txBox="1"/>
          <p:nvPr/>
        </p:nvSpPr>
        <p:spPr>
          <a:xfrm>
            <a:off x="441435" y="1818290"/>
            <a:ext cx="11309131" cy="2911053"/>
          </a:xfrm>
          <a:prstGeom prst="rect">
            <a:avLst/>
          </a:prstGeom>
          <a:noFill/>
        </p:spPr>
        <p:txBody>
          <a:bodyPr wrap="square" rtlCol="0">
            <a:spAutoFit/>
          </a:bodyPr>
          <a:lstStyle/>
          <a:p>
            <a:pPr marL="194400" indent="-145800">
              <a:spcBef>
                <a:spcPts val="1417"/>
              </a:spcBef>
              <a:buClr>
                <a:srgbClr val="000000"/>
              </a:buClr>
              <a:buSzPct val="45000"/>
              <a:buFont typeface="Wingdings" charset="2"/>
              <a:buChar char=""/>
            </a:pPr>
            <a:r>
              <a:rPr lang="en-US" b="0" strike="noStrike" spc="-1" dirty="0">
                <a:solidFill>
                  <a:srgbClr val="000000"/>
                </a:solidFill>
                <a:latin typeface="Arial"/>
              </a:rPr>
              <a:t>Benefits:</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Improved accuracy and generalizability: More accurate than traditional methods, especially for unseen data.</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Data efficiency: Requires less training data.</a:t>
            </a:r>
          </a:p>
          <a:p>
            <a:pPr marL="388800" lvl="1" indent="-145800">
              <a:spcBef>
                <a:spcPts val="1134"/>
              </a:spcBef>
              <a:buClr>
                <a:srgbClr val="000000"/>
              </a:buClr>
              <a:buSzPct val="75000"/>
              <a:buFont typeface="Symbol" charset="2"/>
              <a:buChar char=""/>
            </a:pPr>
            <a:r>
              <a:rPr lang="en-US" b="0" strike="noStrike" spc="-1" dirty="0">
                <a:solidFill>
                  <a:srgbClr val="000000"/>
                </a:solidFill>
                <a:latin typeface="Arial"/>
              </a:rPr>
              <a:t>Unified task handling: One model tackles multiple tasks.</a:t>
            </a:r>
          </a:p>
          <a:p>
            <a:pPr marL="194400" indent="-145800">
              <a:spcBef>
                <a:spcPts val="1417"/>
              </a:spcBef>
              <a:buClr>
                <a:srgbClr val="000000"/>
              </a:buClr>
              <a:buSzPct val="45000"/>
              <a:buFont typeface="Wingdings" charset="2"/>
              <a:buChar char=""/>
            </a:pPr>
            <a:r>
              <a:rPr lang="en-US" b="0" strike="noStrike" spc="-1" dirty="0">
                <a:solidFill>
                  <a:srgbClr val="000000"/>
                </a:solidFill>
                <a:latin typeface="Arial"/>
              </a:rPr>
              <a:t>Results: Q-ALIGN outperforms state-of-the-art models on IQA benchmarks and achieves comparable performance to task-specific models with the </a:t>
            </a:r>
            <a:r>
              <a:rPr lang="en-US" b="0" strike="noStrike" spc="-1" dirty="0" err="1">
                <a:solidFill>
                  <a:srgbClr val="000000"/>
                </a:solidFill>
                <a:latin typeface="Arial"/>
              </a:rPr>
              <a:t>OneAlign</a:t>
            </a:r>
            <a:r>
              <a:rPr lang="en-US" b="0" strike="noStrike" spc="-1" dirty="0">
                <a:solidFill>
                  <a:srgbClr val="000000"/>
                </a:solidFill>
                <a:latin typeface="Arial"/>
              </a:rPr>
              <a:t> approach.</a:t>
            </a:r>
          </a:p>
          <a:p>
            <a:endParaRPr lang="en-IN" dirty="0"/>
          </a:p>
        </p:txBody>
      </p:sp>
    </p:spTree>
    <p:extLst>
      <p:ext uri="{BB962C8B-B14F-4D97-AF65-F5344CB8AC3E}">
        <p14:creationId xmlns:p14="http://schemas.microsoft.com/office/powerpoint/2010/main" val="285466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4" name="Picture 3">
            <a:extLst>
              <a:ext uri="{FF2B5EF4-FFF2-40B4-BE49-F238E27FC236}">
                <a16:creationId xmlns:a16="http://schemas.microsoft.com/office/drawing/2014/main" id="{CD9B7F37-375F-E1BD-6713-15400FFF0D77}"/>
              </a:ext>
            </a:extLst>
          </p:cNvPr>
          <p:cNvPicPr/>
          <p:nvPr/>
        </p:nvPicPr>
        <p:blipFill>
          <a:blip r:embed="rId3"/>
          <a:stretch/>
        </p:blipFill>
        <p:spPr>
          <a:xfrm>
            <a:off x="676765" y="263012"/>
            <a:ext cx="10265316" cy="5769926"/>
          </a:xfrm>
          <a:prstGeom prst="rect">
            <a:avLst/>
          </a:prstGeom>
          <a:ln w="0">
            <a:noFill/>
          </a:ln>
        </p:spPr>
      </p:pic>
    </p:spTree>
    <p:extLst>
      <p:ext uri="{BB962C8B-B14F-4D97-AF65-F5344CB8AC3E}">
        <p14:creationId xmlns:p14="http://schemas.microsoft.com/office/powerpoint/2010/main" val="316871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0" y="800548"/>
            <a:ext cx="5191760" cy="614383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7" name="Picture 6"/>
          <p:cNvPicPr>
            <a:picLocks noChangeAspect="1"/>
          </p:cNvPicPr>
          <p:nvPr/>
        </p:nvPicPr>
        <p:blipFill>
          <a:blip r:embed="rId3"/>
          <a:stretch>
            <a:fillRect/>
          </a:stretch>
        </p:blipFill>
        <p:spPr>
          <a:xfrm>
            <a:off x="10616796" y="105045"/>
            <a:ext cx="1540998" cy="323924"/>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23" name="TextBox 22"/>
          <p:cNvSpPr txBox="1"/>
          <p:nvPr/>
        </p:nvSpPr>
        <p:spPr>
          <a:xfrm>
            <a:off x="7033651" y="5357968"/>
            <a:ext cx="1921989" cy="923330"/>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Problem Briefing </a:t>
            </a:r>
            <a:endParaRPr kumimoji="0" lang="en-IN" sz="900" b="0" i="0" u="none" strike="noStrike" kern="1200" cap="none" spc="0" normalizeH="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baseline="0" dirty="0">
                <a:solidFill>
                  <a:prstClr val="black"/>
                </a:solidFill>
                <a:latin typeface="SamsungOne 800" panose="020B0903030303020204" pitchFamily="34" charset="0"/>
                <a:ea typeface="SamsungOne 800" panose="020B0903030303020204" pitchFamily="34" charset="0"/>
              </a:rPr>
              <a:t>Check Feasibility</a:t>
            </a:r>
            <a:endParaRPr lang="en-IN" sz="900" dirty="0">
              <a:solidFill>
                <a:prstClr val="black"/>
              </a:solidFill>
              <a:latin typeface="SamsungOne 800" panose="020B0903030303020204" pitchFamily="34" charset="0"/>
              <a:ea typeface="SamsungOne 800" panose="020B0903030303020204"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dirty="0">
                <a:solidFill>
                  <a:prstClr val="black"/>
                </a:solidFill>
                <a:latin typeface="SamsungOne 800" panose="020B0903030303020204" pitchFamily="34" charset="0"/>
                <a:ea typeface="SamsungOne 800" panose="020B0903030303020204" pitchFamily="34" charset="0"/>
              </a:rPr>
              <a:t>R&amp;D on Image Generation Metrics</a:t>
            </a:r>
          </a:p>
        </p:txBody>
      </p:sp>
      <p:sp>
        <p:nvSpPr>
          <p:cNvPr id="24" name="TextBox 23"/>
          <p:cNvSpPr txBox="1"/>
          <p:nvPr/>
        </p:nvSpPr>
        <p:spPr>
          <a:xfrm>
            <a:off x="8955640" y="5357293"/>
            <a:ext cx="2271522" cy="715581"/>
          </a:xfrm>
          <a:prstGeom prst="rect">
            <a:avLst/>
          </a:prstGeom>
          <a:noFill/>
        </p:spPr>
        <p:txBody>
          <a:bodyPr wrap="square" rtlCol="0">
            <a:spAutoFit/>
          </a:bodyPr>
          <a:lstStyle/>
          <a:p>
            <a:pPr marL="171450" lvl="0" indent="-171450">
              <a:lnSpc>
                <a:spcPct val="150000"/>
              </a:lnSpc>
              <a:buFont typeface="Arial" panose="020B0604020202020204" pitchFamily="34" charset="0"/>
              <a:buChar char="•"/>
              <a:defRPr/>
            </a:pPr>
            <a:r>
              <a:rPr lang="en-IN" sz="900" dirty="0">
                <a:solidFill>
                  <a:prstClr val="black"/>
                </a:solidFill>
                <a:latin typeface="SamsungOne 800" panose="020B0903030303020204" pitchFamily="34" charset="0"/>
                <a:ea typeface="SamsungOne 800" panose="020B0903030303020204" pitchFamily="34" charset="0"/>
              </a:rPr>
              <a:t>Identify a framework which accurately evaluates Image Generation Models</a:t>
            </a:r>
          </a:p>
        </p:txBody>
      </p:sp>
      <p:sp>
        <p:nvSpPr>
          <p:cNvPr id="32" name="TextBox 31"/>
          <p:cNvSpPr txBox="1"/>
          <p:nvPr/>
        </p:nvSpPr>
        <p:spPr>
          <a:xfrm>
            <a:off x="240833" y="3057415"/>
            <a:ext cx="4824347" cy="600164"/>
          </a:xfrm>
          <a:prstGeom prst="rect">
            <a:avLst/>
          </a:prstGeom>
          <a:noFill/>
        </p:spPr>
        <p:txBody>
          <a:bodyPr wrap="square" rtlCol="0" anchor="ctr">
            <a:spAutoFit/>
          </a:bodyPr>
          <a:lstStyle/>
          <a:p>
            <a:pPr lvl="0" algn="just">
              <a:spcBef>
                <a:spcPts val="1200"/>
              </a:spcBef>
              <a:spcAft>
                <a:spcPts val="1200"/>
              </a:spcAft>
              <a:defRPr/>
            </a:pPr>
            <a:r>
              <a:rPr lang="en-IN" sz="1100" noProof="0" dirty="0">
                <a:solidFill>
                  <a:prstClr val="black"/>
                </a:solidFill>
                <a:latin typeface="SamsungOne 700" panose="020B0803030303020204" pitchFamily="34" charset="0"/>
                <a:ea typeface="SamsungOne 700" panose="020B0803030303020204" pitchFamily="34" charset="0"/>
              </a:rPr>
              <a:t>Currently Image Generation Models’ QA is mainly subjective in Nature, Building a Framework consisting of SOTA metrics will enable easier comparison of Image Generation Models</a:t>
            </a:r>
          </a:p>
        </p:txBody>
      </p:sp>
      <p:sp>
        <p:nvSpPr>
          <p:cNvPr id="9" name="Rectangle 8"/>
          <p:cNvSpPr/>
          <p:nvPr/>
        </p:nvSpPr>
        <p:spPr>
          <a:xfrm>
            <a:off x="1624454" y="1011117"/>
            <a:ext cx="199125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Problem Statement</a:t>
            </a:r>
          </a:p>
        </p:txBody>
      </p:sp>
      <p:sp>
        <p:nvSpPr>
          <p:cNvPr id="52" name="Rectangle 51"/>
          <p:cNvSpPr/>
          <p:nvPr/>
        </p:nvSpPr>
        <p:spPr>
          <a:xfrm>
            <a:off x="7986798" y="998667"/>
            <a:ext cx="137890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Expectations</a:t>
            </a:r>
          </a:p>
        </p:txBody>
      </p:sp>
      <p:sp>
        <p:nvSpPr>
          <p:cNvPr id="57" name="Rectangle 56"/>
          <p:cNvSpPr/>
          <p:nvPr/>
        </p:nvSpPr>
        <p:spPr>
          <a:xfrm>
            <a:off x="231738" y="1165666"/>
            <a:ext cx="729687"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Context</a:t>
            </a:r>
          </a:p>
        </p:txBody>
      </p:sp>
      <p:sp>
        <p:nvSpPr>
          <p:cNvPr id="16" name="Rectangle 15"/>
          <p:cNvSpPr/>
          <p:nvPr/>
        </p:nvSpPr>
        <p:spPr>
          <a:xfrm>
            <a:off x="234888" y="2826715"/>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Statement</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58" name="Rectangle 57"/>
          <p:cNvSpPr/>
          <p:nvPr/>
        </p:nvSpPr>
        <p:spPr>
          <a:xfrm>
            <a:off x="1762069" y="3654516"/>
            <a:ext cx="166744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Worklet</a:t>
            </a: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 Details</a:t>
            </a:r>
          </a:p>
        </p:txBody>
      </p:sp>
      <p:sp>
        <p:nvSpPr>
          <p:cNvPr id="62" name="Rectangle 61"/>
          <p:cNvSpPr/>
          <p:nvPr/>
        </p:nvSpPr>
        <p:spPr>
          <a:xfrm>
            <a:off x="240833" y="5064411"/>
            <a:ext cx="1447832"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Duration (Months)</a:t>
            </a:r>
          </a:p>
        </p:txBody>
      </p:sp>
      <p:sp>
        <p:nvSpPr>
          <p:cNvPr id="63" name="Rectangle 62"/>
          <p:cNvSpPr/>
          <p:nvPr/>
        </p:nvSpPr>
        <p:spPr>
          <a:xfrm>
            <a:off x="748138" y="4229855"/>
            <a:ext cx="37702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rPr>
              <a:t>2</a:t>
            </a:r>
          </a:p>
        </p:txBody>
      </p:sp>
      <p:sp>
        <p:nvSpPr>
          <p:cNvPr id="64" name="Rectangle 63"/>
          <p:cNvSpPr/>
          <p:nvPr/>
        </p:nvSpPr>
        <p:spPr>
          <a:xfrm>
            <a:off x="1837907" y="5078389"/>
            <a:ext cx="126989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Members Count</a:t>
            </a:r>
          </a:p>
        </p:txBody>
      </p:sp>
      <p:sp>
        <p:nvSpPr>
          <p:cNvPr id="65" name="Rectangle 64"/>
          <p:cNvSpPr/>
          <p:nvPr/>
        </p:nvSpPr>
        <p:spPr>
          <a:xfrm>
            <a:off x="2314722" y="4238504"/>
            <a:ext cx="3866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rPr>
              <a:t>6</a:t>
            </a:r>
          </a:p>
        </p:txBody>
      </p:sp>
      <p:sp>
        <p:nvSpPr>
          <p:cNvPr id="18" name="Rectangle 17"/>
          <p:cNvSpPr/>
          <p:nvPr/>
        </p:nvSpPr>
        <p:spPr>
          <a:xfrm>
            <a:off x="248866" y="6060059"/>
            <a:ext cx="4666975" cy="461665"/>
          </a:xfrm>
          <a:prstGeom prst="rect">
            <a:avLst/>
          </a:prstGeom>
        </p:spPr>
        <p:txBody>
          <a:bodyPr wrap="square">
            <a:spAutoFit/>
          </a:bodyPr>
          <a:lstStyle/>
          <a:p>
            <a:pPr marL="177800" marR="0" lvl="0" indent="-1778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rPr>
              <a:t>Familiar with Coding predominantly Python</a:t>
            </a:r>
          </a:p>
          <a:p>
            <a:pPr marL="177800" marR="0" lvl="0" indent="-1778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rPr>
              <a:t>Familiar with Diffusion Models &amp; Evaluation Metrics</a:t>
            </a: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endParaRPr>
          </a:p>
        </p:txBody>
      </p:sp>
      <p:sp>
        <p:nvSpPr>
          <p:cNvPr id="76" name="Rectangle 75"/>
          <p:cNvSpPr/>
          <p:nvPr/>
        </p:nvSpPr>
        <p:spPr>
          <a:xfrm>
            <a:off x="5521644" y="1269841"/>
            <a:ext cx="141897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Undertaken Tasks</a:t>
            </a:r>
          </a:p>
        </p:txBody>
      </p:sp>
      <p:sp>
        <p:nvSpPr>
          <p:cNvPr id="77" name="Rectangle 76"/>
          <p:cNvSpPr/>
          <p:nvPr/>
        </p:nvSpPr>
        <p:spPr>
          <a:xfrm>
            <a:off x="5521644" y="4288681"/>
            <a:ext cx="785793"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Timeline</a:t>
            </a:r>
          </a:p>
        </p:txBody>
      </p:sp>
      <p:cxnSp>
        <p:nvCxnSpPr>
          <p:cNvPr id="78" name="Straight Connector 77"/>
          <p:cNvCxnSpPr>
            <a:stCxn id="80" idx="6"/>
            <a:endCxn id="81" idx="2"/>
          </p:cNvCxnSpPr>
          <p:nvPr/>
        </p:nvCxnSpPr>
        <p:spPr>
          <a:xfrm>
            <a:off x="7586171" y="5205682"/>
            <a:ext cx="2210859" cy="0"/>
          </a:xfrm>
          <a:prstGeom prst="line">
            <a:avLst/>
          </a:prstGeom>
          <a:ln w="12700">
            <a:solidFill>
              <a:srgbClr val="B2B2B2"/>
            </a:solidFill>
          </a:ln>
        </p:spPr>
        <p:style>
          <a:lnRef idx="1">
            <a:schemeClr val="dk1"/>
          </a:lnRef>
          <a:fillRef idx="0">
            <a:schemeClr val="dk1"/>
          </a:fillRef>
          <a:effectRef idx="0">
            <a:schemeClr val="dk1"/>
          </a:effectRef>
          <a:fontRef idx="minor">
            <a:schemeClr val="tx1"/>
          </a:fontRef>
        </p:style>
      </p:cxnSp>
      <p:sp>
        <p:nvSpPr>
          <p:cNvPr id="80" name="Oval 79"/>
          <p:cNvSpPr/>
          <p:nvPr/>
        </p:nvSpPr>
        <p:spPr>
          <a:xfrm>
            <a:off x="7443931" y="5134562"/>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81" name="Oval 80"/>
          <p:cNvSpPr/>
          <p:nvPr/>
        </p:nvSpPr>
        <p:spPr>
          <a:xfrm>
            <a:off x="9797030" y="5134562"/>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20" name="Rectangle 19"/>
          <p:cNvSpPr/>
          <p:nvPr/>
        </p:nvSpPr>
        <p:spPr>
          <a:xfrm>
            <a:off x="6990502" y="4605784"/>
            <a:ext cx="104547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Kick Off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1</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21" name="Rectangle 20"/>
          <p:cNvSpPr/>
          <p:nvPr/>
        </p:nvSpPr>
        <p:spPr>
          <a:xfrm>
            <a:off x="9137356" y="4617274"/>
            <a:ext cx="139629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1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2</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nd</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89" name="TextBox 88"/>
          <p:cNvSpPr txBox="1"/>
          <p:nvPr/>
        </p:nvSpPr>
        <p:spPr>
          <a:xfrm>
            <a:off x="373094" y="218945"/>
            <a:ext cx="10243702" cy="3693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18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
        <p:nvSpPr>
          <p:cNvPr id="95" name="Rectangle 94"/>
          <p:cNvSpPr/>
          <p:nvPr/>
        </p:nvSpPr>
        <p:spPr>
          <a:xfrm>
            <a:off x="249997" y="5780453"/>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Pre-Requisite</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37" name="Rectangle 36"/>
          <p:cNvSpPr/>
          <p:nvPr/>
        </p:nvSpPr>
        <p:spPr>
          <a:xfrm>
            <a:off x="5521644" y="1514521"/>
            <a:ext cx="6566724" cy="618567"/>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Exhaustive Literature Survey</a:t>
            </a:r>
            <a:r>
              <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 of Image Generation Metrics [CLIP, FID, SFS, CHAIR &amp; </a:t>
            </a:r>
            <a:r>
              <a:rPr kumimoji="0" lang="en-IN" sz="1200" b="0" i="0" u="none" strike="noStrike" kern="1200" cap="none" spc="0" normalizeH="0" noProof="0" dirty="0" err="1">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etc</a:t>
            </a:r>
            <a:r>
              <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Develop a fixed framework for Quality Assurance &amp; Identify SOTA Benchmark Levels</a:t>
            </a:r>
            <a:endPar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39" name="Rectangle 38"/>
          <p:cNvSpPr/>
          <p:nvPr/>
        </p:nvSpPr>
        <p:spPr>
          <a:xfrm>
            <a:off x="5521644" y="2967364"/>
            <a:ext cx="41549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KPI</a:t>
            </a:r>
          </a:p>
        </p:txBody>
      </p:sp>
      <p:sp>
        <p:nvSpPr>
          <p:cNvPr id="40" name="Rectangle 39"/>
          <p:cNvSpPr/>
          <p:nvPr/>
        </p:nvSpPr>
        <p:spPr>
          <a:xfrm>
            <a:off x="5521644" y="3340060"/>
            <a:ext cx="6566724" cy="646331"/>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200" noProof="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41" name="Rectangle 40"/>
          <p:cNvSpPr/>
          <p:nvPr/>
        </p:nvSpPr>
        <p:spPr>
          <a:xfrm>
            <a:off x="5521644" y="3205048"/>
            <a:ext cx="6566724" cy="341568"/>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noProof="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Framework should consider all possibilities &amp; parameters of the Image Generation Space </a:t>
            </a: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47" name="Rectangle 46"/>
          <p:cNvSpPr/>
          <p:nvPr/>
        </p:nvSpPr>
        <p:spPr>
          <a:xfrm>
            <a:off x="3788382" y="5078389"/>
            <a:ext cx="1043723"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Mentors</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43" name="TextBox 42"/>
          <p:cNvSpPr txBox="1"/>
          <p:nvPr/>
        </p:nvSpPr>
        <p:spPr>
          <a:xfrm>
            <a:off x="231738" y="1484306"/>
            <a:ext cx="4842798" cy="1277273"/>
          </a:xfrm>
          <a:prstGeom prst="rect">
            <a:avLst/>
          </a:prstGeom>
          <a:noFill/>
        </p:spPr>
        <p:txBody>
          <a:bodyPr wrap="square" rtlCol="0" anchor="ctr">
            <a:spAutoFit/>
          </a:bodyPr>
          <a:lstStyle/>
          <a:p>
            <a:pPr lvl="0" algn="just">
              <a:defRPr/>
            </a:pPr>
            <a:r>
              <a:rPr lang="en-IN" sz="1100" dirty="0">
                <a:solidFill>
                  <a:prstClr val="black"/>
                </a:solidFill>
                <a:latin typeface="Malgun Gothic" panose="020B0503020000020004" pitchFamily="34" charset="-127"/>
                <a:ea typeface="Malgun Gothic" panose="020B0503020000020004" pitchFamily="34" charset="-127"/>
              </a:rPr>
              <a:t>Develop a comprehensive framework for conducting equitable and standardized comparisons of image generation models, ensuring 'apple-to-apple' assessments. This framework should establish consistent evaluation metrics, benchmark datasets, and evaluation protocols to facilitate a fair and meaningful comparison of various image generation techniques. The goal is to advance the field of computer vision by providing a reliable means of model assessment and selection.</a:t>
            </a:r>
          </a:p>
        </p:txBody>
      </p:sp>
      <p:sp>
        <p:nvSpPr>
          <p:cNvPr id="38" name="Rectangle 37"/>
          <p:cNvSpPr/>
          <p:nvPr/>
        </p:nvSpPr>
        <p:spPr>
          <a:xfrm>
            <a:off x="5521644" y="6298695"/>
            <a:ext cx="97174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Complexity</a:t>
            </a:r>
          </a:p>
        </p:txBody>
      </p:sp>
      <p:pic>
        <p:nvPicPr>
          <p:cNvPr id="42" name="Picture 2" descr="20+ Pain Scale 10 Stock Photos, Pictures &amp; Royalty-Free Images - iStock"/>
          <p:cNvPicPr>
            <a:picLocks noChangeAspect="1" noChangeArrowheads="1"/>
          </p:cNvPicPr>
          <p:nvPr/>
        </p:nvPicPr>
        <p:blipFill rotWithShape="1">
          <a:blip r:embed="rId4">
            <a:extLst>
              <a:ext uri="{28A0092B-C50C-407E-A947-70E740481C1C}">
                <a14:useLocalDpi xmlns:a14="http://schemas.microsoft.com/office/drawing/2010/main" val="0"/>
              </a:ext>
            </a:extLst>
          </a:blip>
          <a:srcRect t="46809" b="21328"/>
          <a:stretch/>
        </p:blipFill>
        <p:spPr bwMode="auto">
          <a:xfrm>
            <a:off x="6547546" y="6351157"/>
            <a:ext cx="2589810" cy="31687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Arrow Icon In Flat Style, Arrow, Vector, Arrows Png And Vector - Arrow  Vector PNG – Stunning free transparent png clipart images free download"/>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4286" b="96429" l="3929" r="96667"/>
                    </a14:imgEffect>
                  </a14:imgLayer>
                </a14:imgProps>
              </a:ext>
              <a:ext uri="{28A0092B-C50C-407E-A947-70E740481C1C}">
                <a14:useLocalDpi xmlns:a14="http://schemas.microsoft.com/office/drawing/2010/main" val="0"/>
              </a:ext>
            </a:extLst>
          </a:blip>
          <a:srcRect/>
          <a:stretch>
            <a:fillRect/>
          </a:stretch>
        </p:blipFill>
        <p:spPr bwMode="auto">
          <a:xfrm rot="16200000">
            <a:off x="7658109" y="6621669"/>
            <a:ext cx="159047" cy="159047"/>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3396899" y="3914461"/>
            <a:ext cx="1556836"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Pranal</a:t>
            </a:r>
            <a:r>
              <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Prasad </a:t>
            </a: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Dongare</a:t>
            </a:r>
            <a:endPar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+91-7022250561</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pranal.p@samsung.com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2185" y="4283378"/>
            <a:ext cx="196638" cy="124537"/>
          </a:xfrm>
          <a:prstGeom prst="rect">
            <a:avLst/>
          </a:prstGeom>
        </p:spPr>
      </p:pic>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9507" y="4103697"/>
            <a:ext cx="135338" cy="135338"/>
          </a:xfrm>
          <a:prstGeom prst="rect">
            <a:avLst/>
          </a:prstGeom>
        </p:spPr>
      </p:pic>
      <p:sp>
        <p:nvSpPr>
          <p:cNvPr id="53" name="Rectangle 52"/>
          <p:cNvSpPr/>
          <p:nvPr/>
        </p:nvSpPr>
        <p:spPr>
          <a:xfrm>
            <a:off x="3335184" y="4456346"/>
            <a:ext cx="1680268"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Tushar</a:t>
            </a:r>
            <a:r>
              <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a:t>
            </a: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Madaan</a:t>
            </a:r>
            <a:endPar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+91-9205301569</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tushar.m2@samsung.com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2185" y="4825263"/>
            <a:ext cx="196638" cy="124537"/>
          </a:xfrm>
          <a:prstGeom prst="rect">
            <a:avLst/>
          </a:prstGeom>
        </p:spPr>
      </p:pic>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9507" y="4645582"/>
            <a:ext cx="135338" cy="135338"/>
          </a:xfrm>
          <a:prstGeom prst="rect">
            <a:avLst/>
          </a:prstGeom>
        </p:spPr>
      </p:pic>
    </p:spTree>
    <p:extLst>
      <p:ext uri="{BB962C8B-B14F-4D97-AF65-F5344CB8AC3E}">
        <p14:creationId xmlns:p14="http://schemas.microsoft.com/office/powerpoint/2010/main" val="328599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7" y="146254"/>
            <a:ext cx="10801110"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a:t>
            </a:r>
            <a:r>
              <a:rPr lang="en-IN" sz="2000"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20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dirty="0">
                <a:solidFill>
                  <a:schemeClr val="accent6"/>
                </a:solidFill>
                <a:latin typeface="SamsungOne 600C" panose="020B0706030303020204" pitchFamily="34" charset="0"/>
                <a:ea typeface="SamsungOne 600C" panose="020B0706030303020204" pitchFamily="34" charset="0"/>
              </a:rPr>
              <a:t>Worklet Details</a:t>
            </a:r>
          </a:p>
        </p:txBody>
      </p:sp>
      <p:sp>
        <p:nvSpPr>
          <p:cNvPr id="26" name="Rectangle 25"/>
          <p:cNvSpPr/>
          <p:nvPr/>
        </p:nvSpPr>
        <p:spPr>
          <a:xfrm>
            <a:off x="283463" y="1109867"/>
            <a:ext cx="6937143" cy="461665"/>
          </a:xfrm>
          <a:prstGeom prst="rect">
            <a:avLst/>
          </a:prstGeom>
        </p:spPr>
        <p:txBody>
          <a:bodyPr wrap="square">
            <a:spAutoFit/>
          </a:bodyPr>
          <a:lstStyle/>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Worklet ID: 23RSG25</a:t>
            </a:r>
          </a:p>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College Name: Cambridge Institute of Technology, Bangalore</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7" name="Rectangle 26"/>
          <p:cNvSpPr/>
          <p:nvPr/>
        </p:nvSpPr>
        <p:spPr>
          <a:xfrm>
            <a:off x="167262" y="4195157"/>
            <a:ext cx="5867778" cy="181344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34" name="Rectangle 33"/>
          <p:cNvSpPr/>
          <p:nvPr/>
        </p:nvSpPr>
        <p:spPr>
          <a:xfrm>
            <a:off x="143178" y="2037123"/>
            <a:ext cx="5867779" cy="198659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lvl="1"/>
            <a:endParaRPr lang="en-IN" sz="1200" b="1" dirty="0">
              <a:solidFill>
                <a:srgbClr val="0E4094"/>
              </a:solidFill>
              <a:latin typeface="SamsungOne 600C" panose="020B0706030303020204" pitchFamily="34" charset="0"/>
              <a:ea typeface="SamsungOne 600C" panose="020B0706030303020204" pitchFamily="34" charset="0"/>
            </a:endParaRPr>
          </a:p>
        </p:txBody>
      </p:sp>
      <p:sp>
        <p:nvSpPr>
          <p:cNvPr id="37" name="Rectangle 36"/>
          <p:cNvSpPr/>
          <p:nvPr/>
        </p:nvSpPr>
        <p:spPr>
          <a:xfrm>
            <a:off x="167262" y="4262103"/>
            <a:ext cx="5867778" cy="1077218"/>
          </a:xfrm>
          <a:prstGeom prst="rect">
            <a:avLst/>
          </a:prstGeom>
        </p:spPr>
        <p:txBody>
          <a:bodyPr wrap="square">
            <a:spAutoFit/>
          </a:bodyPr>
          <a:lstStyle/>
          <a:p>
            <a:r>
              <a:rPr lang="en-IN" b="1" dirty="0">
                <a:solidFill>
                  <a:srgbClr val="0E4094"/>
                </a:solidFill>
                <a:latin typeface="SamsungOne 600C" panose="020B0706030303020204" pitchFamily="34" charset="0"/>
                <a:ea typeface="SamsungOne 600C" panose="020B0706030303020204" pitchFamily="34" charset="0"/>
              </a:rPr>
              <a:t>Next Steps </a:t>
            </a:r>
          </a:p>
          <a:p>
            <a:endParaRPr lang="en-IN" b="1" dirty="0">
              <a:solidFill>
                <a:srgbClr val="0E4094"/>
              </a:solidFill>
              <a:latin typeface="SamsungOne 600C" panose="020B0706030303020204" pitchFamily="34" charset="0"/>
              <a:ea typeface="SamsungOne 600C" panose="020B0706030303020204" pitchFamily="34" charset="0"/>
            </a:endParaRPr>
          </a:p>
          <a:p>
            <a:pPr marL="269875" indent="-269875"/>
            <a:endParaRPr lang="en-IN" sz="1400" b="1" dirty="0">
              <a:solidFill>
                <a:srgbClr val="0E4094"/>
              </a:solidFill>
              <a:latin typeface="SamsungOne 600C" panose="020B0706030303020204" pitchFamily="34" charset="0"/>
              <a:ea typeface="SamsungOne 600C" panose="020B0706030303020204" pitchFamily="34" charset="0"/>
            </a:endParaRPr>
          </a:p>
          <a:p>
            <a:endParaRPr lang="en-IN" sz="1400" b="1" dirty="0">
              <a:solidFill>
                <a:srgbClr val="0E4094"/>
              </a:solidFill>
              <a:latin typeface="SamsungOne 600C" panose="020B0706030303020204" pitchFamily="34" charset="0"/>
              <a:ea typeface="SamsungOne 600C" panose="020B0706030303020204" pitchFamily="34" charset="0"/>
            </a:endParaRPr>
          </a:p>
        </p:txBody>
      </p:sp>
      <p:sp>
        <p:nvSpPr>
          <p:cNvPr id="39" name="Rectangle 38"/>
          <p:cNvSpPr/>
          <p:nvPr/>
        </p:nvSpPr>
        <p:spPr>
          <a:xfrm>
            <a:off x="265768" y="2110196"/>
            <a:ext cx="2261645"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KPIs achieved till now</a:t>
            </a:r>
          </a:p>
        </p:txBody>
      </p:sp>
      <p:sp>
        <p:nvSpPr>
          <p:cNvPr id="40" name="Rectangle 39"/>
          <p:cNvSpPr/>
          <p:nvPr/>
        </p:nvSpPr>
        <p:spPr>
          <a:xfrm>
            <a:off x="6139991" y="4205097"/>
            <a:ext cx="5867778" cy="179845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b="1" dirty="0">
              <a:solidFill>
                <a:srgbClr val="0E4094"/>
              </a:solidFill>
              <a:latin typeface="SamsungOne 600C" panose="020B0706030303020204" pitchFamily="34" charset="0"/>
              <a:ea typeface="SamsungOne 600C" panose="020B0706030303020204" pitchFamily="34" charset="0"/>
            </a:endParaRPr>
          </a:p>
          <a:p>
            <a:pPr algn="ctr"/>
            <a:endParaRPr lang="en-US" dirty="0">
              <a:latin typeface="SamsungOne 600C" panose="020B0706030303020204" pitchFamily="34" charset="0"/>
              <a:ea typeface="SamsungOne 600C" panose="020B0706030303020204" pitchFamily="34" charset="0"/>
            </a:endParaRPr>
          </a:p>
        </p:txBody>
      </p:sp>
      <p:sp>
        <p:nvSpPr>
          <p:cNvPr id="41" name="Rectangle 40"/>
          <p:cNvSpPr/>
          <p:nvPr/>
        </p:nvSpPr>
        <p:spPr>
          <a:xfrm>
            <a:off x="6139991" y="4277046"/>
            <a:ext cx="3720890"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Key Achievements/ Outcome till now</a:t>
            </a:r>
          </a:p>
        </p:txBody>
      </p:sp>
      <p:sp>
        <p:nvSpPr>
          <p:cNvPr id="42" name="Rectangle 41"/>
          <p:cNvSpPr/>
          <p:nvPr/>
        </p:nvSpPr>
        <p:spPr>
          <a:xfrm>
            <a:off x="6151243" y="2145588"/>
            <a:ext cx="5867778" cy="1986592"/>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b="1" dirty="0">
              <a:solidFill>
                <a:srgbClr val="0E4094"/>
              </a:solidFill>
              <a:latin typeface="SamsungOne 600C" panose="020B0706030303020204" pitchFamily="34" charset="0"/>
              <a:ea typeface="SamsungOne 600C" panose="020B0706030303020204" pitchFamily="34" charset="0"/>
            </a:endParaRPr>
          </a:p>
        </p:txBody>
      </p:sp>
      <p:sp>
        <p:nvSpPr>
          <p:cNvPr id="43" name="Rectangle 42"/>
          <p:cNvSpPr/>
          <p:nvPr/>
        </p:nvSpPr>
        <p:spPr>
          <a:xfrm>
            <a:off x="6139991" y="2116292"/>
            <a:ext cx="3070071"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Any Challenges/ Issues faced</a:t>
            </a:r>
          </a:p>
        </p:txBody>
      </p:sp>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dirty="0">
                <a:latin typeface="SamsungOne 600C" panose="020B0706030303020204" pitchFamily="34" charset="0"/>
                <a:ea typeface="SamsungOne 600C" panose="020B0706030303020204" pitchFamily="34" charset="0"/>
              </a:rPr>
              <a:t>Date:28 Nov 2023</a:t>
            </a:r>
            <a:endParaRPr lang="en-US" dirty="0">
              <a:solidFill>
                <a:schemeClr val="bg1">
                  <a:lumMod val="50000"/>
                </a:schemeClr>
              </a:solidFill>
              <a:latin typeface="SamsungOne 600C" panose="020B0706030303020204" pitchFamily="34" charset="0"/>
              <a:ea typeface="SamsungOne 600C" panose="020B0706030303020204" pitchFamily="34" charset="0"/>
            </a:endParaRPr>
          </a:p>
        </p:txBody>
      </p:sp>
      <p:sp>
        <p:nvSpPr>
          <p:cNvPr id="2" name="TextBox 1">
            <a:extLst>
              <a:ext uri="{FF2B5EF4-FFF2-40B4-BE49-F238E27FC236}">
                <a16:creationId xmlns:a16="http://schemas.microsoft.com/office/drawing/2014/main" id="{E3C53253-2B0D-B098-A678-73B9EE1FC074}"/>
              </a:ext>
            </a:extLst>
          </p:cNvPr>
          <p:cNvSpPr txBox="1"/>
          <p:nvPr/>
        </p:nvSpPr>
        <p:spPr>
          <a:xfrm>
            <a:off x="283464" y="2479528"/>
            <a:ext cx="5727493" cy="1477328"/>
          </a:xfrm>
          <a:prstGeom prst="rect">
            <a:avLst/>
          </a:prstGeom>
          <a:noFill/>
        </p:spPr>
        <p:txBody>
          <a:bodyPr wrap="square" rtlCol="0">
            <a:spAutoFit/>
          </a:bodyPr>
          <a:lstStyle/>
          <a:p>
            <a:r>
              <a:rPr lang="en-IN" dirty="0"/>
              <a:t>Research papers for literature survey have been studied.</a:t>
            </a:r>
          </a:p>
          <a:p>
            <a:r>
              <a:rPr lang="en-IN" dirty="0"/>
              <a:t>Implemented Metrics – CLIP and FID.</a:t>
            </a:r>
          </a:p>
          <a:p>
            <a:r>
              <a:rPr lang="en-IN" dirty="0"/>
              <a:t>Newer Metrics for research-LPIPS, SSIM, MSSIM, PSNR,CHAIR, POPE, Q-ALIGN,EXPLORING CLIP FOR ASSESSING.</a:t>
            </a:r>
          </a:p>
        </p:txBody>
      </p:sp>
      <p:sp>
        <p:nvSpPr>
          <p:cNvPr id="3" name="TextBox 2">
            <a:extLst>
              <a:ext uri="{FF2B5EF4-FFF2-40B4-BE49-F238E27FC236}">
                <a16:creationId xmlns:a16="http://schemas.microsoft.com/office/drawing/2014/main" id="{C1626A29-6AA0-7A45-9717-E31C5CA7AA0E}"/>
              </a:ext>
            </a:extLst>
          </p:cNvPr>
          <p:cNvSpPr txBox="1"/>
          <p:nvPr/>
        </p:nvSpPr>
        <p:spPr>
          <a:xfrm>
            <a:off x="6321329" y="2936967"/>
            <a:ext cx="5727493" cy="369332"/>
          </a:xfrm>
          <a:prstGeom prst="rect">
            <a:avLst/>
          </a:prstGeom>
          <a:noFill/>
        </p:spPr>
        <p:txBody>
          <a:bodyPr wrap="square" rtlCol="0">
            <a:spAutoFit/>
          </a:bodyPr>
          <a:lstStyle/>
          <a:p>
            <a:pPr algn="just"/>
            <a:r>
              <a:rPr lang="en-US" sz="1800" dirty="0">
                <a:solidFill>
                  <a:srgbClr val="0E4094"/>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Lack of reference o</a:t>
            </a:r>
            <a:r>
              <a:rPr lang="en-US"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implementation</a:t>
            </a:r>
          </a:p>
        </p:txBody>
      </p:sp>
      <p:sp>
        <p:nvSpPr>
          <p:cNvPr id="4" name="TextBox 3">
            <a:extLst>
              <a:ext uri="{FF2B5EF4-FFF2-40B4-BE49-F238E27FC236}">
                <a16:creationId xmlns:a16="http://schemas.microsoft.com/office/drawing/2014/main" id="{F035860A-A85A-01FC-D536-FA9C06B639FC}"/>
              </a:ext>
            </a:extLst>
          </p:cNvPr>
          <p:cNvSpPr txBox="1"/>
          <p:nvPr/>
        </p:nvSpPr>
        <p:spPr>
          <a:xfrm>
            <a:off x="143178" y="4646378"/>
            <a:ext cx="5727493" cy="646331"/>
          </a:xfrm>
          <a:prstGeom prst="rect">
            <a:avLst/>
          </a:prstGeom>
          <a:noFill/>
        </p:spPr>
        <p:txBody>
          <a:bodyPr wrap="square" rtlCol="0">
            <a:spAutoFit/>
          </a:bodyPr>
          <a:lstStyle/>
          <a:p>
            <a:r>
              <a:rPr lang="en-IN" dirty="0"/>
              <a:t>More research paper for literature survey to be studied.</a:t>
            </a:r>
          </a:p>
          <a:p>
            <a:r>
              <a:rPr lang="en-IN" dirty="0"/>
              <a:t>Implementing </a:t>
            </a:r>
            <a:r>
              <a:rPr lang="en-IN"/>
              <a:t>the new found </a:t>
            </a:r>
            <a:r>
              <a:rPr lang="en-IN" dirty="0"/>
              <a:t>metrics</a:t>
            </a:r>
          </a:p>
        </p:txBody>
      </p:sp>
      <p:sp>
        <p:nvSpPr>
          <p:cNvPr id="5" name="TextBox 4">
            <a:extLst>
              <a:ext uri="{FF2B5EF4-FFF2-40B4-BE49-F238E27FC236}">
                <a16:creationId xmlns:a16="http://schemas.microsoft.com/office/drawing/2014/main" id="{285C926E-BBE4-8896-6206-20C56F829D08}"/>
              </a:ext>
            </a:extLst>
          </p:cNvPr>
          <p:cNvSpPr txBox="1"/>
          <p:nvPr/>
        </p:nvSpPr>
        <p:spPr>
          <a:xfrm>
            <a:off x="6280275" y="4841106"/>
            <a:ext cx="5727493" cy="369332"/>
          </a:xfrm>
          <a:prstGeom prst="rect">
            <a:avLst/>
          </a:prstGeom>
          <a:noFill/>
        </p:spPr>
        <p:txBody>
          <a:bodyPr wrap="square" rtlCol="0">
            <a:spAutoFit/>
          </a:bodyPr>
          <a:lstStyle/>
          <a:p>
            <a:r>
              <a:rPr lang="en-IN" dirty="0"/>
              <a:t>Found out new metrics form research</a:t>
            </a:r>
          </a:p>
        </p:txBody>
      </p:sp>
    </p:spTree>
    <p:extLst>
      <p:ext uri="{BB962C8B-B14F-4D97-AF65-F5344CB8AC3E}">
        <p14:creationId xmlns:p14="http://schemas.microsoft.com/office/powerpoint/2010/main" val="184443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10244130"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400" b="1" dirty="0">
                <a:solidFill>
                  <a:schemeClr val="accent1">
                    <a:lumMod val="50000"/>
                  </a:schemeClr>
                </a:solidFill>
              </a:rPr>
              <a:t>EVALUATING OBJECT HALLUCINATION IN LARGE VISION-LANGUAGE MODELS </a:t>
            </a:r>
            <a:endParaRPr lang="en-US" sz="2800" b="1" dirty="0">
              <a:solidFill>
                <a:schemeClr val="accent1">
                  <a:lumMod val="50000"/>
                </a:schemeClr>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84667" y="1429407"/>
            <a:ext cx="11887200" cy="3782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solidFill>
                  <a:srgbClr val="080A13"/>
                </a:solidFill>
                <a:effectLst/>
                <a:latin typeface="Times New Roman" panose="02020603050405020304" pitchFamily="18" charset="0"/>
                <a:cs typeface="Times New Roman" panose="02020603050405020304" pitchFamily="18" charset="0"/>
              </a:rPr>
              <a:t>Investigates object hallucination in Large Vision-Language Models (LVLMs) and its relationship with visual instruction datasets.</a:t>
            </a:r>
          </a:p>
          <a:p>
            <a:pPr marL="285750" indent="-285750" algn="just">
              <a:lnSpc>
                <a:spcPct val="150000"/>
              </a:lnSpc>
              <a:buFont typeface="Arial" panose="020B0604020202020204" pitchFamily="34" charset="0"/>
              <a:buChar char="•"/>
            </a:pPr>
            <a:r>
              <a:rPr lang="en-US" b="0" i="0" dirty="0">
                <a:solidFill>
                  <a:srgbClr val="080A13"/>
                </a:solidFill>
                <a:effectLst/>
                <a:latin typeface="Times New Roman" panose="02020603050405020304" pitchFamily="18" charset="0"/>
                <a:cs typeface="Times New Roman" panose="02020603050405020304" pitchFamily="18" charset="0"/>
              </a:rPr>
              <a:t>Proposes POPE (</a:t>
            </a:r>
            <a:r>
              <a:rPr lang="en-IN" b="0" i="0" dirty="0">
                <a:effectLst/>
                <a:latin typeface="Söhne"/>
              </a:rPr>
              <a:t>Polling-based Object Probing Evaluation.)</a:t>
            </a:r>
            <a:r>
              <a:rPr lang="en-US" b="0" i="0" dirty="0">
                <a:effectLst/>
                <a:latin typeface="Times New Roman" panose="02020603050405020304" pitchFamily="18" charset="0"/>
                <a:cs typeface="Times New Roman" panose="02020603050405020304" pitchFamily="18" charset="0"/>
              </a:rPr>
              <a:t>,</a:t>
            </a:r>
            <a:r>
              <a:rPr lang="en-US" b="0" i="0" dirty="0">
                <a:solidFill>
                  <a:srgbClr val="080A13"/>
                </a:solidFill>
                <a:effectLst/>
                <a:latin typeface="Times New Roman" panose="02020603050405020304" pitchFamily="18" charset="0"/>
                <a:cs typeface="Times New Roman" panose="02020603050405020304" pitchFamily="18" charset="0"/>
              </a:rPr>
              <a:t> a new evaluation method addressing limitations of existing evaluation approaches for LVLMs.</a:t>
            </a:r>
          </a:p>
          <a:p>
            <a:pPr marL="285750" indent="-285750" algn="just">
              <a:lnSpc>
                <a:spcPct val="150000"/>
              </a:lnSpc>
              <a:buFont typeface="Arial" panose="020B0604020202020204" pitchFamily="34" charset="0"/>
              <a:buChar char="•"/>
            </a:pPr>
            <a:r>
              <a:rPr lang="en-US" b="0" i="0" dirty="0">
                <a:solidFill>
                  <a:srgbClr val="080A13"/>
                </a:solidFill>
                <a:effectLst/>
                <a:latin typeface="Times New Roman" panose="02020603050405020304" pitchFamily="18" charset="0"/>
                <a:cs typeface="Times New Roman" panose="02020603050405020304" pitchFamily="18" charset="0"/>
              </a:rPr>
              <a:t>Demonstrates the impact of visual instruction datasets on hallucination severity and introduces POPE as a superior evaluation method.</a:t>
            </a:r>
          </a:p>
          <a:p>
            <a:pPr marL="285750" indent="-285750" algn="just">
              <a:lnSpc>
                <a:spcPct val="150000"/>
              </a:lnSpc>
              <a:buFont typeface="Arial" panose="020B0604020202020204" pitchFamily="34" charset="0"/>
              <a:buChar char="•"/>
            </a:pPr>
            <a:r>
              <a:rPr lang="en-US" b="0" i="0" dirty="0">
                <a:solidFill>
                  <a:srgbClr val="080A13"/>
                </a:solidFill>
                <a:effectLst/>
                <a:latin typeface="Times New Roman" panose="02020603050405020304" pitchFamily="18" charset="0"/>
                <a:cs typeface="Times New Roman" panose="02020603050405020304" pitchFamily="18" charset="0"/>
              </a:rPr>
              <a:t>Acknowledges limitations in computational resources and model comparison while highlighting the potential for future LVLM development.</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71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TextBox 2">
            <a:extLst>
              <a:ext uri="{FF2B5EF4-FFF2-40B4-BE49-F238E27FC236}">
                <a16:creationId xmlns:a16="http://schemas.microsoft.com/office/drawing/2014/main" id="{F243C922-78C7-707E-B3AD-9134BE0B132A}"/>
              </a:ext>
            </a:extLst>
          </p:cNvPr>
          <p:cNvSpPr txBox="1"/>
          <p:nvPr/>
        </p:nvSpPr>
        <p:spPr>
          <a:xfrm>
            <a:off x="1" y="825684"/>
            <a:ext cx="10942080"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800" b="1" dirty="0">
                <a:solidFill>
                  <a:schemeClr val="accent1">
                    <a:lumMod val="50000"/>
                  </a:schemeClr>
                </a:solidFill>
              </a:rPr>
              <a:t>CHAIR(Caption Hallucination Assessment with Image Relevance)</a:t>
            </a:r>
          </a:p>
        </p:txBody>
      </p:sp>
      <p:sp>
        <p:nvSpPr>
          <p:cNvPr id="4" name="TextBox 3">
            <a:extLst>
              <a:ext uri="{FF2B5EF4-FFF2-40B4-BE49-F238E27FC236}">
                <a16:creationId xmlns:a16="http://schemas.microsoft.com/office/drawing/2014/main" id="{3DB433EB-6A0F-3B47-4C3C-18A1F578FBEE}"/>
              </a:ext>
            </a:extLst>
          </p:cNvPr>
          <p:cNvSpPr txBox="1"/>
          <p:nvPr/>
        </p:nvSpPr>
        <p:spPr>
          <a:xfrm>
            <a:off x="169333" y="1692166"/>
            <a:ext cx="11728377" cy="3416320"/>
          </a:xfrm>
          <a:prstGeom prst="rect">
            <a:avLst/>
          </a:prstGeom>
          <a:noFill/>
        </p:spPr>
        <p:txBody>
          <a:bodyPr wrap="square" rtlCol="0">
            <a:spAutoFit/>
          </a:bodyPr>
          <a:lstStyle/>
          <a:p>
            <a:pPr algn="just">
              <a:lnSpc>
                <a:spcPct val="150000"/>
              </a:lnSpc>
            </a:pPr>
            <a:r>
              <a:rPr lang="en-US" dirty="0">
                <a:solidFill>
                  <a:srgbClr val="000000"/>
                </a:solidFill>
                <a:latin typeface="Calibri" panose="020F0502020204030204" pitchFamily="34" charset="0"/>
              </a:rPr>
              <a:t>1. CHAIR Metric: It's an evaluation method designed to assess object hallucination in LVLMs by examining whether mentioned objects are hallucinated in the generated captions. It's based on exact matching, focusing on parsing generated captions to extract predicted objects and assess their consistency with the image.</a:t>
            </a:r>
          </a:p>
          <a:p>
            <a:pPr algn="just">
              <a:lnSpc>
                <a:spcPct val="150000"/>
              </a:lnSpc>
            </a:pPr>
            <a:endParaRPr lang="en-US" dirty="0">
              <a:solidFill>
                <a:srgbClr val="000000"/>
              </a:solidFill>
              <a:latin typeface="Calibri" panose="020F0502020204030204" pitchFamily="34" charset="0"/>
            </a:endParaRPr>
          </a:p>
          <a:p>
            <a:pPr algn="just">
              <a:lnSpc>
                <a:spcPct val="150000"/>
              </a:lnSpc>
            </a:pPr>
            <a:r>
              <a:rPr lang="en-US" dirty="0">
                <a:solidFill>
                  <a:srgbClr val="000000"/>
                </a:solidFill>
                <a:latin typeface="Calibri" panose="020F0502020204030204" pitchFamily="34" charset="0"/>
              </a:rPr>
              <a:t>2. Limitations of CHAIR: This evaluation method is sensitive to prompts, relies on human-crafted rules, and can be influenced by the style and length of the generated captions, leading to less reliable evaluation results.</a:t>
            </a:r>
          </a:p>
          <a:p>
            <a:pPr lvl="1"/>
            <a:endParaRPr lang="en-US" b="0" i="0" u="none" strike="noStrike" dirty="0">
              <a:solidFill>
                <a:srgbClr val="000000"/>
              </a:solidFill>
              <a:effectLst/>
              <a:latin typeface="Calibri" panose="020F0502020204030204" pitchFamily="34" charset="0"/>
            </a:endParaRPr>
          </a:p>
          <a:p>
            <a:pPr lvl="1"/>
            <a:r>
              <a:rPr lang="en-US" dirty="0">
                <a:solidFill>
                  <a:srgbClr val="000000"/>
                </a:solidFill>
                <a:latin typeface="Calibri" panose="020F0502020204030204" pitchFamily="34" charset="0"/>
              </a:rPr>
              <a:t>                                                                                                                                                          </a:t>
            </a:r>
            <a:endParaRPr lang="en-US" b="0" i="0" u="none" strike="noStrike" dirty="0">
              <a:solidFill>
                <a:srgbClr val="000000"/>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90041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9" name="Picture 8">
            <a:extLst>
              <a:ext uri="{FF2B5EF4-FFF2-40B4-BE49-F238E27FC236}">
                <a16:creationId xmlns:a16="http://schemas.microsoft.com/office/drawing/2014/main" id="{96E4B9CE-1333-2873-EE16-6392D542F9D9}"/>
              </a:ext>
            </a:extLst>
          </p:cNvPr>
          <p:cNvPicPr>
            <a:picLocks noChangeAspect="1"/>
          </p:cNvPicPr>
          <p:nvPr/>
        </p:nvPicPr>
        <p:blipFill rotWithShape="1">
          <a:blip r:embed="rId3"/>
          <a:srcRect t="48524" b="5624"/>
          <a:stretch/>
        </p:blipFill>
        <p:spPr>
          <a:xfrm>
            <a:off x="213039" y="1187668"/>
            <a:ext cx="5882961" cy="1978573"/>
          </a:xfrm>
          <a:prstGeom prst="rect">
            <a:avLst/>
          </a:prstGeom>
        </p:spPr>
      </p:pic>
      <p:pic>
        <p:nvPicPr>
          <p:cNvPr id="13" name="Picture 12">
            <a:extLst>
              <a:ext uri="{FF2B5EF4-FFF2-40B4-BE49-F238E27FC236}">
                <a16:creationId xmlns:a16="http://schemas.microsoft.com/office/drawing/2014/main" id="{BA323A20-165F-1B94-9BDE-0BBB91830FA7}"/>
              </a:ext>
            </a:extLst>
          </p:cNvPr>
          <p:cNvPicPr>
            <a:picLocks noChangeAspect="1"/>
          </p:cNvPicPr>
          <p:nvPr/>
        </p:nvPicPr>
        <p:blipFill>
          <a:blip r:embed="rId4"/>
          <a:stretch>
            <a:fillRect/>
          </a:stretch>
        </p:blipFill>
        <p:spPr>
          <a:xfrm>
            <a:off x="6496193" y="1043856"/>
            <a:ext cx="5482768" cy="4770287"/>
          </a:xfrm>
          <a:prstGeom prst="rect">
            <a:avLst/>
          </a:prstGeom>
        </p:spPr>
      </p:pic>
    </p:spTree>
    <p:extLst>
      <p:ext uri="{BB962C8B-B14F-4D97-AF65-F5344CB8AC3E}">
        <p14:creationId xmlns:p14="http://schemas.microsoft.com/office/powerpoint/2010/main" val="341703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3" name="Picture 2">
            <a:extLst>
              <a:ext uri="{FF2B5EF4-FFF2-40B4-BE49-F238E27FC236}">
                <a16:creationId xmlns:a16="http://schemas.microsoft.com/office/drawing/2014/main" id="{2F36F1D1-4D3D-9DB4-971F-37CDC62A3AED}"/>
              </a:ext>
            </a:extLst>
          </p:cNvPr>
          <p:cNvPicPr>
            <a:picLocks noChangeAspect="1"/>
          </p:cNvPicPr>
          <p:nvPr/>
        </p:nvPicPr>
        <p:blipFill>
          <a:blip r:embed="rId3"/>
          <a:stretch>
            <a:fillRect/>
          </a:stretch>
        </p:blipFill>
        <p:spPr>
          <a:xfrm>
            <a:off x="506309" y="2165402"/>
            <a:ext cx="10299378" cy="3678350"/>
          </a:xfrm>
          <a:prstGeom prst="rect">
            <a:avLst/>
          </a:prstGeom>
        </p:spPr>
      </p:pic>
      <p:sp>
        <p:nvSpPr>
          <p:cNvPr id="4" name="TextBox 3">
            <a:extLst>
              <a:ext uri="{FF2B5EF4-FFF2-40B4-BE49-F238E27FC236}">
                <a16:creationId xmlns:a16="http://schemas.microsoft.com/office/drawing/2014/main" id="{D6651E2D-7D73-58A9-EC30-28BF4179CD1B}"/>
              </a:ext>
            </a:extLst>
          </p:cNvPr>
          <p:cNvSpPr txBox="1"/>
          <p:nvPr/>
        </p:nvSpPr>
        <p:spPr>
          <a:xfrm>
            <a:off x="1" y="825684"/>
            <a:ext cx="10942080"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800" b="1" dirty="0">
                <a:solidFill>
                  <a:schemeClr val="accent1">
                    <a:lumMod val="50000"/>
                  </a:schemeClr>
                </a:solidFill>
              </a:rPr>
              <a:t>POPE</a:t>
            </a:r>
            <a:r>
              <a:rPr lang="en-US" sz="2800" b="1" i="0" dirty="0">
                <a:solidFill>
                  <a:schemeClr val="accent1">
                    <a:lumMod val="50000"/>
                  </a:schemeClr>
                </a:solidFill>
                <a:effectLst/>
                <a:latin typeface="Times New Roman" panose="02020603050405020304" pitchFamily="18" charset="0"/>
                <a:cs typeface="Times New Roman" panose="02020603050405020304" pitchFamily="18" charset="0"/>
              </a:rPr>
              <a:t>(</a:t>
            </a:r>
            <a:r>
              <a:rPr lang="en-IN" sz="2800" b="1" i="0" dirty="0">
                <a:solidFill>
                  <a:schemeClr val="accent1">
                    <a:lumMod val="50000"/>
                  </a:schemeClr>
                </a:solidFill>
                <a:effectLst/>
                <a:latin typeface="Söhne"/>
              </a:rPr>
              <a:t>Polling-based Object Probing Evaluation)</a:t>
            </a:r>
            <a:endParaRPr lang="en-US" sz="2800" b="1" dirty="0">
              <a:solidFill>
                <a:schemeClr val="accent1">
                  <a:lumMod val="50000"/>
                </a:schemeClr>
              </a:solidFill>
            </a:endParaRPr>
          </a:p>
        </p:txBody>
      </p:sp>
    </p:spTree>
    <p:extLst>
      <p:ext uri="{BB962C8B-B14F-4D97-AF65-F5344CB8AC3E}">
        <p14:creationId xmlns:p14="http://schemas.microsoft.com/office/powerpoint/2010/main" val="266482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5" name="Picture 4">
            <a:extLst>
              <a:ext uri="{FF2B5EF4-FFF2-40B4-BE49-F238E27FC236}">
                <a16:creationId xmlns:a16="http://schemas.microsoft.com/office/drawing/2014/main" id="{38A6B455-1BFB-8D81-431C-B968288818FB}"/>
              </a:ext>
            </a:extLst>
          </p:cNvPr>
          <p:cNvPicPr>
            <a:picLocks noChangeAspect="1"/>
          </p:cNvPicPr>
          <p:nvPr/>
        </p:nvPicPr>
        <p:blipFill>
          <a:blip r:embed="rId3"/>
          <a:stretch>
            <a:fillRect/>
          </a:stretch>
        </p:blipFill>
        <p:spPr>
          <a:xfrm>
            <a:off x="923106" y="1057846"/>
            <a:ext cx="10543679" cy="5608339"/>
          </a:xfrm>
          <a:prstGeom prst="rect">
            <a:avLst/>
          </a:prstGeom>
        </p:spPr>
      </p:pic>
    </p:spTree>
    <p:extLst>
      <p:ext uri="{BB962C8B-B14F-4D97-AF65-F5344CB8AC3E}">
        <p14:creationId xmlns:p14="http://schemas.microsoft.com/office/powerpoint/2010/main" val="57695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6" name="TextBox 5">
            <a:extLst>
              <a:ext uri="{FF2B5EF4-FFF2-40B4-BE49-F238E27FC236}">
                <a16:creationId xmlns:a16="http://schemas.microsoft.com/office/drawing/2014/main" id="{F3B60138-F5BF-5399-606D-FE89ACC9D8B0}"/>
              </a:ext>
            </a:extLst>
          </p:cNvPr>
          <p:cNvSpPr txBox="1"/>
          <p:nvPr/>
        </p:nvSpPr>
        <p:spPr>
          <a:xfrm>
            <a:off x="1" y="724071"/>
            <a:ext cx="8786647"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400" b="1" dirty="0">
                <a:solidFill>
                  <a:schemeClr val="accent1">
                    <a:lumMod val="50000"/>
                  </a:schemeClr>
                </a:solidFill>
              </a:rPr>
              <a:t>EXPLORING CLIP FOR ASSESSING THE LOOK AND FEEL OF IMAGES</a:t>
            </a:r>
            <a:endParaRPr lang="en-IN" sz="2400" b="1" dirty="0">
              <a:solidFill>
                <a:schemeClr val="accent1">
                  <a:lumMod val="50000"/>
                </a:schemeClr>
              </a:solidFill>
            </a:endParaRPr>
          </a:p>
        </p:txBody>
      </p:sp>
      <p:sp>
        <p:nvSpPr>
          <p:cNvPr id="8" name="TextBox 7">
            <a:extLst>
              <a:ext uri="{FF2B5EF4-FFF2-40B4-BE49-F238E27FC236}">
                <a16:creationId xmlns:a16="http://schemas.microsoft.com/office/drawing/2014/main" id="{8BE92F6C-F3A1-57A9-E17A-F649056BB719}"/>
              </a:ext>
            </a:extLst>
          </p:cNvPr>
          <p:cNvSpPr txBox="1"/>
          <p:nvPr/>
        </p:nvSpPr>
        <p:spPr>
          <a:xfrm>
            <a:off x="237966" y="1456134"/>
            <a:ext cx="11535102" cy="1676741"/>
          </a:xfrm>
          <a:prstGeom prst="rect">
            <a:avLst/>
          </a:prstGeom>
          <a:noFill/>
        </p:spPr>
        <p:txBody>
          <a:bodyPr wrap="square">
            <a:spAutoFit/>
          </a:bodyPr>
          <a:lstStyle/>
          <a:p>
            <a:pPr algn="just">
              <a:lnSpc>
                <a:spcPct val="200000"/>
              </a:lnSpc>
            </a:pPr>
            <a:r>
              <a:rPr lang="en-US" dirty="0"/>
              <a:t>The look and feel are two contributing factors when humans interpret an image, and the understanding of these two elements has been a long-standing problem in computer vision. The look of an image is often related to quantifiable attributes that directly affect the content delivery, such as exposure and noise level.</a:t>
            </a:r>
            <a:endParaRPr lang="en-IN" dirty="0"/>
          </a:p>
        </p:txBody>
      </p:sp>
      <p:pic>
        <p:nvPicPr>
          <p:cNvPr id="10" name="Picture 9">
            <a:extLst>
              <a:ext uri="{FF2B5EF4-FFF2-40B4-BE49-F238E27FC236}">
                <a16:creationId xmlns:a16="http://schemas.microsoft.com/office/drawing/2014/main" id="{E56476D3-105D-5281-7C01-03CC8D4F5B4F}"/>
              </a:ext>
            </a:extLst>
          </p:cNvPr>
          <p:cNvPicPr>
            <a:picLocks noChangeAspect="1"/>
          </p:cNvPicPr>
          <p:nvPr/>
        </p:nvPicPr>
        <p:blipFill rotWithShape="1">
          <a:blip r:embed="rId3"/>
          <a:srcRect l="4076" t="4154" r="3240"/>
          <a:stretch/>
        </p:blipFill>
        <p:spPr>
          <a:xfrm>
            <a:off x="275615" y="3132875"/>
            <a:ext cx="9068081" cy="3673091"/>
          </a:xfrm>
          <a:prstGeom prst="rect">
            <a:avLst/>
          </a:prstGeom>
        </p:spPr>
      </p:pic>
    </p:spTree>
    <p:extLst>
      <p:ext uri="{BB962C8B-B14F-4D97-AF65-F5344CB8AC3E}">
        <p14:creationId xmlns:p14="http://schemas.microsoft.com/office/powerpoint/2010/main" val="427526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779E0A-357E-4659-B827-12FDDE942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53812FF-C65E-4A33-A71C-8464EE635C8A}">
  <ds:schemaRefs>
    <ds:schemaRef ds:uri="http://schemas.microsoft.com/sharepoint/v3/contenttype/forms"/>
  </ds:schemaRefs>
</ds:datastoreItem>
</file>

<file path=customXml/itemProps3.xml><?xml version="1.0" encoding="utf-8"?>
<ds:datastoreItem xmlns:ds="http://schemas.openxmlformats.org/officeDocument/2006/customXml" ds:itemID="{2FB7E07D-072A-4D90-BA7A-7BCCEBF26EFF}">
  <ds:schemaRefs>
    <ds:schemaRef ds:uri="http://schemas.openxmlformats.org/package/2006/metadata/core-properties"/>
    <ds:schemaRef ds:uri="http://schemas.microsoft.com/office/2006/documentManagement/types"/>
    <ds:schemaRef ds:uri="http://purl.org/dc/elements/1.1/"/>
    <ds:schemaRef ds:uri="http://purl.org/dc/dcmitype/"/>
    <ds:schemaRef ds:uri="http://www.w3.org/XML/1998/namespace"/>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351</TotalTime>
  <Words>1097</Words>
  <Application>Microsoft Office PowerPoint</Application>
  <PresentationFormat>Widescreen</PresentationFormat>
  <Paragraphs>117</Paragraphs>
  <Slides>18</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vt:i4>
      </vt:variant>
    </vt:vector>
  </HeadingPairs>
  <TitlesOfParts>
    <vt:vector size="34" baseType="lpstr">
      <vt:lpstr>Malgun Gothic</vt:lpstr>
      <vt:lpstr>Arial</vt:lpstr>
      <vt:lpstr>Calibri</vt:lpstr>
      <vt:lpstr>Calibri Light</vt:lpstr>
      <vt:lpstr>Edwardian Script ITC</vt:lpstr>
      <vt:lpstr>Samsung Sharp Sans Bold</vt:lpstr>
      <vt:lpstr>SamsungOne 200</vt:lpstr>
      <vt:lpstr>SamsungOne 400C</vt:lpstr>
      <vt:lpstr>SamsungOne 600C</vt:lpstr>
      <vt:lpstr>SamsungOne 700</vt:lpstr>
      <vt:lpstr>SamsungOne 800</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Singh, Ayush Kumar</cp:lastModifiedBy>
  <cp:revision>29</cp:revision>
  <dcterms:created xsi:type="dcterms:W3CDTF">2019-07-24T12:22:39Z</dcterms:created>
  <dcterms:modified xsi:type="dcterms:W3CDTF">2024-01-08T06:43:04Z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y fmtid="{D5CDD505-2E9C-101B-9397-08002B2CF9AE}" pid="4" name="MSIP_Label_ff6dbec8-95a8-4638-9f5f-bd076536645c_Enabled">
    <vt:lpwstr>true</vt:lpwstr>
  </property>
  <property fmtid="{D5CDD505-2E9C-101B-9397-08002B2CF9AE}" pid="5" name="MSIP_Label_ff6dbec8-95a8-4638-9f5f-bd076536645c_SetDate">
    <vt:lpwstr>2024-01-08T06:43:04Z</vt:lpwstr>
  </property>
  <property fmtid="{D5CDD505-2E9C-101B-9397-08002B2CF9AE}" pid="6" name="MSIP_Label_ff6dbec8-95a8-4638-9f5f-bd076536645c_Method">
    <vt:lpwstr>Standard</vt:lpwstr>
  </property>
  <property fmtid="{D5CDD505-2E9C-101B-9397-08002B2CF9AE}" pid="7" name="MSIP_Label_ff6dbec8-95a8-4638-9f5f-bd076536645c_Name">
    <vt:lpwstr>Restricted - Default</vt:lpwstr>
  </property>
  <property fmtid="{D5CDD505-2E9C-101B-9397-08002B2CF9AE}" pid="8" name="MSIP_Label_ff6dbec8-95a8-4638-9f5f-bd076536645c_SiteId">
    <vt:lpwstr>5dbf1add-202a-4b8d-815b-bf0fb024e033</vt:lpwstr>
  </property>
  <property fmtid="{D5CDD505-2E9C-101B-9397-08002B2CF9AE}" pid="9" name="MSIP_Label_ff6dbec8-95a8-4638-9f5f-bd076536645c_ActionId">
    <vt:lpwstr>33aa97b2-cfdc-4b76-a693-bb667e865785</vt:lpwstr>
  </property>
  <property fmtid="{D5CDD505-2E9C-101B-9397-08002B2CF9AE}" pid="10" name="MSIP_Label_ff6dbec8-95a8-4638-9f5f-bd076536645c_ContentBits">
    <vt:lpwstr>0</vt:lpwstr>
  </property>
</Properties>
</file>