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7" r:id="rId5"/>
    <p:sldId id="266" r:id="rId6"/>
    <p:sldId id="258" r:id="rId7"/>
    <p:sldId id="278" r:id="rId8"/>
    <p:sldId id="259"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73" r:id="rId22"/>
    <p:sldId id="292"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10" autoAdjust="0"/>
    <p:restoredTop sz="92385" autoAdjust="0"/>
  </p:normalViewPr>
  <p:slideViewPr>
    <p:cSldViewPr snapToGrid="0">
      <p:cViewPr varScale="1">
        <p:scale>
          <a:sx n="61" d="100"/>
          <a:sy n="61" d="100"/>
        </p:scale>
        <p:origin x="492"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t>21-05-2024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t>‹#›</a:t>
            </a:fld>
            <a:endParaRPr lang="en-IN"/>
          </a:p>
        </p:txBody>
      </p:sp>
    </p:spTree>
    <p:extLst>
      <p:ext uri="{BB962C8B-B14F-4D97-AF65-F5344CB8AC3E}">
        <p14:creationId xmlns:p14="http://schemas.microsoft.com/office/powerpoint/2010/main" val="321381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https://nv-tlabs.github.io/DIB-R/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D3B71A-2468-47CC-84B3-BEC2926675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751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3781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0924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14125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5785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6049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255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21-05-2024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31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21-05-2024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2198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21-05-2024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7254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8181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9225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21-05-2024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2608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2302.04440"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marcojira/fl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904.06991"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clovaai/generative-evaluationprdc"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2002.0979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2210.0241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2102.08921"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marcojira/fld/blob/main/metrics/AuthPct.py"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004.0567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abs/2302.04440"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casey-meehan/data-copy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abs/2106.1542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1706.08500"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mseitzer/pytorch-fi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1911.07023"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mseitzer/pytorch-fi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2103.03841"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mseitzer/pytorch-fid"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1801.01401"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mseitzer/pytorch-fi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1606.03498"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sbarratt/inception-score-pytor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5616" y="3254597"/>
            <a:ext cx="11591922" cy="2414684"/>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sz="3200" b="1" dirty="0">
                <a:latin typeface="SamsungOne 700" panose="020B0803030303020204" pitchFamily="34" charset="0"/>
                <a:ea typeface="SamsungOne 700" panose="020B0803030303020204" pitchFamily="34" charset="0"/>
              </a:rPr>
              <a:t>[Samsung PRISM] Preliminary Discussion</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3" name="Rectangle 22"/>
          <p:cNvSpPr/>
          <p:nvPr/>
        </p:nvSpPr>
        <p:spPr>
          <a:xfrm>
            <a:off x="361938" y="3343028"/>
            <a:ext cx="768159" cy="400110"/>
          </a:xfrm>
          <a:prstGeom prst="rect">
            <a:avLst/>
          </a:prstGeom>
        </p:spPr>
        <p:txBody>
          <a:bodyPr wrap="none">
            <a:spAutoFit/>
          </a:bodyPr>
          <a:lstStyle/>
          <a:p>
            <a:r>
              <a:rPr lang="en-IN" sz="2000" b="1" dirty="0">
                <a:latin typeface="SamsungOne 600C" panose="020B0706030303020204" pitchFamily="34" charset="0"/>
                <a:ea typeface="SamsungOne 600C" panose="020B0706030303020204" pitchFamily="34" charset="0"/>
              </a:rPr>
              <a:t>Team</a:t>
            </a:r>
          </a:p>
        </p:txBody>
      </p:sp>
      <p:sp>
        <p:nvSpPr>
          <p:cNvPr id="24" name="Rectangle 23"/>
          <p:cNvSpPr/>
          <p:nvPr/>
        </p:nvSpPr>
        <p:spPr>
          <a:xfrm>
            <a:off x="472244" y="3737243"/>
            <a:ext cx="10892374" cy="1785104"/>
          </a:xfrm>
          <a:prstGeom prst="rect">
            <a:avLst/>
          </a:prstGeom>
        </p:spPr>
        <p:txBody>
          <a:bodyPr wrap="square">
            <a:spAutoFit/>
          </a:bodyPr>
          <a:lstStyle/>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College Professor(s):  Dr. Antony Louis Piriyakumar, Prof Geetha R</a:t>
            </a:r>
            <a:endParaRPr lang="en-IN" i="1" dirty="0">
              <a:solidFill>
                <a:srgbClr val="0E4094"/>
              </a:solidFill>
              <a:latin typeface="SamsungOne 600C" panose="020B0706030303020204" pitchFamily="34" charset="0"/>
              <a:ea typeface="SamsungOne 600C" panose="020B0706030303020204" pitchFamily="34" charset="0"/>
            </a:endParaRP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Students:</a:t>
            </a:r>
          </a:p>
          <a:p>
            <a:pPr marL="685800" lvl="1" indent="-228600">
              <a:buAutoNum type="arabicPeriod"/>
            </a:pPr>
            <a:r>
              <a:rPr lang="en-IN" sz="1400" dirty="0">
                <a:solidFill>
                  <a:srgbClr val="0E4094"/>
                </a:solidFill>
                <a:latin typeface="SamsungOne 600C" panose="020B0706030303020204" pitchFamily="34" charset="0"/>
                <a:ea typeface="SamsungOne 600C" panose="020B0706030303020204" pitchFamily="34" charset="0"/>
              </a:rPr>
              <a:t>Ayush Kumar Singh / ayushkumar.20aiml@cambridge.edu.in</a:t>
            </a:r>
          </a:p>
          <a:p>
            <a:pPr marL="685800" lvl="1" indent="-228600">
              <a:buFontTx/>
              <a:buAutoNum type="arabicPeriod"/>
            </a:pPr>
            <a:r>
              <a:rPr lang="en-IN" sz="1400" dirty="0">
                <a:solidFill>
                  <a:srgbClr val="0E4094"/>
                </a:solidFill>
                <a:latin typeface="SamsungOne 600C" panose="020B0706030303020204" pitchFamily="34" charset="0"/>
                <a:ea typeface="SamsungOne 600C" panose="020B0706030303020204" pitchFamily="34" charset="0"/>
              </a:rPr>
              <a:t>Akash V / akash.20aiml@cambridge.edu.in</a:t>
            </a:r>
          </a:p>
          <a:p>
            <a:pPr marL="685800" lvl="1" indent="-228600">
              <a:buAutoNum type="arabicPeriod"/>
            </a:pPr>
            <a:r>
              <a:rPr lang="en-IN" sz="1400" dirty="0">
                <a:solidFill>
                  <a:srgbClr val="0E4094"/>
                </a:solidFill>
                <a:latin typeface="SamsungOne 600C" panose="020B0706030303020204" pitchFamily="34" charset="0"/>
                <a:ea typeface="SamsungOne 600C" panose="020B0706030303020204" pitchFamily="34" charset="0"/>
              </a:rPr>
              <a:t>Girish Chandra Saxena / chandrasaxena.20aiml@cambridge.edu.in</a:t>
            </a:r>
          </a:p>
          <a:p>
            <a:pPr marL="685800" lvl="1" indent="-228600">
              <a:buFontTx/>
              <a:buAutoNum type="arabicPeriod"/>
            </a:pPr>
            <a:r>
              <a:rPr lang="en-IN" sz="1400" dirty="0">
                <a:solidFill>
                  <a:srgbClr val="0E4094"/>
                </a:solidFill>
                <a:latin typeface="SamsungOne 600C" panose="020B0706030303020204" pitchFamily="34" charset="0"/>
                <a:ea typeface="SamsungOne 600C" panose="020B0706030303020204" pitchFamily="34" charset="0"/>
              </a:rPr>
              <a:t>P </a:t>
            </a:r>
            <a:r>
              <a:rPr lang="en-IN" sz="1400" dirty="0" err="1">
                <a:solidFill>
                  <a:srgbClr val="0E4094"/>
                </a:solidFill>
                <a:latin typeface="SamsungOne 600C" panose="020B0706030303020204" pitchFamily="34" charset="0"/>
                <a:ea typeface="SamsungOne 600C" panose="020B0706030303020204" pitchFamily="34" charset="0"/>
              </a:rPr>
              <a:t>Aaditya</a:t>
            </a:r>
            <a:r>
              <a:rPr lang="en-IN" sz="1400" dirty="0">
                <a:solidFill>
                  <a:srgbClr val="0E4094"/>
                </a:solidFill>
                <a:latin typeface="SamsungOne 600C" panose="020B0706030303020204" pitchFamily="34" charset="0"/>
                <a:ea typeface="SamsungOne 600C" panose="020B0706030303020204" pitchFamily="34" charset="0"/>
              </a:rPr>
              <a:t> / padditiya.20aiml@cambridge.edu.in</a:t>
            </a: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Department: AI&amp;ML</a:t>
            </a:r>
          </a:p>
        </p:txBody>
      </p:sp>
      <p:sp>
        <p:nvSpPr>
          <p:cNvPr id="28" name="TextBox 27"/>
          <p:cNvSpPr txBox="1"/>
          <p:nvPr/>
        </p:nvSpPr>
        <p:spPr>
          <a:xfrm>
            <a:off x="9701049" y="6347590"/>
            <a:ext cx="2490951"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Date: 21 May 2024</a:t>
            </a:r>
            <a:endParaRPr lang="en-US" sz="2000" dirty="0">
              <a:solidFill>
                <a:schemeClr val="bg1">
                  <a:lumMod val="50000"/>
                </a:schemeClr>
              </a:solidFill>
              <a:latin typeface="SamsungOne 600C" panose="020B0706030303020204" pitchFamily="34" charset="0"/>
              <a:ea typeface="SamsungOne 600C" panose="020B0706030303020204" pitchFamily="34" charset="0"/>
            </a:endParaRP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4" name="TextBox 33"/>
          <p:cNvSpPr txBox="1"/>
          <p:nvPr/>
        </p:nvSpPr>
        <p:spPr>
          <a:xfrm>
            <a:off x="1408136" y="1970022"/>
            <a:ext cx="9402182" cy="1323439"/>
          </a:xfrm>
          <a:prstGeom prst="rect">
            <a:avLst/>
          </a:prstGeom>
          <a:noFill/>
        </p:spPr>
        <p:txBody>
          <a:bodyPr wrap="square" rtlCol="0" anchor="ctr">
            <a:spAutoFit/>
          </a:bodyPr>
          <a:lstStyle/>
          <a:p>
            <a:pPr algn="ctr"/>
            <a:r>
              <a:rPr lang="en-IN" sz="4000" b="1" dirty="0">
                <a:solidFill>
                  <a:prstClr val="black"/>
                </a:solidFill>
                <a:latin typeface="SamsungOne 800" panose="020B0903030303020204" pitchFamily="34" charset="0"/>
                <a:ea typeface="SamsungOne 800" panose="020B0903030303020204" pitchFamily="34" charset="0"/>
              </a:rPr>
              <a:t>Develop a Quality Assurance framework for Image Generation Models</a:t>
            </a:r>
            <a:endParaRPr kumimoji="0" lang="en-IN" sz="4000" b="0" i="0" u="none" strike="noStrike" kern="1200" cap="none" spc="0" normalizeH="0" baseline="0" noProof="0" dirty="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endParaRPr>
          </a:p>
        </p:txBody>
      </p:sp>
    </p:spTree>
    <p:extLst>
      <p:ext uri="{BB962C8B-B14F-4D97-AF65-F5344CB8AC3E}">
        <p14:creationId xmlns:p14="http://schemas.microsoft.com/office/powerpoint/2010/main" val="191506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6272783"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fr-FR" sz="2400" b="1" dirty="0">
                <a:solidFill>
                  <a:srgbClr val="0E4094"/>
                </a:solidFill>
              </a:rPr>
              <a:t>Fréchet Inception Distance-Like Score (FLS)</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169333" y="2209998"/>
            <a:ext cx="11802534" cy="2923877"/>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The Fréchet Inception Distance-Like Score (FLS) is a modification of the FID metric aimed at improving stability and performance in the evaluation of generative models.</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It retains the core idea of comparing means and covariances but introduces adjustments to enhance robustness and reliability in specific contexts.</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rgbClr val="080A13"/>
                </a:solidFill>
                <a:latin typeface="Times New Roman" panose="02020603050405020304" pitchFamily="18" charset="0"/>
                <a:cs typeface="Times New Roman" panose="02020603050405020304" pitchFamily="18" charset="0"/>
              </a:rPr>
              <a:t>Paper : </a:t>
            </a:r>
            <a:r>
              <a:rPr lang="en-US" sz="2400" dirty="0">
                <a:solidFill>
                  <a:srgbClr val="080A13"/>
                </a:solidFill>
                <a:latin typeface="Times New Roman" panose="02020603050405020304" pitchFamily="18" charset="0"/>
                <a:cs typeface="Times New Roman" panose="02020603050405020304" pitchFamily="18" charset="0"/>
                <a:hlinkClick r:id="rId3"/>
              </a:rPr>
              <a:t>here</a:t>
            </a:r>
            <a:endParaRPr lang="en-US" sz="2400" dirty="0">
              <a:solidFill>
                <a:srgbClr val="080A1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rgbClr val="080A13"/>
                </a:solidFill>
                <a:latin typeface="Times New Roman" panose="02020603050405020304" pitchFamily="18" charset="0"/>
                <a:cs typeface="Times New Roman" panose="02020603050405020304" pitchFamily="18" charset="0"/>
              </a:rPr>
              <a:t>GitHub :  </a:t>
            </a:r>
            <a:r>
              <a:rPr lang="en-US" sz="2400" dirty="0">
                <a:solidFill>
                  <a:srgbClr val="080A13"/>
                </a:solidFill>
                <a:latin typeface="Times New Roman" panose="02020603050405020304" pitchFamily="18" charset="0"/>
                <a:cs typeface="Times New Roman" panose="02020603050405020304" pitchFamily="18" charset="0"/>
                <a:hlinkClick r:id="rId4"/>
              </a:rPr>
              <a:t>here</a:t>
            </a:r>
            <a:endParaRPr lang="en-US" sz="24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79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6272783"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r>
              <a:rPr lang="fr-FR" sz="2400" b="1" dirty="0">
                <a:solidFill>
                  <a:srgbClr val="0E4094"/>
                </a:solidFill>
              </a:rPr>
              <a:t>    </a:t>
            </a:r>
            <a:r>
              <a:rPr lang="fr-FR" sz="2400" b="1" dirty="0" err="1">
                <a:solidFill>
                  <a:srgbClr val="0E4094"/>
                </a:solidFill>
              </a:rPr>
              <a:t>Precision</a:t>
            </a:r>
            <a:r>
              <a:rPr lang="fr-FR" sz="2400" b="1" dirty="0">
                <a:solidFill>
                  <a:srgbClr val="0E4094"/>
                </a:solidFill>
              </a:rPr>
              <a:t> &amp; </a:t>
            </a:r>
            <a:r>
              <a:rPr lang="fr-FR" sz="2400" b="1" dirty="0" err="1">
                <a:solidFill>
                  <a:srgbClr val="0E4094"/>
                </a:solidFill>
              </a:rPr>
              <a:t>Recall</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169333" y="1640391"/>
            <a:ext cx="11717867" cy="4493538"/>
          </a:xfrm>
          <a:prstGeom prst="rect">
            <a:avLst/>
          </a:prstGeom>
          <a:noFill/>
        </p:spPr>
        <p:txBody>
          <a:bodyPr wrap="square" rtlCol="0">
            <a:spAutoFit/>
          </a:bodyPr>
          <a:lstStyle/>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Precision and Recall are metrics adapted from classification tasks to evaluate generative models. </a:t>
            </a:r>
          </a:p>
          <a:p>
            <a:pPr marL="285750" indent="-285750" algn="just">
              <a:buFont typeface="Arial" panose="020B0604020202020204" pitchFamily="34" charset="0"/>
              <a:buChar char="•"/>
            </a:pPr>
            <a:endParaRPr lang="en-US" sz="22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Precision measures the accuracy of the generated samples by determining the proportion of generated samples that are similar to real samples. </a:t>
            </a:r>
          </a:p>
          <a:p>
            <a:pPr marL="285750" indent="-285750" algn="just">
              <a:buFont typeface="Arial" panose="020B0604020202020204" pitchFamily="34" charset="0"/>
              <a:buChar char="•"/>
            </a:pPr>
            <a:endParaRPr lang="en-US" sz="22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Recall</a:t>
            </a:r>
            <a:r>
              <a:rPr lang="en-US" sz="2200" dirty="0">
                <a:solidFill>
                  <a:srgbClr val="080A13"/>
                </a:solidFill>
                <a:latin typeface="Times New Roman" panose="02020603050405020304" pitchFamily="18" charset="0"/>
                <a:cs typeface="Times New Roman" panose="02020603050405020304" pitchFamily="18" charset="0"/>
              </a:rPr>
              <a:t> </a:t>
            </a:r>
            <a:r>
              <a:rPr lang="en-US" sz="2200" b="0" i="0" dirty="0">
                <a:solidFill>
                  <a:srgbClr val="080A13"/>
                </a:solidFill>
                <a:effectLst/>
                <a:latin typeface="Times New Roman" panose="02020603050405020304" pitchFamily="18" charset="0"/>
                <a:cs typeface="Times New Roman" panose="02020603050405020304" pitchFamily="18" charset="0"/>
              </a:rPr>
              <a:t>measures the completeness by assessing the proportion of real samples that are represented by the generated samples. </a:t>
            </a:r>
          </a:p>
          <a:p>
            <a:pPr marL="285750" indent="-285750" algn="just">
              <a:buFont typeface="Arial" panose="020B0604020202020204" pitchFamily="34" charset="0"/>
              <a:buChar char="•"/>
            </a:pPr>
            <a:endParaRPr lang="en-US" sz="22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Together, they provide a comprehensive view of the model’s performance in generating high-quality, diverse samples.</a:t>
            </a:r>
          </a:p>
          <a:p>
            <a:pPr marL="285750" indent="-285750" algn="just">
              <a:buFont typeface="Arial" panose="020B0604020202020204" pitchFamily="34" charset="0"/>
              <a:buChar char="•"/>
            </a:pPr>
            <a:endParaRPr lang="en-US" sz="22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solidFill>
                  <a:srgbClr val="080A13"/>
                </a:solidFill>
                <a:latin typeface="Times New Roman" panose="02020603050405020304" pitchFamily="18" charset="0"/>
                <a:cs typeface="Times New Roman" panose="02020603050405020304" pitchFamily="18" charset="0"/>
              </a:rPr>
              <a:t>Paper : </a:t>
            </a:r>
            <a:r>
              <a:rPr lang="en-US" sz="2200" dirty="0">
                <a:solidFill>
                  <a:srgbClr val="080A13"/>
                </a:solidFill>
                <a:latin typeface="Times New Roman" panose="02020603050405020304" pitchFamily="18" charset="0"/>
                <a:cs typeface="Times New Roman" panose="02020603050405020304" pitchFamily="18" charset="0"/>
                <a:hlinkClick r:id="rId3"/>
              </a:rPr>
              <a:t>here</a:t>
            </a:r>
            <a:endParaRPr lang="en-US" sz="2200" dirty="0">
              <a:solidFill>
                <a:srgbClr val="080A1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solidFill>
                  <a:srgbClr val="080A13"/>
                </a:solidFill>
                <a:latin typeface="Times New Roman" panose="02020603050405020304" pitchFamily="18" charset="0"/>
                <a:cs typeface="Times New Roman" panose="02020603050405020304" pitchFamily="18" charset="0"/>
              </a:rPr>
              <a:t>GitHub :  </a:t>
            </a:r>
            <a:r>
              <a:rPr lang="en-US" sz="2200" dirty="0">
                <a:solidFill>
                  <a:srgbClr val="080A13"/>
                </a:solidFill>
                <a:latin typeface="Times New Roman" panose="02020603050405020304" pitchFamily="18" charset="0"/>
                <a:cs typeface="Times New Roman" panose="02020603050405020304" pitchFamily="18" charset="0"/>
                <a:hlinkClick r:id="rId4"/>
              </a:rPr>
              <a:t>here</a:t>
            </a:r>
            <a:endParaRPr lang="en-US" sz="22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8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6272783"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r>
              <a:rPr lang="fr-FR" sz="2400" b="1" dirty="0">
                <a:solidFill>
                  <a:srgbClr val="0E4094"/>
                </a:solidFill>
              </a:rPr>
              <a:t>    Density &amp; </a:t>
            </a:r>
            <a:r>
              <a:rPr lang="fr-FR" sz="2400" b="1" dirty="0" err="1">
                <a:solidFill>
                  <a:srgbClr val="0E4094"/>
                </a:solidFill>
              </a:rPr>
              <a:t>Coverage</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237966" y="2254547"/>
            <a:ext cx="11649234"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Density and Coverage are metrics used to evaluate generative models by analyzing how well the generated data represents the real data distribution. </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Density measures how densely the generated samples populate the target distribution, indicating the concentration of generated data points. </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Coverage assesses the extent to which the generated data covers the real data distribution, reflecting the diversity and completeness of the generative model.</a:t>
            </a:r>
          </a:p>
          <a:p>
            <a:pPr marL="285750" indent="-285750" algn="just">
              <a:buFont typeface="Arial" panose="020B0604020202020204" pitchFamily="34" charset="0"/>
              <a:buChar char="•"/>
            </a:pPr>
            <a:endParaRPr lang="en-US" sz="22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solidFill>
                  <a:srgbClr val="080A13"/>
                </a:solidFill>
                <a:latin typeface="Times New Roman" panose="02020603050405020304" pitchFamily="18" charset="0"/>
                <a:cs typeface="Times New Roman" panose="02020603050405020304" pitchFamily="18" charset="0"/>
              </a:rPr>
              <a:t>Paper : </a:t>
            </a:r>
            <a:r>
              <a:rPr lang="en-US" sz="2200" dirty="0">
                <a:solidFill>
                  <a:srgbClr val="080A13"/>
                </a:solidFill>
                <a:latin typeface="Times New Roman" panose="02020603050405020304" pitchFamily="18" charset="0"/>
                <a:cs typeface="Times New Roman" panose="02020603050405020304" pitchFamily="18" charset="0"/>
                <a:hlinkClick r:id="rId3"/>
              </a:rPr>
              <a:t>here</a:t>
            </a:r>
            <a:endParaRPr lang="en-US" sz="22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19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6272783"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r>
              <a:rPr lang="fr-FR" sz="2400" b="1" dirty="0">
                <a:solidFill>
                  <a:srgbClr val="0E4094"/>
                </a:solidFill>
              </a:rPr>
              <a:t>     </a:t>
            </a:r>
            <a:r>
              <a:rPr lang="fr-FR" sz="2400" b="1" dirty="0" err="1">
                <a:solidFill>
                  <a:srgbClr val="0E4094"/>
                </a:solidFill>
              </a:rPr>
              <a:t>Vendi</a:t>
            </a:r>
            <a:r>
              <a:rPr lang="fr-FR" sz="2400" b="1" dirty="0">
                <a:solidFill>
                  <a:srgbClr val="0E4094"/>
                </a:solidFill>
              </a:rPr>
              <a:t> Score</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169332" y="2053751"/>
            <a:ext cx="11717867" cy="2400657"/>
          </a:xfrm>
          <a:prstGeom prst="rect">
            <a:avLst/>
          </a:prstGeom>
          <a:noFill/>
        </p:spPr>
        <p:txBody>
          <a:bodyPr wrap="square" rtlCol="0">
            <a:spAutoFit/>
          </a:bodyPr>
          <a:lstStyle/>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The </a:t>
            </a:r>
            <a:r>
              <a:rPr lang="en-US" sz="2200" b="0" i="0" dirty="0" err="1">
                <a:solidFill>
                  <a:srgbClr val="080A13"/>
                </a:solidFill>
                <a:effectLst/>
                <a:latin typeface="Times New Roman" panose="02020603050405020304" pitchFamily="18" charset="0"/>
                <a:cs typeface="Times New Roman" panose="02020603050405020304" pitchFamily="18" charset="0"/>
              </a:rPr>
              <a:t>Vendi</a:t>
            </a:r>
            <a:r>
              <a:rPr lang="en-US" sz="2200" b="0" i="0" dirty="0">
                <a:solidFill>
                  <a:srgbClr val="080A13"/>
                </a:solidFill>
                <a:effectLst/>
                <a:latin typeface="Times New Roman" panose="02020603050405020304" pitchFamily="18" charset="0"/>
                <a:cs typeface="Times New Roman" panose="02020603050405020304" pitchFamily="18" charset="0"/>
              </a:rPr>
              <a:t> Score assesses the validity and novelty of generated samples by comparing them against a set of known, valid examples. </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This metric helps in determining how well the generative model produces new, authentic samples that are not mere replicas of the training data but still fall within the realm of plausibility.</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solidFill>
                  <a:srgbClr val="080A13"/>
                </a:solidFill>
                <a:latin typeface="Times New Roman" panose="02020603050405020304" pitchFamily="18" charset="0"/>
                <a:cs typeface="Times New Roman" panose="02020603050405020304" pitchFamily="18" charset="0"/>
              </a:rPr>
              <a:t>Paper : </a:t>
            </a:r>
            <a:r>
              <a:rPr lang="en-US" sz="2200" dirty="0">
                <a:solidFill>
                  <a:srgbClr val="080A13"/>
                </a:solidFill>
                <a:latin typeface="Times New Roman" panose="02020603050405020304" pitchFamily="18" charset="0"/>
                <a:cs typeface="Times New Roman" panose="02020603050405020304" pitchFamily="18" charset="0"/>
                <a:hlinkClick r:id="rId3"/>
              </a:rPr>
              <a:t>here</a:t>
            </a:r>
            <a:endParaRPr lang="en-US" sz="22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1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6272783"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r>
              <a:rPr lang="fr-FR" sz="2400" b="1" dirty="0">
                <a:solidFill>
                  <a:srgbClr val="0E4094"/>
                </a:solidFill>
              </a:rPr>
              <a:t>     </a:t>
            </a:r>
            <a:r>
              <a:rPr lang="fr-FR" sz="2400" b="1" dirty="0" err="1">
                <a:solidFill>
                  <a:srgbClr val="0E4094"/>
                </a:solidFill>
              </a:rPr>
              <a:t>Authenticity</a:t>
            </a:r>
            <a:r>
              <a:rPr lang="fr-FR" sz="2400" b="1" dirty="0">
                <a:solidFill>
                  <a:srgbClr val="0E4094"/>
                </a:solidFill>
              </a:rPr>
              <a:t> Percentage (</a:t>
            </a:r>
            <a:r>
              <a:rPr lang="fr-FR" sz="2400" b="1" dirty="0" err="1">
                <a:solidFill>
                  <a:srgbClr val="0E4094"/>
                </a:solidFill>
              </a:rPr>
              <a:t>AuthPct</a:t>
            </a:r>
            <a:r>
              <a:rPr lang="fr-FR" sz="2400" b="1" dirty="0">
                <a:solidFill>
                  <a:srgbClr val="0E4094"/>
                </a:solidFill>
              </a:rPr>
              <a:t>)</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313266" y="2053751"/>
            <a:ext cx="11573934" cy="2739211"/>
          </a:xfrm>
          <a:prstGeom prst="rect">
            <a:avLst/>
          </a:prstGeom>
          <a:noFill/>
        </p:spPr>
        <p:txBody>
          <a:bodyPr wrap="square" rtlCol="0">
            <a:spAutoFit/>
          </a:bodyPr>
          <a:lstStyle/>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The Authenticity Percentage (</a:t>
            </a:r>
            <a:r>
              <a:rPr lang="en-US" sz="2200" b="0" i="0" dirty="0" err="1">
                <a:solidFill>
                  <a:srgbClr val="080A13"/>
                </a:solidFill>
                <a:effectLst/>
                <a:latin typeface="Times New Roman" panose="02020603050405020304" pitchFamily="18" charset="0"/>
                <a:cs typeface="Times New Roman" panose="02020603050405020304" pitchFamily="18" charset="0"/>
              </a:rPr>
              <a:t>AuthPct</a:t>
            </a:r>
            <a:r>
              <a:rPr lang="en-US" sz="2200" b="0" i="0" dirty="0">
                <a:solidFill>
                  <a:srgbClr val="080A13"/>
                </a:solidFill>
                <a:effectLst/>
                <a:latin typeface="Times New Roman" panose="02020603050405020304" pitchFamily="18" charset="0"/>
                <a:cs typeface="Times New Roman" panose="02020603050405020304" pitchFamily="18" charset="0"/>
              </a:rPr>
              <a:t>) measures the proportion of generated samples that are considered authentic or realistic according to a given authenticity criterion. </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This metric is often used in evaluating generative models where the realism of generated outputs is crucial, such as in text-to-speech or image synthesis applications.</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solidFill>
                  <a:srgbClr val="080A13"/>
                </a:solidFill>
                <a:latin typeface="Times New Roman" panose="02020603050405020304" pitchFamily="18" charset="0"/>
                <a:cs typeface="Times New Roman" panose="02020603050405020304" pitchFamily="18" charset="0"/>
              </a:rPr>
              <a:t>Paper : </a:t>
            </a:r>
            <a:r>
              <a:rPr lang="en-US" sz="2200" dirty="0">
                <a:solidFill>
                  <a:srgbClr val="080A13"/>
                </a:solidFill>
                <a:latin typeface="Times New Roman" panose="02020603050405020304" pitchFamily="18" charset="0"/>
                <a:cs typeface="Times New Roman" panose="02020603050405020304" pitchFamily="18" charset="0"/>
                <a:hlinkClick r:id="rId3"/>
              </a:rPr>
              <a:t>here</a:t>
            </a:r>
            <a:endParaRPr lang="en-US" sz="2200" dirty="0">
              <a:solidFill>
                <a:srgbClr val="080A1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solidFill>
                  <a:srgbClr val="080A13"/>
                </a:solidFill>
                <a:latin typeface="Times New Roman" panose="02020603050405020304" pitchFamily="18" charset="0"/>
                <a:cs typeface="Times New Roman" panose="02020603050405020304" pitchFamily="18" charset="0"/>
              </a:rPr>
              <a:t>GitHub : </a:t>
            </a:r>
            <a:r>
              <a:rPr lang="en-US" sz="2200" dirty="0">
                <a:solidFill>
                  <a:srgbClr val="080A13"/>
                </a:solidFill>
                <a:latin typeface="Times New Roman" panose="02020603050405020304" pitchFamily="18" charset="0"/>
                <a:cs typeface="Times New Roman" panose="02020603050405020304" pitchFamily="18" charset="0"/>
                <a:hlinkClick r:id="rId4"/>
              </a:rPr>
              <a:t>here</a:t>
            </a:r>
            <a:endParaRPr lang="en-US" sz="22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56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6272783"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r>
              <a:rPr lang="fr-FR" sz="2400" b="1" dirty="0">
                <a:solidFill>
                  <a:srgbClr val="0E4094"/>
                </a:solidFill>
              </a:rPr>
              <a:t>    </a:t>
            </a:r>
            <a:r>
              <a:rPr lang="en-US" sz="2400" b="1" dirty="0">
                <a:solidFill>
                  <a:srgbClr val="0E4094"/>
                </a:solidFill>
              </a:rPr>
              <a:t>Consistency and Temporal Score (CT Score)</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169332" y="2053751"/>
            <a:ext cx="11717867"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The CT Score evaluates the consistency and coherence of generated samples over time or sequential steps.</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It is particularly relevant for generative models that produce time-series data or sequences, ensuring that the generated outputs maintain logical and temporal consistency throughout.</a:t>
            </a:r>
          </a:p>
          <a:p>
            <a:pPr marL="285750" indent="-285750" algn="just">
              <a:buFont typeface="Arial" panose="020B0604020202020204" pitchFamily="34" charset="0"/>
              <a:buChar char="•"/>
            </a:pPr>
            <a:endParaRPr lang="en-US" sz="14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solidFill>
                  <a:srgbClr val="080A13"/>
                </a:solidFill>
                <a:latin typeface="Times New Roman" panose="02020603050405020304" pitchFamily="18" charset="0"/>
                <a:cs typeface="Times New Roman" panose="02020603050405020304" pitchFamily="18" charset="0"/>
              </a:rPr>
              <a:t>Paper : </a:t>
            </a:r>
            <a:r>
              <a:rPr lang="en-US" sz="2200" dirty="0">
                <a:solidFill>
                  <a:srgbClr val="080A13"/>
                </a:solidFill>
                <a:latin typeface="Times New Roman" panose="02020603050405020304" pitchFamily="18" charset="0"/>
                <a:cs typeface="Times New Roman" panose="02020603050405020304" pitchFamily="18" charset="0"/>
                <a:hlinkClick r:id="rId3"/>
              </a:rPr>
              <a:t>here</a:t>
            </a:r>
            <a:endParaRPr lang="en-US" sz="22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938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10037963"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r>
              <a:rPr lang="fr-FR" sz="2400" b="1" dirty="0">
                <a:solidFill>
                  <a:srgbClr val="0E4094"/>
                </a:solidFill>
              </a:rPr>
              <a:t>    </a:t>
            </a:r>
            <a:r>
              <a:rPr lang="en-US" sz="2400" b="1" dirty="0">
                <a:solidFill>
                  <a:srgbClr val="0E4094"/>
                </a:solidFill>
              </a:rPr>
              <a:t>Fréchet Inception Distance-Like Score with Points of Gaussian (FLS-POG)</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169332" y="2053751"/>
            <a:ext cx="11717867" cy="3077766"/>
          </a:xfrm>
          <a:prstGeom prst="rect">
            <a:avLst/>
          </a:prstGeom>
          <a:noFill/>
        </p:spPr>
        <p:txBody>
          <a:bodyPr wrap="square" rtlCol="0">
            <a:spAutoFit/>
          </a:bodyPr>
          <a:lstStyle/>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 The FLS-POG is a variant of the Fréchet Inception Distance-Like Score that includes Points of Gaussian. </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This metric provides a more detailed analysis of the generative model's performance by incorporating Gaussian points, enhancing the evaluation of how well the generated data matches the real data distribution.</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solidFill>
                  <a:srgbClr val="080A13"/>
                </a:solidFill>
                <a:latin typeface="Times New Roman" panose="02020603050405020304" pitchFamily="18" charset="0"/>
                <a:cs typeface="Times New Roman" panose="02020603050405020304" pitchFamily="18" charset="0"/>
              </a:rPr>
              <a:t>Paper : </a:t>
            </a:r>
            <a:r>
              <a:rPr lang="en-US" sz="2200" dirty="0">
                <a:solidFill>
                  <a:srgbClr val="080A13"/>
                </a:solidFill>
                <a:latin typeface="Times New Roman" panose="02020603050405020304" pitchFamily="18" charset="0"/>
                <a:cs typeface="Times New Roman" panose="02020603050405020304" pitchFamily="18" charset="0"/>
                <a:hlinkClick r:id="rId3"/>
              </a:rPr>
              <a:t>here</a:t>
            </a:r>
            <a:endParaRPr lang="en-US" sz="2200" dirty="0">
              <a:solidFill>
                <a:srgbClr val="080A1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solidFill>
                  <a:srgbClr val="080A13"/>
                </a:solidFill>
                <a:latin typeface="Times New Roman" panose="02020603050405020304" pitchFamily="18" charset="0"/>
                <a:cs typeface="Times New Roman" panose="02020603050405020304" pitchFamily="18" charset="0"/>
              </a:rPr>
              <a:t>GitHub : </a:t>
            </a:r>
            <a:r>
              <a:rPr lang="en-US" sz="2200" dirty="0">
                <a:solidFill>
                  <a:srgbClr val="080A13"/>
                </a:solidFill>
                <a:latin typeface="Times New Roman" panose="02020603050405020304" pitchFamily="18" charset="0"/>
                <a:cs typeface="Times New Roman" panose="02020603050405020304" pitchFamily="18" charset="0"/>
                <a:hlinkClick r:id="rId4"/>
              </a:rPr>
              <a:t>here</a:t>
            </a:r>
            <a:endParaRPr lang="en-US" sz="22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5648843"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r>
              <a:rPr lang="fr-FR" sz="2400" b="1" dirty="0">
                <a:solidFill>
                  <a:srgbClr val="0E4094"/>
                </a:solidFill>
              </a:rPr>
              <a:t>    </a:t>
            </a:r>
            <a:r>
              <a:rPr lang="en-US" sz="2400" b="1" dirty="0">
                <a:solidFill>
                  <a:srgbClr val="0E4094"/>
                </a:solidFill>
              </a:rPr>
              <a:t>Approximate Sliced Wasserstein (ASW)</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237966" y="2053751"/>
            <a:ext cx="11649234" cy="2831544"/>
          </a:xfrm>
          <a:prstGeom prst="rect">
            <a:avLst/>
          </a:prstGeom>
          <a:noFill/>
        </p:spPr>
        <p:txBody>
          <a:bodyPr wrap="square" rtlCol="0">
            <a:spAutoFit/>
          </a:bodyPr>
          <a:lstStyle/>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The Approximate Sliced Wasserstein (ASW) metric approximates the Wasserstein distance by slicing the data distribution into one-dimensional distributions. </a:t>
            </a:r>
          </a:p>
          <a:p>
            <a:pPr marL="285750" indent="-285750" algn="just">
              <a:buFont typeface="Arial" panose="020B0604020202020204" pitchFamily="34" charset="0"/>
              <a:buChar char="•"/>
            </a:pPr>
            <a:endParaRPr lang="en-US" sz="16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This approach makes the computation more efficient, especially for high dimensional data, while still providing a robust measure of the similarity between distributions. </a:t>
            </a:r>
          </a:p>
          <a:p>
            <a:pPr marL="285750" indent="-285750" algn="just">
              <a:buFont typeface="Arial" panose="020B0604020202020204" pitchFamily="34" charset="0"/>
              <a:buChar char="•"/>
            </a:pPr>
            <a:endParaRPr lang="en-US" sz="14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dirty="0">
                <a:solidFill>
                  <a:srgbClr val="080A13"/>
                </a:solidFill>
                <a:effectLst/>
                <a:latin typeface="Times New Roman" panose="02020603050405020304" pitchFamily="18" charset="0"/>
                <a:cs typeface="Times New Roman" panose="02020603050405020304" pitchFamily="18" charset="0"/>
              </a:rPr>
              <a:t>ASW is particularly useful in evaluating generative models in large-scale data settings.</a:t>
            </a:r>
          </a:p>
          <a:p>
            <a:pPr marL="285750" indent="-285750" algn="just">
              <a:buFont typeface="Arial" panose="020B0604020202020204" pitchFamily="34" charset="0"/>
              <a:buChar char="•"/>
            </a:pPr>
            <a:endParaRPr lang="en-US" sz="16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solidFill>
                  <a:srgbClr val="080A13"/>
                </a:solidFill>
                <a:latin typeface="Times New Roman" panose="02020603050405020304" pitchFamily="18" charset="0"/>
                <a:cs typeface="Times New Roman" panose="02020603050405020304" pitchFamily="18" charset="0"/>
              </a:rPr>
              <a:t>Paper : </a:t>
            </a:r>
            <a:r>
              <a:rPr lang="en-US" sz="2200" dirty="0">
                <a:solidFill>
                  <a:srgbClr val="080A13"/>
                </a:solidFill>
                <a:latin typeface="Times New Roman" panose="02020603050405020304" pitchFamily="18" charset="0"/>
                <a:cs typeface="Times New Roman" panose="02020603050405020304" pitchFamily="18" charset="0"/>
                <a:hlinkClick r:id="rId3"/>
              </a:rPr>
              <a:t>here</a:t>
            </a:r>
            <a:endParaRPr lang="en-US" sz="22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802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57B90A32-6582-0627-D4CD-ECABD32F3749}"/>
              </a:ext>
            </a:extLst>
          </p:cNvPr>
          <p:cNvSpPr txBox="1"/>
          <p:nvPr/>
        </p:nvSpPr>
        <p:spPr>
          <a:xfrm>
            <a:off x="472966" y="125911"/>
            <a:ext cx="3671105"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r>
              <a:rPr lang="en-IN" sz="2400" b="1" dirty="0">
                <a:solidFill>
                  <a:schemeClr val="accent1">
                    <a:lumMod val="50000"/>
                  </a:schemeClr>
                </a:solidFill>
              </a:rPr>
              <a:t>  Aesthetic score</a:t>
            </a:r>
          </a:p>
        </p:txBody>
      </p:sp>
      <p:sp>
        <p:nvSpPr>
          <p:cNvPr id="4" name="TextBox 3">
            <a:extLst>
              <a:ext uri="{FF2B5EF4-FFF2-40B4-BE49-F238E27FC236}">
                <a16:creationId xmlns:a16="http://schemas.microsoft.com/office/drawing/2014/main" id="{62960884-EAD4-12E5-0A09-C534D54BD50F}"/>
              </a:ext>
            </a:extLst>
          </p:cNvPr>
          <p:cNvSpPr txBox="1"/>
          <p:nvPr/>
        </p:nvSpPr>
        <p:spPr>
          <a:xfrm>
            <a:off x="275616" y="1453098"/>
            <a:ext cx="1121306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model (Image Aesthetic Predictor) is trained by LAION Team.</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model is designed by adding five MLP layers on top of (frozen) CLIP </a:t>
            </a:r>
            <a:r>
              <a:rPr lang="en-US" sz="2400" dirty="0" err="1">
                <a:latin typeface="Times New Roman" panose="02020603050405020304" pitchFamily="18" charset="0"/>
                <a:cs typeface="Times New Roman" panose="02020603050405020304" pitchFamily="18" charset="0"/>
              </a:rPr>
              <a:t>ViT</a:t>
            </a:r>
            <a:r>
              <a:rPr lang="en-US" sz="2400" dirty="0">
                <a:latin typeface="Times New Roman" panose="02020603050405020304" pitchFamily="18" charset="0"/>
                <a:cs typeface="Times New Roman" panose="02020603050405020304" pitchFamily="18" charset="0"/>
              </a:rPr>
              <a:t>-L/14 and only the MLP layers are fine-tuned with a lot of images by a regression loss term such as MSE and MAE.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 is bounded from 0 to 10. The higher the better.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675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57B90A32-6582-0627-D4CD-ECABD32F3749}"/>
              </a:ext>
            </a:extLst>
          </p:cNvPr>
          <p:cNvSpPr txBox="1"/>
          <p:nvPr/>
        </p:nvSpPr>
        <p:spPr>
          <a:xfrm>
            <a:off x="487003" y="125911"/>
            <a:ext cx="3671105"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r>
              <a:rPr lang="en-IN" sz="2400" b="1" dirty="0">
                <a:solidFill>
                  <a:schemeClr val="accent1">
                    <a:lumMod val="50000"/>
                  </a:schemeClr>
                </a:solidFill>
              </a:rPr>
              <a:t>Suggested Framework</a:t>
            </a:r>
          </a:p>
        </p:txBody>
      </p:sp>
      <p:sp>
        <p:nvSpPr>
          <p:cNvPr id="4" name="TextBox 3">
            <a:extLst>
              <a:ext uri="{FF2B5EF4-FFF2-40B4-BE49-F238E27FC236}">
                <a16:creationId xmlns:a16="http://schemas.microsoft.com/office/drawing/2014/main" id="{62960884-EAD4-12E5-0A09-C534D54BD50F}"/>
              </a:ext>
            </a:extLst>
          </p:cNvPr>
          <p:cNvSpPr txBox="1"/>
          <p:nvPr/>
        </p:nvSpPr>
        <p:spPr>
          <a:xfrm>
            <a:off x="275616" y="1453098"/>
            <a:ext cx="11213066"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 align score + CLIP Score + SAM CLIP Score[ &gt;0.1] – SAM CLIP Score[&lt;0.1]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 align Score Range (0-1)</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CLIP score Range (0-1)</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SAM CLIP Range[&gt;0.1] (0-1)</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-SAM CLIP Range[&lt;0.1] (0-1)</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FINAL Score lies between Range (0-3)</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79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0" y="800548"/>
            <a:ext cx="5191760" cy="614383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pic>
        <p:nvPicPr>
          <p:cNvPr id="7" name="Picture 6"/>
          <p:cNvPicPr>
            <a:picLocks noChangeAspect="1"/>
          </p:cNvPicPr>
          <p:nvPr/>
        </p:nvPicPr>
        <p:blipFill>
          <a:blip r:embed="rId3"/>
          <a:stretch>
            <a:fillRect/>
          </a:stretch>
        </p:blipFill>
        <p:spPr>
          <a:xfrm>
            <a:off x="10616796" y="105045"/>
            <a:ext cx="1540998" cy="323924"/>
          </a:xfrm>
          <a:prstGeom prst="rect">
            <a:avLst/>
          </a:prstGeom>
        </p:spPr>
      </p:pic>
      <p:sp>
        <p:nvSpPr>
          <p:cNvPr id="8" name="Rectangle 7"/>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23" name="TextBox 22"/>
          <p:cNvSpPr txBox="1"/>
          <p:nvPr/>
        </p:nvSpPr>
        <p:spPr>
          <a:xfrm>
            <a:off x="7033651" y="5357968"/>
            <a:ext cx="1921989" cy="923330"/>
          </a:xfrm>
          <a:prstGeom prst="rect">
            <a:avLst/>
          </a:prstGeom>
          <a:noFill/>
        </p:spPr>
        <p:txBody>
          <a:bodyPr wrap="square" rtlCol="0">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Problem Briefing </a:t>
            </a:r>
            <a:endParaRPr kumimoji="0" lang="en-IN" sz="900" b="0" i="0" u="none" strike="noStrike" kern="1200" cap="none" spc="0" normalizeH="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900" baseline="0" dirty="0">
                <a:solidFill>
                  <a:prstClr val="black"/>
                </a:solidFill>
                <a:latin typeface="SamsungOne 800" panose="020B0903030303020204" pitchFamily="34" charset="0"/>
                <a:ea typeface="SamsungOne 800" panose="020B0903030303020204" pitchFamily="34" charset="0"/>
              </a:rPr>
              <a:t>Check Feasibility</a:t>
            </a:r>
            <a:endParaRPr lang="en-IN" sz="900" dirty="0">
              <a:solidFill>
                <a:prstClr val="black"/>
              </a:solidFill>
              <a:latin typeface="SamsungOne 800" panose="020B0903030303020204" pitchFamily="34" charset="0"/>
              <a:ea typeface="SamsungOne 800" panose="020B0903030303020204"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900" dirty="0">
                <a:solidFill>
                  <a:prstClr val="black"/>
                </a:solidFill>
                <a:latin typeface="SamsungOne 800" panose="020B0903030303020204" pitchFamily="34" charset="0"/>
                <a:ea typeface="SamsungOne 800" panose="020B0903030303020204" pitchFamily="34" charset="0"/>
              </a:rPr>
              <a:t>R&amp;D on Image Generation Metrics</a:t>
            </a:r>
          </a:p>
        </p:txBody>
      </p:sp>
      <p:sp>
        <p:nvSpPr>
          <p:cNvPr id="24" name="TextBox 23"/>
          <p:cNvSpPr txBox="1"/>
          <p:nvPr/>
        </p:nvSpPr>
        <p:spPr>
          <a:xfrm>
            <a:off x="8955640" y="5357293"/>
            <a:ext cx="2271522" cy="715581"/>
          </a:xfrm>
          <a:prstGeom prst="rect">
            <a:avLst/>
          </a:prstGeom>
          <a:noFill/>
        </p:spPr>
        <p:txBody>
          <a:bodyPr wrap="square" rtlCol="0">
            <a:spAutoFit/>
          </a:bodyPr>
          <a:lstStyle/>
          <a:p>
            <a:pPr marL="171450" lvl="0" indent="-171450">
              <a:lnSpc>
                <a:spcPct val="150000"/>
              </a:lnSpc>
              <a:buFont typeface="Arial" panose="020B0604020202020204" pitchFamily="34" charset="0"/>
              <a:buChar char="•"/>
              <a:defRPr/>
            </a:pPr>
            <a:r>
              <a:rPr lang="en-IN" sz="900" dirty="0">
                <a:solidFill>
                  <a:prstClr val="black"/>
                </a:solidFill>
                <a:latin typeface="SamsungOne 800" panose="020B0903030303020204" pitchFamily="34" charset="0"/>
                <a:ea typeface="SamsungOne 800" panose="020B0903030303020204" pitchFamily="34" charset="0"/>
              </a:rPr>
              <a:t>Identify a framework which accurately evaluates Image Generation Models</a:t>
            </a:r>
          </a:p>
        </p:txBody>
      </p:sp>
      <p:sp>
        <p:nvSpPr>
          <p:cNvPr id="32" name="TextBox 31"/>
          <p:cNvSpPr txBox="1"/>
          <p:nvPr/>
        </p:nvSpPr>
        <p:spPr>
          <a:xfrm>
            <a:off x="240833" y="3057415"/>
            <a:ext cx="4824347" cy="600164"/>
          </a:xfrm>
          <a:prstGeom prst="rect">
            <a:avLst/>
          </a:prstGeom>
          <a:noFill/>
        </p:spPr>
        <p:txBody>
          <a:bodyPr wrap="square" rtlCol="0" anchor="ctr">
            <a:spAutoFit/>
          </a:bodyPr>
          <a:lstStyle/>
          <a:p>
            <a:pPr lvl="0" algn="just">
              <a:spcBef>
                <a:spcPts val="1200"/>
              </a:spcBef>
              <a:spcAft>
                <a:spcPts val="1200"/>
              </a:spcAft>
              <a:defRPr/>
            </a:pPr>
            <a:r>
              <a:rPr lang="en-IN" sz="1100" noProof="0" dirty="0">
                <a:solidFill>
                  <a:prstClr val="black"/>
                </a:solidFill>
                <a:latin typeface="SamsungOne 700" panose="020B0803030303020204" pitchFamily="34" charset="0"/>
                <a:ea typeface="SamsungOne 700" panose="020B0803030303020204" pitchFamily="34" charset="0"/>
              </a:rPr>
              <a:t>Currently Image Generation Models’ QA is mainly subjective in Nature, Building a Framework consisting of SOTA metrics will enable easier comparison of Image Generation Models</a:t>
            </a:r>
          </a:p>
        </p:txBody>
      </p:sp>
      <p:sp>
        <p:nvSpPr>
          <p:cNvPr id="9" name="Rectangle 8"/>
          <p:cNvSpPr/>
          <p:nvPr/>
        </p:nvSpPr>
        <p:spPr>
          <a:xfrm>
            <a:off x="1624454" y="1011117"/>
            <a:ext cx="199125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Problem Statement</a:t>
            </a:r>
          </a:p>
        </p:txBody>
      </p:sp>
      <p:sp>
        <p:nvSpPr>
          <p:cNvPr id="52" name="Rectangle 51"/>
          <p:cNvSpPr/>
          <p:nvPr/>
        </p:nvSpPr>
        <p:spPr>
          <a:xfrm>
            <a:off x="7986798" y="998667"/>
            <a:ext cx="1378904"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Expectations</a:t>
            </a:r>
          </a:p>
        </p:txBody>
      </p:sp>
      <p:sp>
        <p:nvSpPr>
          <p:cNvPr id="57" name="Rectangle 56"/>
          <p:cNvSpPr/>
          <p:nvPr/>
        </p:nvSpPr>
        <p:spPr>
          <a:xfrm>
            <a:off x="231738" y="1165666"/>
            <a:ext cx="729687"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Context</a:t>
            </a:r>
          </a:p>
        </p:txBody>
      </p:sp>
      <p:sp>
        <p:nvSpPr>
          <p:cNvPr id="16" name="Rectangle 15"/>
          <p:cNvSpPr/>
          <p:nvPr/>
        </p:nvSpPr>
        <p:spPr>
          <a:xfrm>
            <a:off x="234888" y="2826715"/>
            <a:ext cx="4842798"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Statement</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58" name="Rectangle 57"/>
          <p:cNvSpPr/>
          <p:nvPr/>
        </p:nvSpPr>
        <p:spPr>
          <a:xfrm>
            <a:off x="1762069" y="3654516"/>
            <a:ext cx="1667444"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err="1">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Worklet</a:t>
            </a:r>
            <a:r>
              <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 Details</a:t>
            </a:r>
          </a:p>
        </p:txBody>
      </p:sp>
      <p:sp>
        <p:nvSpPr>
          <p:cNvPr id="62" name="Rectangle 61"/>
          <p:cNvSpPr/>
          <p:nvPr/>
        </p:nvSpPr>
        <p:spPr>
          <a:xfrm>
            <a:off x="240833" y="5064411"/>
            <a:ext cx="1447832"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Duration (Months)</a:t>
            </a:r>
          </a:p>
        </p:txBody>
      </p:sp>
      <p:sp>
        <p:nvSpPr>
          <p:cNvPr id="63" name="Rectangle 62"/>
          <p:cNvSpPr/>
          <p:nvPr/>
        </p:nvSpPr>
        <p:spPr>
          <a:xfrm>
            <a:off x="748138" y="4229855"/>
            <a:ext cx="37702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black">
                    <a:lumMod val="65000"/>
                    <a:lumOff val="35000"/>
                  </a:prstClr>
                </a:solidFill>
                <a:effectLst/>
                <a:uLnTx/>
                <a:uFillTx/>
                <a:latin typeface="Samsung Sharp Sans Bold" pitchFamily="2" charset="0"/>
                <a:ea typeface="Samsung Sharp Sans Bold" pitchFamily="2" charset="0"/>
                <a:cs typeface="Samsung Sharp Sans Bold" pitchFamily="2" charset="0"/>
              </a:rPr>
              <a:t>2</a:t>
            </a:r>
          </a:p>
        </p:txBody>
      </p:sp>
      <p:sp>
        <p:nvSpPr>
          <p:cNvPr id="64" name="Rectangle 63"/>
          <p:cNvSpPr/>
          <p:nvPr/>
        </p:nvSpPr>
        <p:spPr>
          <a:xfrm>
            <a:off x="1837907" y="5078389"/>
            <a:ext cx="126989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Members Count</a:t>
            </a:r>
          </a:p>
        </p:txBody>
      </p:sp>
      <p:sp>
        <p:nvSpPr>
          <p:cNvPr id="65" name="Rectangle 64"/>
          <p:cNvSpPr/>
          <p:nvPr/>
        </p:nvSpPr>
        <p:spPr>
          <a:xfrm>
            <a:off x="2314722" y="4238504"/>
            <a:ext cx="38664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black">
                    <a:lumMod val="65000"/>
                    <a:lumOff val="35000"/>
                  </a:prstClr>
                </a:solidFill>
                <a:effectLst/>
                <a:uLnTx/>
                <a:uFillTx/>
                <a:latin typeface="Samsung Sharp Sans Bold" pitchFamily="2" charset="0"/>
                <a:ea typeface="Samsung Sharp Sans Bold" pitchFamily="2" charset="0"/>
                <a:cs typeface="Samsung Sharp Sans Bold" pitchFamily="2" charset="0"/>
              </a:rPr>
              <a:t>6</a:t>
            </a:r>
          </a:p>
        </p:txBody>
      </p:sp>
      <p:sp>
        <p:nvSpPr>
          <p:cNvPr id="18" name="Rectangle 17"/>
          <p:cNvSpPr/>
          <p:nvPr/>
        </p:nvSpPr>
        <p:spPr>
          <a:xfrm>
            <a:off x="248866" y="6060059"/>
            <a:ext cx="4666975" cy="461665"/>
          </a:xfrm>
          <a:prstGeom prst="rect">
            <a:avLst/>
          </a:prstGeom>
        </p:spPr>
        <p:txBody>
          <a:bodyPr wrap="square">
            <a:spAutoFit/>
          </a:bodyPr>
          <a:lstStyle/>
          <a:p>
            <a:pPr marL="177800" marR="0" lvl="0" indent="-1778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rPr>
              <a:t>Familiar with Coding predominantly Python</a:t>
            </a:r>
          </a:p>
          <a:p>
            <a:pPr marL="177800" marR="0" lvl="0" indent="-1778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dirty="0">
                <a:solidFill>
                  <a:prstClr val="black"/>
                </a:solidFill>
                <a:latin typeface="SamsungOne 400C" panose="020B0506030303020204" pitchFamily="34" charset="0"/>
                <a:ea typeface="SamsungOne 400C" panose="020B0506030303020204" pitchFamily="34" charset="0"/>
              </a:rPr>
              <a:t>Familiar with Diffusion Models &amp; Evaluation Metrics</a:t>
            </a:r>
            <a:endPar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endParaRPr>
          </a:p>
        </p:txBody>
      </p:sp>
      <p:sp>
        <p:nvSpPr>
          <p:cNvPr id="76" name="Rectangle 75"/>
          <p:cNvSpPr/>
          <p:nvPr/>
        </p:nvSpPr>
        <p:spPr>
          <a:xfrm>
            <a:off x="5521644" y="1269841"/>
            <a:ext cx="141897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Undertaken Tasks</a:t>
            </a:r>
          </a:p>
        </p:txBody>
      </p:sp>
      <p:sp>
        <p:nvSpPr>
          <p:cNvPr id="77" name="Rectangle 76"/>
          <p:cNvSpPr/>
          <p:nvPr/>
        </p:nvSpPr>
        <p:spPr>
          <a:xfrm>
            <a:off x="5521644" y="4288681"/>
            <a:ext cx="785793"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Timeline</a:t>
            </a:r>
          </a:p>
        </p:txBody>
      </p:sp>
      <p:cxnSp>
        <p:nvCxnSpPr>
          <p:cNvPr id="78" name="Straight Connector 77"/>
          <p:cNvCxnSpPr>
            <a:stCxn id="80" idx="6"/>
            <a:endCxn id="81" idx="2"/>
          </p:cNvCxnSpPr>
          <p:nvPr/>
        </p:nvCxnSpPr>
        <p:spPr>
          <a:xfrm>
            <a:off x="7586171" y="5205682"/>
            <a:ext cx="2210859" cy="0"/>
          </a:xfrm>
          <a:prstGeom prst="line">
            <a:avLst/>
          </a:prstGeom>
          <a:ln w="12700">
            <a:solidFill>
              <a:srgbClr val="B2B2B2"/>
            </a:solidFill>
          </a:ln>
        </p:spPr>
        <p:style>
          <a:lnRef idx="1">
            <a:schemeClr val="dk1"/>
          </a:lnRef>
          <a:fillRef idx="0">
            <a:schemeClr val="dk1"/>
          </a:fillRef>
          <a:effectRef idx="0">
            <a:schemeClr val="dk1"/>
          </a:effectRef>
          <a:fontRef idx="minor">
            <a:schemeClr val="tx1"/>
          </a:fontRef>
        </p:style>
      </p:cxnSp>
      <p:sp>
        <p:nvSpPr>
          <p:cNvPr id="80" name="Oval 79"/>
          <p:cNvSpPr/>
          <p:nvPr/>
        </p:nvSpPr>
        <p:spPr>
          <a:xfrm>
            <a:off x="7443931" y="5134562"/>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81" name="Oval 80"/>
          <p:cNvSpPr/>
          <p:nvPr/>
        </p:nvSpPr>
        <p:spPr>
          <a:xfrm>
            <a:off x="9797030" y="5134562"/>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20" name="Rectangle 19"/>
          <p:cNvSpPr/>
          <p:nvPr/>
        </p:nvSpPr>
        <p:spPr>
          <a:xfrm>
            <a:off x="6990502" y="4605784"/>
            <a:ext cx="104547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Kick Off </a:t>
            </a:r>
            <a:b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1</a:t>
            </a:r>
            <a:r>
              <a:rPr kumimoji="0" lang="en-IN" sz="12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st</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21" name="Rectangle 20"/>
          <p:cNvSpPr/>
          <p:nvPr/>
        </p:nvSpPr>
        <p:spPr>
          <a:xfrm>
            <a:off x="9137356" y="4617274"/>
            <a:ext cx="139629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Milestone 1 </a:t>
            </a:r>
            <a:b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2</a:t>
            </a:r>
            <a:r>
              <a:rPr kumimoji="0" lang="en-IN" sz="12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nd</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89" name="TextBox 88"/>
          <p:cNvSpPr txBox="1"/>
          <p:nvPr/>
        </p:nvSpPr>
        <p:spPr>
          <a:xfrm>
            <a:off x="373094" y="218945"/>
            <a:ext cx="10243702" cy="3693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prstClr val="black"/>
                </a:solidFill>
                <a:latin typeface="SamsungOne 800" panose="020B0903030303020204" pitchFamily="34" charset="0"/>
                <a:ea typeface="SamsungOne 800" panose="020B0903030303020204" pitchFamily="34" charset="0"/>
              </a:rPr>
              <a:t>Develop a Quality Assurance framework for Image Generation Models</a:t>
            </a:r>
            <a:endParaRPr kumimoji="0" lang="en-IN" sz="1800" b="0" i="0" u="none" strike="noStrike" kern="1200" cap="none" spc="0" normalizeH="0" baseline="0" noProof="0" dirty="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endParaRPr>
          </a:p>
        </p:txBody>
      </p:sp>
      <p:sp>
        <p:nvSpPr>
          <p:cNvPr id="95" name="Rectangle 94"/>
          <p:cNvSpPr/>
          <p:nvPr/>
        </p:nvSpPr>
        <p:spPr>
          <a:xfrm>
            <a:off x="249997" y="5780453"/>
            <a:ext cx="4842798"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Pre-Requisite</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37" name="Rectangle 36"/>
          <p:cNvSpPr/>
          <p:nvPr/>
        </p:nvSpPr>
        <p:spPr>
          <a:xfrm>
            <a:off x="5521644" y="1514521"/>
            <a:ext cx="6566724" cy="618567"/>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Exhaustive Literature Survey</a:t>
            </a:r>
            <a:r>
              <a:rPr kumimoji="0" lang="en-IN" sz="1200" b="0" i="0" u="none" strike="noStrike" kern="1200" cap="none" spc="0" normalizeH="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 of Image Generation Metrics [CLIP, FID, SFS, CHAIR &amp; </a:t>
            </a:r>
            <a:r>
              <a:rPr kumimoji="0" lang="en-IN" sz="1200" b="0" i="0" u="none" strike="noStrike" kern="1200" cap="none" spc="0" normalizeH="0" noProof="0" dirty="0" err="1">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etc</a:t>
            </a:r>
            <a:r>
              <a:rPr kumimoji="0" lang="en-IN" sz="1200" b="0" i="0" u="none" strike="noStrike" kern="1200" cap="none" spc="0" normalizeH="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Develop a fixed framework for Quality Assurance &amp; Identify SOTA Benchmark Levels</a:t>
            </a:r>
            <a:endParaRPr kumimoji="0" lang="en-IN" sz="1200" b="0" i="0" u="none" strike="noStrike" kern="1200" cap="none" spc="0" normalizeH="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endParaRPr>
          </a:p>
        </p:txBody>
      </p:sp>
      <p:sp>
        <p:nvSpPr>
          <p:cNvPr id="39" name="Rectangle 38"/>
          <p:cNvSpPr/>
          <p:nvPr/>
        </p:nvSpPr>
        <p:spPr>
          <a:xfrm>
            <a:off x="5521644" y="2967364"/>
            <a:ext cx="41549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KPI</a:t>
            </a:r>
          </a:p>
        </p:txBody>
      </p:sp>
      <p:sp>
        <p:nvSpPr>
          <p:cNvPr id="40" name="Rectangle 39"/>
          <p:cNvSpPr/>
          <p:nvPr/>
        </p:nvSpPr>
        <p:spPr>
          <a:xfrm>
            <a:off x="5521644" y="3340060"/>
            <a:ext cx="6566724" cy="646331"/>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1200" noProof="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endParaRP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endParaRPr>
          </a:p>
        </p:txBody>
      </p:sp>
      <p:sp>
        <p:nvSpPr>
          <p:cNvPr id="41" name="Rectangle 40"/>
          <p:cNvSpPr/>
          <p:nvPr/>
        </p:nvSpPr>
        <p:spPr>
          <a:xfrm>
            <a:off x="5521644" y="3205048"/>
            <a:ext cx="6566724" cy="341568"/>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noProof="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Framework should consider all possibilities &amp; parameters of the Image Generation Space </a:t>
            </a:r>
            <a:endPar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endParaRPr>
          </a:p>
        </p:txBody>
      </p:sp>
      <p:sp>
        <p:nvSpPr>
          <p:cNvPr id="47" name="Rectangle 46"/>
          <p:cNvSpPr/>
          <p:nvPr/>
        </p:nvSpPr>
        <p:spPr>
          <a:xfrm>
            <a:off x="3788382" y="5078389"/>
            <a:ext cx="1043723"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Mentors</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43" name="TextBox 42"/>
          <p:cNvSpPr txBox="1"/>
          <p:nvPr/>
        </p:nvSpPr>
        <p:spPr>
          <a:xfrm>
            <a:off x="231738" y="1484306"/>
            <a:ext cx="4842798" cy="1277273"/>
          </a:xfrm>
          <a:prstGeom prst="rect">
            <a:avLst/>
          </a:prstGeom>
          <a:noFill/>
        </p:spPr>
        <p:txBody>
          <a:bodyPr wrap="square" rtlCol="0" anchor="ctr">
            <a:spAutoFit/>
          </a:bodyPr>
          <a:lstStyle/>
          <a:p>
            <a:pPr lvl="0" algn="just">
              <a:defRPr/>
            </a:pPr>
            <a:r>
              <a:rPr lang="en-IN" sz="1100" dirty="0">
                <a:solidFill>
                  <a:prstClr val="black"/>
                </a:solidFill>
                <a:latin typeface="Malgun Gothic" panose="020B0503020000020004" pitchFamily="34" charset="-127"/>
                <a:ea typeface="Malgun Gothic" panose="020B0503020000020004" pitchFamily="34" charset="-127"/>
              </a:rPr>
              <a:t>Develop a comprehensive framework for conducting equitable and standardized comparisons of image generation models, ensuring 'apple-to-apple' assessments. This framework should establish consistent evaluation metrics, benchmark datasets, and evaluation protocols to facilitate a fair and meaningful comparison of various image generation techniques. The goal is to advance the field of computer vision by providing a reliable means of model assessment and selection.</a:t>
            </a:r>
          </a:p>
        </p:txBody>
      </p:sp>
      <p:sp>
        <p:nvSpPr>
          <p:cNvPr id="38" name="Rectangle 37"/>
          <p:cNvSpPr/>
          <p:nvPr/>
        </p:nvSpPr>
        <p:spPr>
          <a:xfrm>
            <a:off x="5521644" y="6298695"/>
            <a:ext cx="97174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Complexity</a:t>
            </a:r>
          </a:p>
        </p:txBody>
      </p:sp>
      <p:pic>
        <p:nvPicPr>
          <p:cNvPr id="42" name="Picture 2" descr="20+ Pain Scale 10 Stock Photos, Pictures &amp; Royalty-Free Images - iStock"/>
          <p:cNvPicPr>
            <a:picLocks noChangeAspect="1" noChangeArrowheads="1"/>
          </p:cNvPicPr>
          <p:nvPr/>
        </p:nvPicPr>
        <p:blipFill rotWithShape="1">
          <a:blip r:embed="rId4">
            <a:extLst>
              <a:ext uri="{28A0092B-C50C-407E-A947-70E740481C1C}">
                <a14:useLocalDpi xmlns:a14="http://schemas.microsoft.com/office/drawing/2010/main" val="0"/>
              </a:ext>
            </a:extLst>
          </a:blip>
          <a:srcRect t="46809" b="21328"/>
          <a:stretch/>
        </p:blipFill>
        <p:spPr bwMode="auto">
          <a:xfrm>
            <a:off x="6547546" y="6351157"/>
            <a:ext cx="2589810" cy="31687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Arrow Icon In Flat Style, Arrow, Vector, Arrows Png And Vector - Arrow  Vector PNG – Stunning free transparent png clipart images free download"/>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4286" b="96429" l="3929" r="96667"/>
                    </a14:imgEffect>
                  </a14:imgLayer>
                </a14:imgProps>
              </a:ext>
              <a:ext uri="{28A0092B-C50C-407E-A947-70E740481C1C}">
                <a14:useLocalDpi xmlns:a14="http://schemas.microsoft.com/office/drawing/2010/main" val="0"/>
              </a:ext>
            </a:extLst>
          </a:blip>
          <a:srcRect/>
          <a:stretch>
            <a:fillRect/>
          </a:stretch>
        </p:blipFill>
        <p:spPr bwMode="auto">
          <a:xfrm rot="16200000">
            <a:off x="7658109" y="6621669"/>
            <a:ext cx="159047" cy="159047"/>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3396899" y="3914461"/>
            <a:ext cx="1556836"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Pranal</a:t>
            </a:r>
            <a:r>
              <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 Prasad </a:t>
            </a: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Dongare</a:t>
            </a:r>
            <a:endPar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+91-7022250561</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pranal.p@samsung.com</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2185" y="4283378"/>
            <a:ext cx="196638" cy="124537"/>
          </a:xfrm>
          <a:prstGeom prst="rect">
            <a:avLst/>
          </a:prstGeom>
        </p:spPr>
      </p:pic>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29507" y="4103697"/>
            <a:ext cx="135338" cy="135338"/>
          </a:xfrm>
          <a:prstGeom prst="rect">
            <a:avLst/>
          </a:prstGeom>
        </p:spPr>
      </p:pic>
      <p:sp>
        <p:nvSpPr>
          <p:cNvPr id="53" name="Rectangle 52"/>
          <p:cNvSpPr/>
          <p:nvPr/>
        </p:nvSpPr>
        <p:spPr>
          <a:xfrm>
            <a:off x="3335184" y="4456346"/>
            <a:ext cx="1680268"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Tushar</a:t>
            </a:r>
            <a:r>
              <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 </a:t>
            </a: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Madaan</a:t>
            </a:r>
            <a:endPar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+91-9205301569</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tushar.m2@samsung.com</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2185" y="4825263"/>
            <a:ext cx="196638" cy="124537"/>
          </a:xfrm>
          <a:prstGeom prst="rect">
            <a:avLst/>
          </a:prstGeom>
        </p:spPr>
      </p:pic>
      <p:pic>
        <p:nvPicPr>
          <p:cNvPr id="55" name="Picture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29507" y="4645582"/>
            <a:ext cx="135338" cy="135338"/>
          </a:xfrm>
          <a:prstGeom prst="rect">
            <a:avLst/>
          </a:prstGeom>
        </p:spPr>
      </p:pic>
    </p:spTree>
    <p:extLst>
      <p:ext uri="{BB962C8B-B14F-4D97-AF65-F5344CB8AC3E}">
        <p14:creationId xmlns:p14="http://schemas.microsoft.com/office/powerpoint/2010/main" val="328599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56385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261" y="700412"/>
            <a:ext cx="11840507" cy="924140"/>
          </a:xfrm>
          <a:prstGeom prst="rect">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7" y="146254"/>
            <a:ext cx="10801110"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a:t>
            </a:r>
            <a:r>
              <a:rPr lang="en-IN" sz="2000" b="1" dirty="0">
                <a:solidFill>
                  <a:prstClr val="black"/>
                </a:solidFill>
                <a:latin typeface="SamsungOne 800" panose="020B0903030303020204" pitchFamily="34" charset="0"/>
                <a:ea typeface="SamsungOne 800" panose="020B0903030303020204" pitchFamily="34" charset="0"/>
              </a:rPr>
              <a:t>Develop a Quality Assurance framework for Image Generation Models</a:t>
            </a:r>
            <a:endParaRPr kumimoji="0" lang="en-IN" sz="2000" b="0" i="0" u="none" strike="noStrike" kern="1200" cap="none" spc="0" normalizeH="0" baseline="0" noProof="0" dirty="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5" name="Rectangle 24"/>
          <p:cNvSpPr/>
          <p:nvPr/>
        </p:nvSpPr>
        <p:spPr>
          <a:xfrm>
            <a:off x="173158" y="715652"/>
            <a:ext cx="1667444" cy="369332"/>
          </a:xfrm>
          <a:prstGeom prst="rect">
            <a:avLst/>
          </a:prstGeom>
        </p:spPr>
        <p:txBody>
          <a:bodyPr wrap="none">
            <a:spAutoFit/>
          </a:bodyPr>
          <a:lstStyle/>
          <a:p>
            <a:r>
              <a:rPr lang="en-IN" b="1" dirty="0">
                <a:solidFill>
                  <a:schemeClr val="accent6"/>
                </a:solidFill>
                <a:latin typeface="SamsungOne 600C" panose="020B0706030303020204" pitchFamily="34" charset="0"/>
                <a:ea typeface="SamsungOne 600C" panose="020B0706030303020204" pitchFamily="34" charset="0"/>
              </a:rPr>
              <a:t>Worklet Details</a:t>
            </a:r>
          </a:p>
        </p:txBody>
      </p:sp>
      <p:sp>
        <p:nvSpPr>
          <p:cNvPr id="26" name="Rectangle 25"/>
          <p:cNvSpPr/>
          <p:nvPr/>
        </p:nvSpPr>
        <p:spPr>
          <a:xfrm>
            <a:off x="283463" y="1109867"/>
            <a:ext cx="6937143" cy="461665"/>
          </a:xfrm>
          <a:prstGeom prst="rect">
            <a:avLst/>
          </a:prstGeom>
        </p:spPr>
        <p:txBody>
          <a:bodyPr wrap="square">
            <a:spAutoFit/>
          </a:bodyPr>
          <a:lstStyle/>
          <a:p>
            <a:pPr marL="228600" indent="-228600">
              <a:buAutoNum type="arabicPeriod"/>
            </a:pPr>
            <a:r>
              <a:rPr lang="en-IN" sz="1200" dirty="0">
                <a:solidFill>
                  <a:schemeClr val="bg1"/>
                </a:solidFill>
                <a:latin typeface="SamsungOne 600C" panose="020B0706030303020204" pitchFamily="34" charset="0"/>
                <a:ea typeface="SamsungOne 600C" panose="020B0706030303020204" pitchFamily="34" charset="0"/>
              </a:rPr>
              <a:t>Worklet ID: 23RSG25</a:t>
            </a:r>
          </a:p>
          <a:p>
            <a:pPr marL="228600" indent="-228600">
              <a:buAutoNum type="arabicPeriod"/>
            </a:pPr>
            <a:r>
              <a:rPr lang="en-IN" sz="1200" dirty="0">
                <a:solidFill>
                  <a:schemeClr val="bg1"/>
                </a:solidFill>
                <a:latin typeface="SamsungOne 600C" panose="020B0706030303020204" pitchFamily="34" charset="0"/>
                <a:ea typeface="SamsungOne 600C" panose="020B0706030303020204" pitchFamily="34" charset="0"/>
              </a:rPr>
              <a:t>College Name: Cambridge Institute of Technology, Bangalore</a:t>
            </a: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7" name="Rectangle 26"/>
          <p:cNvSpPr/>
          <p:nvPr/>
        </p:nvSpPr>
        <p:spPr>
          <a:xfrm>
            <a:off x="167262" y="4195157"/>
            <a:ext cx="5867778" cy="181344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34" name="Rectangle 33"/>
          <p:cNvSpPr/>
          <p:nvPr/>
        </p:nvSpPr>
        <p:spPr>
          <a:xfrm>
            <a:off x="143178" y="2037123"/>
            <a:ext cx="5867779" cy="198659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663" lvl="1"/>
            <a:endParaRPr lang="en-IN" sz="1200" b="1" dirty="0">
              <a:solidFill>
                <a:srgbClr val="0E4094"/>
              </a:solidFill>
              <a:latin typeface="SamsungOne 600C" panose="020B0706030303020204" pitchFamily="34" charset="0"/>
              <a:ea typeface="SamsungOne 600C" panose="020B0706030303020204" pitchFamily="34" charset="0"/>
            </a:endParaRPr>
          </a:p>
        </p:txBody>
      </p:sp>
      <p:sp>
        <p:nvSpPr>
          <p:cNvPr id="37" name="Rectangle 36"/>
          <p:cNvSpPr/>
          <p:nvPr/>
        </p:nvSpPr>
        <p:spPr>
          <a:xfrm>
            <a:off x="167262" y="4262103"/>
            <a:ext cx="5867778" cy="1077218"/>
          </a:xfrm>
          <a:prstGeom prst="rect">
            <a:avLst/>
          </a:prstGeom>
        </p:spPr>
        <p:txBody>
          <a:bodyPr wrap="square">
            <a:spAutoFit/>
          </a:bodyPr>
          <a:lstStyle/>
          <a:p>
            <a:r>
              <a:rPr lang="en-IN" b="1" dirty="0">
                <a:solidFill>
                  <a:srgbClr val="0E4094"/>
                </a:solidFill>
                <a:latin typeface="SamsungOne 600C" panose="020B0706030303020204" pitchFamily="34" charset="0"/>
                <a:ea typeface="SamsungOne 600C" panose="020B0706030303020204" pitchFamily="34" charset="0"/>
              </a:rPr>
              <a:t>Next Steps </a:t>
            </a:r>
          </a:p>
          <a:p>
            <a:endParaRPr lang="en-IN" b="1" dirty="0">
              <a:solidFill>
                <a:srgbClr val="0E4094"/>
              </a:solidFill>
              <a:latin typeface="SamsungOne 600C" panose="020B0706030303020204" pitchFamily="34" charset="0"/>
              <a:ea typeface="SamsungOne 600C" panose="020B0706030303020204" pitchFamily="34" charset="0"/>
            </a:endParaRPr>
          </a:p>
          <a:p>
            <a:pPr marL="269875" indent="-269875"/>
            <a:endParaRPr lang="en-IN" sz="1400" b="1" dirty="0">
              <a:solidFill>
                <a:srgbClr val="0E4094"/>
              </a:solidFill>
              <a:latin typeface="SamsungOne 600C" panose="020B0706030303020204" pitchFamily="34" charset="0"/>
              <a:ea typeface="SamsungOne 600C" panose="020B0706030303020204" pitchFamily="34" charset="0"/>
            </a:endParaRPr>
          </a:p>
          <a:p>
            <a:endParaRPr lang="en-IN" sz="1400" b="1" dirty="0">
              <a:solidFill>
                <a:srgbClr val="0E4094"/>
              </a:solidFill>
              <a:latin typeface="SamsungOne 600C" panose="020B0706030303020204" pitchFamily="34" charset="0"/>
              <a:ea typeface="SamsungOne 600C" panose="020B0706030303020204" pitchFamily="34" charset="0"/>
            </a:endParaRPr>
          </a:p>
        </p:txBody>
      </p:sp>
      <p:sp>
        <p:nvSpPr>
          <p:cNvPr id="39" name="Rectangle 38"/>
          <p:cNvSpPr/>
          <p:nvPr/>
        </p:nvSpPr>
        <p:spPr>
          <a:xfrm>
            <a:off x="265768" y="2110196"/>
            <a:ext cx="2261645" cy="369332"/>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KPIs achieved till now</a:t>
            </a:r>
          </a:p>
        </p:txBody>
      </p:sp>
      <p:sp>
        <p:nvSpPr>
          <p:cNvPr id="40" name="Rectangle 39"/>
          <p:cNvSpPr/>
          <p:nvPr/>
        </p:nvSpPr>
        <p:spPr>
          <a:xfrm>
            <a:off x="6139991" y="4205097"/>
            <a:ext cx="5867778" cy="179845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b="1" dirty="0">
              <a:solidFill>
                <a:srgbClr val="0E4094"/>
              </a:solidFill>
              <a:latin typeface="SamsungOne 600C" panose="020B0706030303020204" pitchFamily="34" charset="0"/>
              <a:ea typeface="SamsungOne 600C" panose="020B0706030303020204" pitchFamily="34" charset="0"/>
            </a:endParaRPr>
          </a:p>
          <a:p>
            <a:pPr algn="ctr"/>
            <a:endParaRPr lang="en-US" dirty="0">
              <a:latin typeface="SamsungOne 600C" panose="020B0706030303020204" pitchFamily="34" charset="0"/>
              <a:ea typeface="SamsungOne 600C" panose="020B0706030303020204" pitchFamily="34" charset="0"/>
            </a:endParaRPr>
          </a:p>
        </p:txBody>
      </p:sp>
      <p:sp>
        <p:nvSpPr>
          <p:cNvPr id="41" name="Rectangle 40"/>
          <p:cNvSpPr/>
          <p:nvPr/>
        </p:nvSpPr>
        <p:spPr>
          <a:xfrm>
            <a:off x="6139991" y="4277046"/>
            <a:ext cx="3720890" cy="369332"/>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Key Achievements/ Outcome till now</a:t>
            </a:r>
          </a:p>
        </p:txBody>
      </p:sp>
      <p:sp>
        <p:nvSpPr>
          <p:cNvPr id="42" name="Rectangle 41"/>
          <p:cNvSpPr/>
          <p:nvPr/>
        </p:nvSpPr>
        <p:spPr>
          <a:xfrm>
            <a:off x="6096000" y="2016894"/>
            <a:ext cx="5905325" cy="200682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b="1" dirty="0">
              <a:solidFill>
                <a:srgbClr val="0E4094"/>
              </a:solidFill>
              <a:latin typeface="SamsungOne 600C" panose="020B0706030303020204" pitchFamily="34" charset="0"/>
              <a:ea typeface="SamsungOne 600C" panose="020B0706030303020204" pitchFamily="34" charset="0"/>
            </a:endParaRPr>
          </a:p>
        </p:txBody>
      </p:sp>
      <p:sp>
        <p:nvSpPr>
          <p:cNvPr id="43" name="Rectangle 42"/>
          <p:cNvSpPr/>
          <p:nvPr/>
        </p:nvSpPr>
        <p:spPr>
          <a:xfrm>
            <a:off x="6139991" y="2116292"/>
            <a:ext cx="3070071" cy="369332"/>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Any Challenges/ Issues faced</a:t>
            </a:r>
          </a:p>
        </p:txBody>
      </p:sp>
      <p:sp>
        <p:nvSpPr>
          <p:cNvPr id="44" name="TextBox 43"/>
          <p:cNvSpPr txBox="1"/>
          <p:nvPr/>
        </p:nvSpPr>
        <p:spPr>
          <a:xfrm>
            <a:off x="10040112" y="6489192"/>
            <a:ext cx="2151887" cy="369332"/>
          </a:xfrm>
          <a:prstGeom prst="rect">
            <a:avLst/>
          </a:prstGeom>
          <a:noFill/>
        </p:spPr>
        <p:txBody>
          <a:bodyPr wrap="square" rtlCol="0" anchor="ctr">
            <a:spAutoFit/>
          </a:bodyPr>
          <a:lstStyle/>
          <a:p>
            <a:r>
              <a:rPr lang="en-IN" dirty="0">
                <a:latin typeface="SamsungOne 600C" panose="020B0706030303020204" pitchFamily="34" charset="0"/>
                <a:ea typeface="SamsungOne 600C" panose="020B0706030303020204" pitchFamily="34" charset="0"/>
              </a:rPr>
              <a:t>Date: 21 May 2024</a:t>
            </a:r>
            <a:endParaRPr lang="en-US" dirty="0">
              <a:solidFill>
                <a:schemeClr val="bg1">
                  <a:lumMod val="50000"/>
                </a:schemeClr>
              </a:solidFill>
              <a:latin typeface="SamsungOne 600C" panose="020B0706030303020204" pitchFamily="34" charset="0"/>
              <a:ea typeface="SamsungOne 600C" panose="020B0706030303020204" pitchFamily="34" charset="0"/>
            </a:endParaRPr>
          </a:p>
        </p:txBody>
      </p:sp>
      <p:sp>
        <p:nvSpPr>
          <p:cNvPr id="2" name="TextBox 1">
            <a:extLst>
              <a:ext uri="{FF2B5EF4-FFF2-40B4-BE49-F238E27FC236}">
                <a16:creationId xmlns:a16="http://schemas.microsoft.com/office/drawing/2014/main" id="{E3C53253-2B0D-B098-A678-73B9EE1FC074}"/>
              </a:ext>
            </a:extLst>
          </p:cNvPr>
          <p:cNvSpPr txBox="1"/>
          <p:nvPr/>
        </p:nvSpPr>
        <p:spPr>
          <a:xfrm>
            <a:off x="283464" y="2688054"/>
            <a:ext cx="5727493" cy="923330"/>
          </a:xfrm>
          <a:prstGeom prst="rect">
            <a:avLst/>
          </a:prstGeom>
          <a:noFill/>
        </p:spPr>
        <p:txBody>
          <a:bodyPr wrap="square" rtlCol="0">
            <a:spAutoFit/>
          </a:bodyPr>
          <a:lstStyle/>
          <a:p>
            <a:r>
              <a:rPr lang="en-IN" dirty="0"/>
              <a:t>Research papers for literature survey have been studied for more metrics.</a:t>
            </a:r>
          </a:p>
          <a:p>
            <a:r>
              <a:rPr lang="en-IN"/>
              <a:t>Implemented Metrics</a:t>
            </a:r>
            <a:r>
              <a:rPr lang="en-IN" dirty="0"/>
              <a:t>– Aesthetic Score</a:t>
            </a:r>
          </a:p>
        </p:txBody>
      </p:sp>
      <p:sp>
        <p:nvSpPr>
          <p:cNvPr id="3" name="TextBox 2">
            <a:extLst>
              <a:ext uri="{FF2B5EF4-FFF2-40B4-BE49-F238E27FC236}">
                <a16:creationId xmlns:a16="http://schemas.microsoft.com/office/drawing/2014/main" id="{C1626A29-6AA0-7A45-9717-E31C5CA7AA0E}"/>
              </a:ext>
            </a:extLst>
          </p:cNvPr>
          <p:cNvSpPr txBox="1"/>
          <p:nvPr/>
        </p:nvSpPr>
        <p:spPr>
          <a:xfrm>
            <a:off x="5870671" y="2704824"/>
            <a:ext cx="5727493" cy="1077218"/>
          </a:xfrm>
          <a:prstGeom prst="rect">
            <a:avLst/>
          </a:prstGeom>
          <a:noFill/>
        </p:spPr>
        <p:txBody>
          <a:bodyPr wrap="square" rtlCol="0">
            <a:spAutoFit/>
          </a:bodyPr>
          <a:lstStyle/>
          <a:p>
            <a:pPr lvl="1"/>
            <a:r>
              <a:rPr lang="en-IN" sz="1600" dirty="0">
                <a:cs typeface="Times New Roman" panose="02020603050405020304" pitchFamily="18" charset="0"/>
              </a:rPr>
              <a:t>Metrics researched require a large dataset of images to compare from.</a:t>
            </a:r>
          </a:p>
          <a:p>
            <a:pPr lvl="1"/>
            <a:r>
              <a:rPr lang="en-IN" sz="1600" dirty="0">
                <a:cs typeface="Times New Roman" panose="02020603050405020304" pitchFamily="18" charset="0"/>
              </a:rPr>
              <a:t>They also require the original trained model dataset or a weight file from it</a:t>
            </a:r>
          </a:p>
        </p:txBody>
      </p:sp>
      <p:sp>
        <p:nvSpPr>
          <p:cNvPr id="4" name="TextBox 3">
            <a:extLst>
              <a:ext uri="{FF2B5EF4-FFF2-40B4-BE49-F238E27FC236}">
                <a16:creationId xmlns:a16="http://schemas.microsoft.com/office/drawing/2014/main" id="{F035860A-A85A-01FC-D536-FA9C06B639FC}"/>
              </a:ext>
            </a:extLst>
          </p:cNvPr>
          <p:cNvSpPr txBox="1"/>
          <p:nvPr/>
        </p:nvSpPr>
        <p:spPr>
          <a:xfrm>
            <a:off x="240857" y="4652687"/>
            <a:ext cx="5727493" cy="369332"/>
          </a:xfrm>
          <a:prstGeom prst="rect">
            <a:avLst/>
          </a:prstGeom>
          <a:noFill/>
        </p:spPr>
        <p:txBody>
          <a:bodyPr wrap="square" rtlCol="0">
            <a:spAutoFit/>
          </a:bodyPr>
          <a:lstStyle/>
          <a:p>
            <a:r>
              <a:rPr lang="en-IN" dirty="0"/>
              <a:t>Finalize the framework</a:t>
            </a:r>
          </a:p>
        </p:txBody>
      </p:sp>
      <p:sp>
        <p:nvSpPr>
          <p:cNvPr id="5" name="TextBox 4">
            <a:extLst>
              <a:ext uri="{FF2B5EF4-FFF2-40B4-BE49-F238E27FC236}">
                <a16:creationId xmlns:a16="http://schemas.microsoft.com/office/drawing/2014/main" id="{285C926E-BBE4-8896-6206-20C56F829D08}"/>
              </a:ext>
            </a:extLst>
          </p:cNvPr>
          <p:cNvSpPr txBox="1"/>
          <p:nvPr/>
        </p:nvSpPr>
        <p:spPr>
          <a:xfrm>
            <a:off x="6280275" y="4841106"/>
            <a:ext cx="5727493" cy="923330"/>
          </a:xfrm>
          <a:prstGeom prst="rect">
            <a:avLst/>
          </a:prstGeom>
          <a:noFill/>
        </p:spPr>
        <p:txBody>
          <a:bodyPr wrap="square" rtlCol="0">
            <a:spAutoFit/>
          </a:bodyPr>
          <a:lstStyle/>
          <a:p>
            <a:r>
              <a:rPr lang="en-IN" dirty="0"/>
              <a:t>Implemented all Metrics, notably – Aesthetic Score, CLIP, FID and q-align.</a:t>
            </a:r>
          </a:p>
          <a:p>
            <a:endParaRPr lang="en-IN" dirty="0"/>
          </a:p>
        </p:txBody>
      </p:sp>
    </p:spTree>
    <p:extLst>
      <p:ext uri="{BB962C8B-B14F-4D97-AF65-F5344CB8AC3E}">
        <p14:creationId xmlns:p14="http://schemas.microsoft.com/office/powerpoint/2010/main" val="184443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 name="TextBox 2">
            <a:extLst>
              <a:ext uri="{FF2B5EF4-FFF2-40B4-BE49-F238E27FC236}">
                <a16:creationId xmlns:a16="http://schemas.microsoft.com/office/drawing/2014/main" id="{C180D027-125B-223A-44AF-C7D06E06A465}"/>
              </a:ext>
            </a:extLst>
          </p:cNvPr>
          <p:cNvSpPr txBox="1"/>
          <p:nvPr/>
        </p:nvSpPr>
        <p:spPr>
          <a:xfrm>
            <a:off x="275616" y="1166842"/>
            <a:ext cx="11332774" cy="4801314"/>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following metrics can be used during training but not inferencing due to : </a:t>
            </a:r>
          </a:p>
          <a:p>
            <a:pPr marL="857250" lvl="1" indent="-400050" algn="just">
              <a:buFont typeface="+mj-lt"/>
              <a:buAutoNum type="romanLcPeriod"/>
            </a:pPr>
            <a:r>
              <a:rPr lang="en-IN" dirty="0">
                <a:latin typeface="Times New Roman" panose="02020603050405020304" pitchFamily="18" charset="0"/>
                <a:cs typeface="Times New Roman" panose="02020603050405020304" pitchFamily="18" charset="0"/>
              </a:rPr>
              <a:t>They Require a large dataset of images to compare from</a:t>
            </a:r>
          </a:p>
          <a:p>
            <a:pPr marL="857250" lvl="1" indent="-400050" algn="just">
              <a:buFont typeface="+mj-lt"/>
              <a:buAutoNum type="romanLcPeriod"/>
            </a:pPr>
            <a:r>
              <a:rPr lang="en-IN" dirty="0">
                <a:latin typeface="Times New Roman" panose="02020603050405020304" pitchFamily="18" charset="0"/>
                <a:cs typeface="Times New Roman" panose="02020603050405020304" pitchFamily="18" charset="0"/>
              </a:rPr>
              <a:t>They require the original trained model dataset or a weight file from it</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Metrics Researched :</a:t>
            </a:r>
          </a:p>
          <a:p>
            <a:pPr marL="800100" lvl="1" indent="-342900" algn="just">
              <a:buFont typeface="+mj-lt"/>
              <a:buAutoNum type="arabicPeriod"/>
            </a:pPr>
            <a:r>
              <a:rPr lang="en-IN" dirty="0" err="1">
                <a:latin typeface="Times New Roman" panose="02020603050405020304" pitchFamily="18" charset="0"/>
                <a:cs typeface="Times New Roman" panose="02020603050405020304" pitchFamily="18" charset="0"/>
              </a:rPr>
              <a:t>Frechet</a:t>
            </a:r>
            <a:r>
              <a:rPr lang="en-IN" dirty="0">
                <a:latin typeface="Times New Roman" panose="02020603050405020304" pitchFamily="18" charset="0"/>
                <a:cs typeface="Times New Roman" panose="02020603050405020304" pitchFamily="18" charset="0"/>
              </a:rPr>
              <a:t> Distance (FD)</a:t>
            </a:r>
          </a:p>
          <a:p>
            <a:pPr marL="800100" lvl="1" indent="-342900" algn="just">
              <a:buFont typeface="+mj-lt"/>
              <a:buAutoNum type="arabicPeriod"/>
            </a:pPr>
            <a:r>
              <a:rPr lang="en-IN" dirty="0"/>
              <a:t>FD∞</a:t>
            </a:r>
          </a:p>
          <a:p>
            <a:pPr marL="800100" lvl="1" indent="-342900" algn="just">
              <a:buFont typeface="+mj-lt"/>
              <a:buAutoNum type="arabicPeriod"/>
            </a:pPr>
            <a:r>
              <a:rPr lang="en-IN" dirty="0">
                <a:latin typeface="Times New Roman" panose="02020603050405020304" pitchFamily="18" charset="0"/>
                <a:cs typeface="Times New Roman" panose="02020603050405020304" pitchFamily="18" charset="0"/>
              </a:rPr>
              <a:t>Kernel Distance</a:t>
            </a:r>
          </a:p>
          <a:p>
            <a:pPr marL="800100" lvl="1" indent="-342900" algn="just">
              <a:buFont typeface="+mj-lt"/>
              <a:buAutoNum type="arabicPeriod"/>
            </a:pPr>
            <a:r>
              <a:rPr lang="en-IN" dirty="0">
                <a:latin typeface="Times New Roman" panose="02020603050405020304" pitchFamily="18" charset="0"/>
                <a:cs typeface="Times New Roman" panose="02020603050405020304" pitchFamily="18" charset="0"/>
              </a:rPr>
              <a:t>Inception Score</a:t>
            </a:r>
          </a:p>
          <a:p>
            <a:pPr marL="800100" lvl="1" indent="-342900" algn="just">
              <a:buFont typeface="+mj-lt"/>
              <a:buAutoNum type="arabicPeriod"/>
            </a:pPr>
            <a:r>
              <a:rPr lang="en-IN" dirty="0">
                <a:latin typeface="Times New Roman" panose="02020603050405020304" pitchFamily="18" charset="0"/>
                <a:cs typeface="Times New Roman" panose="02020603050405020304" pitchFamily="18" charset="0"/>
              </a:rPr>
              <a:t>FLS</a:t>
            </a:r>
          </a:p>
          <a:p>
            <a:pPr marL="800100" lvl="1" indent="-342900" algn="just">
              <a:buFont typeface="+mj-lt"/>
              <a:buAutoNum type="arabicPeriod"/>
            </a:pPr>
            <a:r>
              <a:rPr lang="en-IN" dirty="0">
                <a:latin typeface="Times New Roman" panose="02020603050405020304" pitchFamily="18" charset="0"/>
                <a:cs typeface="Times New Roman" panose="02020603050405020304" pitchFamily="18" charset="0"/>
              </a:rPr>
              <a:t>Precision &amp; Recall</a:t>
            </a:r>
          </a:p>
          <a:p>
            <a:pPr marL="800100" lvl="1" indent="-342900" algn="just">
              <a:buFont typeface="+mj-lt"/>
              <a:buAutoNum type="arabicPeriod"/>
            </a:pPr>
            <a:r>
              <a:rPr lang="en-IN" dirty="0">
                <a:latin typeface="Times New Roman" panose="02020603050405020304" pitchFamily="18" charset="0"/>
                <a:cs typeface="Times New Roman" panose="02020603050405020304" pitchFamily="18" charset="0"/>
              </a:rPr>
              <a:t>Density &amp; Coverage</a:t>
            </a:r>
          </a:p>
          <a:p>
            <a:pPr marL="800100" lvl="1" indent="-342900" algn="just">
              <a:buFont typeface="+mj-lt"/>
              <a:buAutoNum type="arabicPeriod"/>
            </a:pPr>
            <a:r>
              <a:rPr lang="en-IN" dirty="0" err="1">
                <a:latin typeface="Times New Roman" panose="02020603050405020304" pitchFamily="18" charset="0"/>
                <a:cs typeface="Times New Roman" panose="02020603050405020304" pitchFamily="18" charset="0"/>
              </a:rPr>
              <a:t>Vendi</a:t>
            </a:r>
            <a:r>
              <a:rPr lang="en-IN" dirty="0">
                <a:latin typeface="Times New Roman" panose="02020603050405020304" pitchFamily="18" charset="0"/>
                <a:cs typeface="Times New Roman" panose="02020603050405020304" pitchFamily="18" charset="0"/>
              </a:rPr>
              <a:t> Score</a:t>
            </a:r>
          </a:p>
          <a:p>
            <a:pPr marL="800100" lvl="1" indent="-342900" algn="just">
              <a:buFont typeface="+mj-lt"/>
              <a:buAutoNum type="arabicPeriod"/>
            </a:pPr>
            <a:r>
              <a:rPr lang="en-IN" dirty="0" err="1">
                <a:latin typeface="Times New Roman" panose="02020603050405020304" pitchFamily="18" charset="0"/>
                <a:cs typeface="Times New Roman" panose="02020603050405020304" pitchFamily="18" charset="0"/>
              </a:rPr>
              <a:t>AuthPet</a:t>
            </a:r>
            <a:endParaRPr lang="en-IN"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IN" dirty="0">
                <a:latin typeface="Times New Roman" panose="02020603050405020304" pitchFamily="18" charset="0"/>
                <a:cs typeface="Times New Roman" panose="02020603050405020304" pitchFamily="18" charset="0"/>
              </a:rPr>
              <a:t>CT Score</a:t>
            </a:r>
          </a:p>
          <a:p>
            <a:pPr marL="800100" lvl="1" indent="-342900" algn="just">
              <a:buFont typeface="+mj-lt"/>
              <a:buAutoNum type="arabicPeriod"/>
            </a:pPr>
            <a:r>
              <a:rPr lang="en-IN" dirty="0">
                <a:latin typeface="Times New Roman" panose="02020603050405020304" pitchFamily="18" charset="0"/>
                <a:cs typeface="Times New Roman" panose="02020603050405020304" pitchFamily="18" charset="0"/>
              </a:rPr>
              <a:t>FLS-POG</a:t>
            </a:r>
          </a:p>
          <a:p>
            <a:pPr marL="800100" lvl="1" indent="-342900" algn="just">
              <a:buFont typeface="+mj-lt"/>
              <a:buAutoNum type="arabicPeriod"/>
            </a:pPr>
            <a:r>
              <a:rPr lang="en-IN" dirty="0">
                <a:latin typeface="Times New Roman" panose="02020603050405020304" pitchFamily="18" charset="0"/>
                <a:cs typeface="Times New Roman" panose="02020603050405020304" pitchFamily="18" charset="0"/>
              </a:rPr>
              <a:t>ASW</a:t>
            </a:r>
          </a:p>
        </p:txBody>
      </p:sp>
    </p:spTree>
    <p:extLst>
      <p:ext uri="{BB962C8B-B14F-4D97-AF65-F5344CB8AC3E}">
        <p14:creationId xmlns:p14="http://schemas.microsoft.com/office/powerpoint/2010/main" val="220911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3609473"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en-US" sz="2400" b="1" dirty="0">
                <a:solidFill>
                  <a:srgbClr val="0E4094"/>
                </a:solidFill>
              </a:rPr>
              <a:t>Fréchet Distance (FD):                                         </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200280" y="2223192"/>
            <a:ext cx="11791439" cy="3231654"/>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The Fréchet Distance measures the similarity between two probability distributions by comparing their means and covariances. It is used to assess the quality of generative models by comparing the distribution of generated data to that of real data. </a:t>
            </a:r>
          </a:p>
          <a:p>
            <a:pPr marL="285750" indent="-285750" algn="just">
              <a:buFont typeface="Arial" panose="020B0604020202020204" pitchFamily="34" charset="0"/>
              <a:buChar char="•"/>
            </a:pPr>
            <a:endParaRPr lang="en-US" sz="16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This</a:t>
            </a:r>
            <a:r>
              <a:rPr lang="en-US" sz="2400" dirty="0">
                <a:solidFill>
                  <a:srgbClr val="080A13"/>
                </a:solidFill>
                <a:latin typeface="Times New Roman" panose="02020603050405020304" pitchFamily="18" charset="0"/>
                <a:cs typeface="Times New Roman" panose="02020603050405020304" pitchFamily="18" charset="0"/>
              </a:rPr>
              <a:t> </a:t>
            </a:r>
            <a:r>
              <a:rPr lang="en-US" sz="2400" b="0" i="0" dirty="0">
                <a:solidFill>
                  <a:srgbClr val="080A13"/>
                </a:solidFill>
                <a:effectLst/>
                <a:latin typeface="Times New Roman" panose="02020603050405020304" pitchFamily="18" charset="0"/>
                <a:cs typeface="Times New Roman" panose="02020603050405020304" pitchFamily="18" charset="0"/>
              </a:rPr>
              <a:t>metric is particularly useful in image generation tasks where it helps in evaluating how closely the generated images resemble the real ones</a:t>
            </a:r>
          </a:p>
          <a:p>
            <a:pPr marL="285750" indent="-285750" algn="just">
              <a:buFont typeface="Arial" panose="020B0604020202020204" pitchFamily="34" charset="0"/>
              <a:buChar char="•"/>
            </a:pPr>
            <a:endParaRPr lang="en-US" sz="2000" dirty="0">
              <a:solidFill>
                <a:srgbClr val="080A1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rgbClr val="080A13"/>
                </a:solidFill>
                <a:latin typeface="Times New Roman" panose="02020603050405020304" pitchFamily="18" charset="0"/>
                <a:cs typeface="Times New Roman" panose="02020603050405020304" pitchFamily="18" charset="0"/>
              </a:rPr>
              <a:t>Paper : </a:t>
            </a:r>
            <a:r>
              <a:rPr lang="en-US" sz="2400" dirty="0">
                <a:solidFill>
                  <a:srgbClr val="080A13"/>
                </a:solidFill>
                <a:latin typeface="Times New Roman" panose="02020603050405020304" pitchFamily="18" charset="0"/>
                <a:cs typeface="Times New Roman" panose="02020603050405020304" pitchFamily="18" charset="0"/>
                <a:hlinkClick r:id="rId3"/>
              </a:rPr>
              <a:t>here</a:t>
            </a:r>
            <a:endParaRPr lang="en-US" sz="2400" dirty="0">
              <a:solidFill>
                <a:srgbClr val="080A1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solidFill>
                  <a:srgbClr val="080A13"/>
                </a:solidFill>
                <a:latin typeface="Times New Roman" panose="02020603050405020304" pitchFamily="18" charset="0"/>
                <a:cs typeface="Times New Roman" panose="02020603050405020304" pitchFamily="18" charset="0"/>
              </a:rPr>
              <a:t>GitHub : </a:t>
            </a:r>
            <a:r>
              <a:rPr lang="en-IN" sz="2400" dirty="0">
                <a:solidFill>
                  <a:srgbClr val="080A13"/>
                </a:solidFill>
                <a:latin typeface="Times New Roman" panose="02020603050405020304" pitchFamily="18" charset="0"/>
                <a:cs typeface="Times New Roman" panose="02020603050405020304" pitchFamily="18" charset="0"/>
                <a:hlinkClick r:id="rId4"/>
              </a:rPr>
              <a:t>here</a:t>
            </a:r>
            <a:endParaRPr lang="en-US" sz="24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71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5266943"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fr-FR" sz="2400" b="1" dirty="0">
                <a:solidFill>
                  <a:srgbClr val="0E4094"/>
                </a:solidFill>
              </a:rPr>
              <a:t>Fréchet Distance at </a:t>
            </a:r>
            <a:r>
              <a:rPr lang="fr-FR" sz="2400" b="1" dirty="0" err="1">
                <a:solidFill>
                  <a:srgbClr val="0E4094"/>
                </a:solidFill>
              </a:rPr>
              <a:t>Infinity</a:t>
            </a:r>
            <a:r>
              <a:rPr lang="fr-FR" sz="2400" b="1" dirty="0">
                <a:solidFill>
                  <a:srgbClr val="0E4094"/>
                </a:solidFill>
              </a:rPr>
              <a:t> (FD∞)</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169333" y="1770431"/>
            <a:ext cx="11791439"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 FD∞ is an extension of the traditional Fréchet Distance designed to handle infinite-dimensional spaces. </a:t>
            </a:r>
          </a:p>
          <a:p>
            <a:pPr marL="285750" indent="-285750" algn="just">
              <a:buFont typeface="Arial" panose="020B0604020202020204" pitchFamily="34" charset="0"/>
              <a:buChar char="•"/>
            </a:pPr>
            <a:endParaRPr lang="en-US" sz="24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It is often employed in scenarios involving very high dimensional data, where conventional Fréchet Distance might not be practical or accurate.</a:t>
            </a:r>
          </a:p>
          <a:p>
            <a:pPr marL="285750" indent="-285750" algn="just">
              <a:buFont typeface="Arial" panose="020B0604020202020204" pitchFamily="34" charset="0"/>
              <a:buChar char="•"/>
            </a:pPr>
            <a:endParaRPr lang="en-US" sz="24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This metric ensures that the comparison remains robust even in such complex settings.</a:t>
            </a:r>
          </a:p>
          <a:p>
            <a:pPr marL="285750" indent="-285750" algn="just">
              <a:buFont typeface="Arial" panose="020B0604020202020204" pitchFamily="34" charset="0"/>
              <a:buChar char="•"/>
            </a:pPr>
            <a:endParaRPr lang="en-US" sz="2400" dirty="0">
              <a:solidFill>
                <a:srgbClr val="080A1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solidFill>
                  <a:srgbClr val="080A13"/>
                </a:solidFill>
                <a:latin typeface="Times New Roman" panose="02020603050405020304" pitchFamily="18" charset="0"/>
                <a:cs typeface="Times New Roman" panose="02020603050405020304" pitchFamily="18" charset="0"/>
              </a:rPr>
              <a:t>Paper : </a:t>
            </a:r>
            <a:r>
              <a:rPr lang="en-IN" sz="2400" dirty="0">
                <a:solidFill>
                  <a:srgbClr val="080A13"/>
                </a:solidFill>
                <a:latin typeface="Times New Roman" panose="02020603050405020304" pitchFamily="18" charset="0"/>
                <a:cs typeface="Times New Roman" panose="02020603050405020304" pitchFamily="18" charset="0"/>
                <a:hlinkClick r:id="rId3"/>
              </a:rPr>
              <a:t>here</a:t>
            </a:r>
            <a:endParaRPr lang="en-IN" sz="2400" dirty="0">
              <a:solidFill>
                <a:srgbClr val="080A1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solidFill>
                  <a:srgbClr val="080A13"/>
                </a:solidFill>
                <a:latin typeface="Times New Roman" panose="02020603050405020304" pitchFamily="18" charset="0"/>
                <a:cs typeface="Times New Roman" panose="02020603050405020304" pitchFamily="18" charset="0"/>
              </a:rPr>
              <a:t>GitHub : </a:t>
            </a:r>
            <a:r>
              <a:rPr lang="en-IN" sz="2400" dirty="0">
                <a:solidFill>
                  <a:srgbClr val="080A13"/>
                </a:solidFill>
                <a:latin typeface="Times New Roman" panose="02020603050405020304" pitchFamily="18" charset="0"/>
                <a:cs typeface="Times New Roman" panose="02020603050405020304" pitchFamily="18" charset="0"/>
                <a:hlinkClick r:id="rId4"/>
              </a:rPr>
              <a:t>here</a:t>
            </a:r>
            <a:endParaRPr lang="en-US" sz="24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1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6095999"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fr-FR" sz="2400" b="1" dirty="0">
                <a:solidFill>
                  <a:srgbClr val="0E4094"/>
                </a:solidFill>
              </a:rPr>
              <a:t>Spatial Fréchet Inception Distance (</a:t>
            </a:r>
            <a:r>
              <a:rPr lang="fr-FR" sz="2400" b="1" dirty="0" err="1">
                <a:solidFill>
                  <a:srgbClr val="0E4094"/>
                </a:solidFill>
              </a:rPr>
              <a:t>sFID</a:t>
            </a:r>
            <a:r>
              <a:rPr lang="fr-FR" sz="2400" b="1" dirty="0">
                <a:solidFill>
                  <a:srgbClr val="0E4094"/>
                </a:solidFill>
              </a:rPr>
              <a:t>):</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73572" y="1681655"/>
            <a:ext cx="11887200" cy="471186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The Spatial Fréchet Inception Distance (</a:t>
            </a:r>
            <a:r>
              <a:rPr lang="en-US" sz="2400" b="0" i="0" dirty="0" err="1">
                <a:solidFill>
                  <a:srgbClr val="080A13"/>
                </a:solidFill>
                <a:effectLst/>
                <a:latin typeface="Times New Roman" panose="02020603050405020304" pitchFamily="18" charset="0"/>
                <a:cs typeface="Times New Roman" panose="02020603050405020304" pitchFamily="18" charset="0"/>
              </a:rPr>
              <a:t>sFID</a:t>
            </a:r>
            <a:r>
              <a:rPr lang="en-US" sz="2400" b="0" i="0" dirty="0">
                <a:solidFill>
                  <a:srgbClr val="080A13"/>
                </a:solidFill>
                <a:effectLst/>
                <a:latin typeface="Times New Roman" panose="02020603050405020304" pitchFamily="18" charset="0"/>
                <a:cs typeface="Times New Roman" panose="02020603050405020304" pitchFamily="18" charset="0"/>
              </a:rPr>
              <a:t>) incorporates spatial information into the Fréchet Inception Distance (FID) calculation. </a:t>
            </a:r>
          </a:p>
          <a:p>
            <a:pPr marL="285750" indent="-285750" algn="just">
              <a:lnSpc>
                <a:spcPct val="150000"/>
              </a:lnSpc>
              <a:buFont typeface="Arial" panose="020B0604020202020204" pitchFamily="34" charset="0"/>
              <a:buChar char="•"/>
            </a:pPr>
            <a:endParaRPr lang="en-US" sz="1100" dirty="0">
              <a:solidFill>
                <a:srgbClr val="080A13"/>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This metric enhances the evaluation of image quality by considering spatial dependencies and structures within the images, making it particularly useful for assessing generative models that produce images with complex spatial patterns.</a:t>
            </a:r>
          </a:p>
          <a:p>
            <a:pPr marL="285750" indent="-285750" algn="just">
              <a:lnSpc>
                <a:spcPct val="150000"/>
              </a:lnSpc>
              <a:buFont typeface="Arial" panose="020B0604020202020204" pitchFamily="34" charset="0"/>
              <a:buChar char="•"/>
            </a:pPr>
            <a:r>
              <a:rPr lang="en-US" sz="2400" dirty="0">
                <a:solidFill>
                  <a:srgbClr val="080A13"/>
                </a:solidFill>
                <a:latin typeface="Times New Roman" panose="02020603050405020304" pitchFamily="18" charset="0"/>
                <a:cs typeface="Times New Roman" panose="02020603050405020304" pitchFamily="18" charset="0"/>
              </a:rPr>
              <a:t>Paper : </a:t>
            </a:r>
            <a:r>
              <a:rPr lang="en-US" sz="2400" dirty="0">
                <a:solidFill>
                  <a:srgbClr val="080A13"/>
                </a:solidFill>
                <a:latin typeface="Times New Roman" panose="02020603050405020304" pitchFamily="18" charset="0"/>
                <a:cs typeface="Times New Roman" panose="02020603050405020304" pitchFamily="18" charset="0"/>
                <a:hlinkClick r:id="rId3"/>
              </a:rPr>
              <a:t>here</a:t>
            </a:r>
            <a:endParaRPr lang="en-US" sz="24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dirty="0">
                <a:solidFill>
                  <a:srgbClr val="080A13"/>
                </a:solidFill>
                <a:latin typeface="Times New Roman" panose="02020603050405020304" pitchFamily="18" charset="0"/>
                <a:cs typeface="Times New Roman" panose="02020603050405020304" pitchFamily="18" charset="0"/>
              </a:rPr>
              <a:t>GitHub : </a:t>
            </a:r>
            <a:r>
              <a:rPr lang="en-US" sz="2400" dirty="0">
                <a:solidFill>
                  <a:srgbClr val="080A13"/>
                </a:solidFill>
                <a:latin typeface="Times New Roman" panose="02020603050405020304" pitchFamily="18" charset="0"/>
                <a:cs typeface="Times New Roman" panose="02020603050405020304" pitchFamily="18" charset="0"/>
                <a:hlinkClick r:id="rId4"/>
              </a:rPr>
              <a:t>here</a:t>
            </a:r>
            <a:endParaRPr lang="en-US" sz="2400" dirty="0">
              <a:solidFill>
                <a:srgbClr val="080A13"/>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4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43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3061199"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fr-FR" sz="2400" b="1" dirty="0">
                <a:solidFill>
                  <a:srgbClr val="0E4094"/>
                </a:solidFill>
              </a:rPr>
              <a:t>Kernel Distance :</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169332" y="1681655"/>
            <a:ext cx="11791440" cy="3354765"/>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Kernel Distance measures the discrepancy between two distributions by embedding them into a reproducing kernel Hilbert space. </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This approach allows for a more nuanced comparison of complex data distributions by leveraging the properties of kernel functions, making it suitable for evaluating generative models in various applications</a:t>
            </a:r>
          </a:p>
          <a:p>
            <a:pPr marL="285750" indent="-285750" algn="just">
              <a:buFont typeface="Arial" panose="020B0604020202020204" pitchFamily="34" charset="0"/>
              <a:buChar char="•"/>
            </a:pPr>
            <a:endParaRPr lang="en-US" sz="24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rgbClr val="080A13"/>
                </a:solidFill>
                <a:latin typeface="Times New Roman" panose="02020603050405020304" pitchFamily="18" charset="0"/>
                <a:cs typeface="Times New Roman" panose="02020603050405020304" pitchFamily="18" charset="0"/>
              </a:rPr>
              <a:t>Paper : </a:t>
            </a:r>
            <a:r>
              <a:rPr lang="en-US" sz="2400" dirty="0">
                <a:solidFill>
                  <a:srgbClr val="080A13"/>
                </a:solidFill>
                <a:latin typeface="Times New Roman" panose="02020603050405020304" pitchFamily="18" charset="0"/>
                <a:cs typeface="Times New Roman" panose="02020603050405020304" pitchFamily="18" charset="0"/>
                <a:hlinkClick r:id="rId3"/>
              </a:rPr>
              <a:t>here</a:t>
            </a:r>
            <a:endParaRPr lang="en-US" sz="2400" dirty="0">
              <a:solidFill>
                <a:srgbClr val="080A1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rgbClr val="080A13"/>
                </a:solidFill>
                <a:latin typeface="Times New Roman" panose="02020603050405020304" pitchFamily="18" charset="0"/>
                <a:cs typeface="Times New Roman" panose="02020603050405020304" pitchFamily="18" charset="0"/>
              </a:rPr>
              <a:t>GitHub :  </a:t>
            </a:r>
            <a:r>
              <a:rPr lang="en-US" sz="2400" dirty="0">
                <a:solidFill>
                  <a:srgbClr val="080A13"/>
                </a:solidFill>
                <a:latin typeface="Times New Roman" panose="02020603050405020304" pitchFamily="18" charset="0"/>
                <a:cs typeface="Times New Roman" panose="02020603050405020304" pitchFamily="18" charset="0"/>
                <a:hlinkClick r:id="rId4"/>
              </a:rPr>
              <a:t>here</a:t>
            </a:r>
            <a:endParaRPr lang="en-US" sz="24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41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724071"/>
            <a:ext cx="3061199"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buFont typeface="Arial" panose="020B0604020202020204" pitchFamily="34" charset="0"/>
              <a:buChar char="•"/>
            </a:pPr>
            <a:r>
              <a:rPr lang="fr-FR" sz="2400" b="1" dirty="0">
                <a:solidFill>
                  <a:srgbClr val="0E4094"/>
                </a:solidFill>
              </a:rPr>
              <a:t>Inception Score (IS):</a:t>
            </a:r>
            <a:endParaRPr lang="en-US" sz="2800" b="1" dirty="0">
              <a:solidFill>
                <a:srgbClr val="0070C0"/>
              </a:solidFill>
            </a:endParaRPr>
          </a:p>
        </p:txBody>
      </p:sp>
      <p:sp>
        <p:nvSpPr>
          <p:cNvPr id="3" name="TextBox 2">
            <a:extLst>
              <a:ext uri="{FF2B5EF4-FFF2-40B4-BE49-F238E27FC236}">
                <a16:creationId xmlns:a16="http://schemas.microsoft.com/office/drawing/2014/main" id="{AAE3B0B3-4E4E-6FDC-EF93-EE7E24514AD9}"/>
              </a:ext>
            </a:extLst>
          </p:cNvPr>
          <p:cNvSpPr txBox="1"/>
          <p:nvPr/>
        </p:nvSpPr>
        <p:spPr>
          <a:xfrm>
            <a:off x="169332" y="1863769"/>
            <a:ext cx="11717867" cy="4031873"/>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The Inception Score evaluates the quality of generated images based on their recognizability and diversity. </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It uses a pre-trained Inception network to classify the generated images and calculates the score by considering both the entropy of the predicted class distribution and the entropy of the marginal class distribution. </a:t>
            </a:r>
          </a:p>
          <a:p>
            <a:pPr marL="285750" indent="-285750" algn="just">
              <a:buFont typeface="Arial" panose="020B0604020202020204" pitchFamily="34" charset="0"/>
              <a:buChar char="•"/>
            </a:pPr>
            <a:endParaRPr lang="en-US" sz="20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Higher scores indicate better quality and diversity in the generated images.</a:t>
            </a:r>
          </a:p>
          <a:p>
            <a:pPr marL="285750" indent="-285750" algn="just">
              <a:buFont typeface="Arial" panose="020B0604020202020204" pitchFamily="34" charset="0"/>
              <a:buChar char="•"/>
            </a:pPr>
            <a:endParaRPr lang="en-US" sz="2400" b="0" i="0" dirty="0">
              <a:solidFill>
                <a:srgbClr val="080A1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rgbClr val="080A13"/>
                </a:solidFill>
                <a:latin typeface="Times New Roman" panose="02020603050405020304" pitchFamily="18" charset="0"/>
                <a:cs typeface="Times New Roman" panose="02020603050405020304" pitchFamily="18" charset="0"/>
              </a:rPr>
              <a:t>Paper : </a:t>
            </a:r>
            <a:r>
              <a:rPr lang="en-US" sz="2400" dirty="0">
                <a:solidFill>
                  <a:srgbClr val="080A13"/>
                </a:solidFill>
                <a:latin typeface="Times New Roman" panose="02020603050405020304" pitchFamily="18" charset="0"/>
                <a:cs typeface="Times New Roman" panose="02020603050405020304" pitchFamily="18" charset="0"/>
                <a:hlinkClick r:id="rId3"/>
              </a:rPr>
              <a:t>here</a:t>
            </a:r>
            <a:endParaRPr lang="en-US" sz="2400" dirty="0">
              <a:solidFill>
                <a:srgbClr val="080A1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rgbClr val="080A13"/>
                </a:solidFill>
                <a:latin typeface="Times New Roman" panose="02020603050405020304" pitchFamily="18" charset="0"/>
                <a:cs typeface="Times New Roman" panose="02020603050405020304" pitchFamily="18" charset="0"/>
              </a:rPr>
              <a:t>GitHub :  </a:t>
            </a:r>
            <a:r>
              <a:rPr lang="en-US" sz="2400" dirty="0">
                <a:solidFill>
                  <a:srgbClr val="080A13"/>
                </a:solidFill>
                <a:latin typeface="Times New Roman" panose="02020603050405020304" pitchFamily="18" charset="0"/>
                <a:cs typeface="Times New Roman" panose="02020603050405020304" pitchFamily="18" charset="0"/>
                <a:hlinkClick r:id="rId4"/>
              </a:rPr>
              <a:t>here</a:t>
            </a:r>
            <a:endParaRPr lang="en-US" sz="2400" dirty="0">
              <a:solidFill>
                <a:srgbClr val="080A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272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8D5616F9BF194488B07F0627BAB481" ma:contentTypeVersion="0" ma:contentTypeDescription="Create a new document." ma:contentTypeScope="" ma:versionID="a03a99aabb1e89e7b494f7f7c7c53837">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3812FF-C65E-4A33-A71C-8464EE635C8A}">
  <ds:schemaRefs>
    <ds:schemaRef ds:uri="http://schemas.microsoft.com/sharepoint/v3/contenttype/forms"/>
  </ds:schemaRefs>
</ds:datastoreItem>
</file>

<file path=customXml/itemProps2.xml><?xml version="1.0" encoding="utf-8"?>
<ds:datastoreItem xmlns:ds="http://schemas.openxmlformats.org/officeDocument/2006/customXml" ds:itemID="{C9779E0A-357E-4659-B827-12FDDE942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FB7E07D-072A-4D90-BA7A-7BCCEBF26EFF}">
  <ds:schemaRefs>
    <ds:schemaRef ds:uri="http://schemas.openxmlformats.org/package/2006/metadata/core-properties"/>
    <ds:schemaRef ds:uri="http://schemas.microsoft.com/office/2006/documentManagement/types"/>
    <ds:schemaRef ds:uri="http://purl.org/dc/elements/1.1/"/>
    <ds:schemaRef ds:uri="http://purl.org/dc/dcmitype/"/>
    <ds:schemaRef ds:uri="http://www.w3.org/XML/1998/namespace"/>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407</TotalTime>
  <Words>1587</Words>
  <Application>Microsoft Office PowerPoint</Application>
  <PresentationFormat>Widescreen</PresentationFormat>
  <Paragraphs>207</Paragraphs>
  <Slides>20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Malgun Gothic</vt:lpstr>
      <vt:lpstr>Arial</vt:lpstr>
      <vt:lpstr>Calibri</vt:lpstr>
      <vt:lpstr>Calibri Light</vt:lpstr>
      <vt:lpstr>Edwardian Script ITC</vt:lpstr>
      <vt:lpstr>Samsung Sharp Sans Bold</vt:lpstr>
      <vt:lpstr>SamsungOne 200</vt:lpstr>
      <vt:lpstr>SamsungOne 400C</vt:lpstr>
      <vt:lpstr>SamsungOne 600C</vt:lpstr>
      <vt:lpstr>SamsungOne 700</vt:lpstr>
      <vt:lpstr>SamsungOne 800</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GIRISH CHANDRA SAXENA</cp:lastModifiedBy>
  <cp:revision>41</cp:revision>
  <dcterms:created xsi:type="dcterms:W3CDTF">2019-07-24T12:22:39Z</dcterms:created>
  <dcterms:modified xsi:type="dcterms:W3CDTF">2024-05-21T07:25:30Z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