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6" r:id="rId9"/>
    <p:sldId id="265" r:id="rId10"/>
    <p:sldId id="2146847057" r:id="rId11"/>
    <p:sldId id="266" r:id="rId12"/>
    <p:sldId id="2146847061" r:id="rId13"/>
    <p:sldId id="2146847062" r:id="rId14"/>
    <p:sldId id="267" r:id="rId15"/>
    <p:sldId id="2146847063" r:id="rId16"/>
    <p:sldId id="2146847064" r:id="rId17"/>
    <p:sldId id="268" r:id="rId18"/>
    <p:sldId id="2146847058" r:id="rId19"/>
    <p:sldId id="269" r:id="rId20"/>
    <p:sldId id="2146847059" r:id="rId21"/>
    <p:sldId id="2146847060"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F28937-8365-4B92-BECE-5F4790FBC484}">
          <p14:sldIdLst>
            <p14:sldId id="256"/>
            <p14:sldId id="2146847054"/>
            <p14:sldId id="262"/>
            <p14:sldId id="263"/>
            <p14:sldId id="2146847056"/>
          </p14:sldIdLst>
        </p14:section>
        <p14:section name="Untitled Section" id="{64E372DA-B4AA-4A14-899D-F8E8A9759EF6}">
          <p14:sldIdLst>
            <p14:sldId id="265"/>
            <p14:sldId id="2146847057"/>
          </p14:sldIdLst>
        </p14:section>
        <p14:section name="Untitled Section" id="{4985A6FB-DE86-4B6F-9319-702BDAD1CED9}">
          <p14:sldIdLst>
            <p14:sldId id="266"/>
            <p14:sldId id="2146847061"/>
            <p14:sldId id="2146847062"/>
            <p14:sldId id="267"/>
            <p14:sldId id="2146847063"/>
            <p14:sldId id="2146847064"/>
            <p14:sldId id="268"/>
            <p14:sldId id="2146847058"/>
            <p14:sldId id="269"/>
            <p14:sldId id="2146847059"/>
            <p14:sldId id="2146847060"/>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1" d="100"/>
          <a:sy n="81" d="100"/>
        </p:scale>
        <p:origin x="744"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IMDB MOVIE REVIEWS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EDUNET FOUNDATION FINAL PROJECT</a:t>
            </a:r>
          </a:p>
        </p:txBody>
      </p:sp>
      <p:sp>
        <p:nvSpPr>
          <p:cNvPr id="4" name="TextBox 3"/>
          <p:cNvSpPr txBox="1"/>
          <p:nvPr/>
        </p:nvSpPr>
        <p:spPr>
          <a:xfrm>
            <a:off x="1065229" y="3429000"/>
            <a:ext cx="10510886" cy="286232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Name: AYUSH DUTTA</a:t>
            </a:r>
          </a:p>
          <a:p>
            <a:r>
              <a:rPr lang="en-US" sz="2000" b="1" dirty="0">
                <a:solidFill>
                  <a:schemeClr val="accent1">
                    <a:lumMod val="75000"/>
                  </a:schemeClr>
                </a:solidFill>
                <a:latin typeface="Arial"/>
                <a:cs typeface="Arial"/>
              </a:rPr>
              <a:t>Internship ID:INTERNSHIP_171273103266163398a8c87</a:t>
            </a:r>
          </a:p>
          <a:p>
            <a:r>
              <a:rPr lang="en-US" sz="2000" b="1" dirty="0">
                <a:solidFill>
                  <a:schemeClr val="accent1">
                    <a:lumMod val="75000"/>
                  </a:schemeClr>
                </a:solidFill>
                <a:latin typeface="Arial"/>
                <a:cs typeface="Arial"/>
              </a:rPr>
              <a:t>AICTE Student ID:STU6640d104320f31715523844</a:t>
            </a:r>
          </a:p>
          <a:p>
            <a:r>
              <a:rPr lang="en-US" sz="2000" b="1" dirty="0">
                <a:solidFill>
                  <a:schemeClr val="accent1">
                    <a:lumMod val="75000"/>
                  </a:schemeClr>
                </a:solidFill>
                <a:latin typeface="Arial"/>
                <a:cs typeface="Arial"/>
              </a:rPr>
              <a:t>Institute: BENGAL ENGINEERING AND SCIENCE UNIVERSITY, SHIBPUR</a:t>
            </a:r>
          </a:p>
          <a:p>
            <a:r>
              <a:rPr lang="en-US" sz="2000" b="1" dirty="0">
                <a:solidFill>
                  <a:schemeClr val="accent1">
                    <a:lumMod val="75000"/>
                  </a:schemeClr>
                </a:solidFill>
                <a:latin typeface="Arial"/>
                <a:cs typeface="Arial"/>
              </a:rPr>
              <a:t>Degree: BACHELOR OF TECHNOLOGY (4YEARS UG PROGRAM)</a:t>
            </a:r>
          </a:p>
          <a:p>
            <a:r>
              <a:rPr lang="en-US" sz="2000" b="1" dirty="0">
                <a:solidFill>
                  <a:schemeClr val="accent1">
                    <a:lumMod val="75000"/>
                  </a:schemeClr>
                </a:solidFill>
                <a:latin typeface="Arial"/>
                <a:cs typeface="Arial"/>
              </a:rPr>
              <a:t>Student’s Email ID: dutta7759@gmail.com</a:t>
            </a:r>
          </a:p>
          <a:p>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0FA8-F8D9-4135-B2E2-4BFE9AEBF884}"/>
              </a:ext>
            </a:extLst>
          </p:cNvPr>
          <p:cNvSpPr>
            <a:spLocks noGrp="1"/>
          </p:cNvSpPr>
          <p:nvPr>
            <p:ph type="title"/>
          </p:nvPr>
        </p:nvSpPr>
        <p:spPr/>
        <p:txBody>
          <a:bodyPr>
            <a:noAutofit/>
          </a:bodyPr>
          <a:lstStyle/>
          <a:p>
            <a:r>
              <a:rPr lang="en-IN" sz="4400" dirty="0">
                <a:solidFill>
                  <a:schemeClr val="accent1"/>
                </a:solidFill>
              </a:rPr>
              <a:t>ALGORITHM &amp; DEPLOYMENT</a:t>
            </a:r>
            <a:endParaRPr lang="en-IN" sz="4400" dirty="0"/>
          </a:p>
        </p:txBody>
      </p:sp>
      <p:pic>
        <p:nvPicPr>
          <p:cNvPr id="7" name="Content Placeholder 6">
            <a:extLst>
              <a:ext uri="{FF2B5EF4-FFF2-40B4-BE49-F238E27FC236}">
                <a16:creationId xmlns:a16="http://schemas.microsoft.com/office/drawing/2014/main" id="{5EB38F6E-D668-49DE-9627-15CB3FD7D770}"/>
              </a:ext>
            </a:extLst>
          </p:cNvPr>
          <p:cNvPicPr>
            <a:picLocks noGrp="1" noChangeAspect="1"/>
          </p:cNvPicPr>
          <p:nvPr>
            <p:ph idx="1"/>
          </p:nvPr>
        </p:nvPicPr>
        <p:blipFill>
          <a:blip r:embed="rId2"/>
          <a:stretch>
            <a:fillRect/>
          </a:stretch>
        </p:blipFill>
        <p:spPr>
          <a:xfrm>
            <a:off x="848412" y="1599915"/>
            <a:ext cx="10105534" cy="4077269"/>
          </a:xfrm>
        </p:spPr>
      </p:pic>
    </p:spTree>
    <p:extLst>
      <p:ext uri="{BB962C8B-B14F-4D97-AF65-F5344CB8AC3E}">
        <p14:creationId xmlns:p14="http://schemas.microsoft.com/office/powerpoint/2010/main" val="30215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3CC1F1A1-031B-421B-928C-946313F694AF}"/>
              </a:ext>
            </a:extLst>
          </p:cNvPr>
          <p:cNvPicPr>
            <a:picLocks noGrp="1" noChangeAspect="1"/>
          </p:cNvPicPr>
          <p:nvPr>
            <p:ph idx="1"/>
          </p:nvPr>
        </p:nvPicPr>
        <p:blipFill>
          <a:blip r:embed="rId2"/>
          <a:stretch>
            <a:fillRect/>
          </a:stretch>
        </p:blipFill>
        <p:spPr>
          <a:xfrm>
            <a:off x="581192" y="1396018"/>
            <a:ext cx="4176129" cy="4673600"/>
          </a:xfrm>
        </p:spPr>
      </p:pic>
      <p:pic>
        <p:nvPicPr>
          <p:cNvPr id="7" name="Picture 6">
            <a:extLst>
              <a:ext uri="{FF2B5EF4-FFF2-40B4-BE49-F238E27FC236}">
                <a16:creationId xmlns:a16="http://schemas.microsoft.com/office/drawing/2014/main" id="{2910D80B-C3B6-4378-B089-7620996FFFC7}"/>
              </a:ext>
            </a:extLst>
          </p:cNvPr>
          <p:cNvPicPr>
            <a:picLocks noChangeAspect="1"/>
          </p:cNvPicPr>
          <p:nvPr/>
        </p:nvPicPr>
        <p:blipFill>
          <a:blip r:embed="rId3"/>
          <a:stretch>
            <a:fillRect/>
          </a:stretch>
        </p:blipFill>
        <p:spPr>
          <a:xfrm>
            <a:off x="5241302" y="1538614"/>
            <a:ext cx="6743006" cy="411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E9D0-FCB1-4E6F-9493-6ED858634A3E}"/>
              </a:ext>
            </a:extLst>
          </p:cNvPr>
          <p:cNvSpPr>
            <a:spLocks noGrp="1"/>
          </p:cNvSpPr>
          <p:nvPr>
            <p:ph type="title"/>
          </p:nvPr>
        </p:nvSpPr>
        <p:spPr/>
        <p:txBody>
          <a:bodyPr>
            <a:noAutofit/>
          </a:bodyPr>
          <a:lstStyle/>
          <a:p>
            <a:r>
              <a:rPr lang="en-US" sz="4400" b="1" dirty="0">
                <a:solidFill>
                  <a:schemeClr val="accent1"/>
                </a:solidFill>
                <a:latin typeface="Arial"/>
                <a:ea typeface="+mj-lt"/>
                <a:cs typeface="Arial"/>
              </a:rPr>
              <a:t>Result</a:t>
            </a:r>
            <a:endParaRPr lang="en-IN" sz="4400" dirty="0"/>
          </a:p>
        </p:txBody>
      </p:sp>
      <p:sp>
        <p:nvSpPr>
          <p:cNvPr id="7" name="TextBox 6">
            <a:extLst>
              <a:ext uri="{FF2B5EF4-FFF2-40B4-BE49-F238E27FC236}">
                <a16:creationId xmlns:a16="http://schemas.microsoft.com/office/drawing/2014/main" id="{1B1C15B7-2D93-4D4E-9475-3378799C7107}"/>
              </a:ext>
            </a:extLst>
          </p:cNvPr>
          <p:cNvSpPr txBox="1"/>
          <p:nvPr/>
        </p:nvSpPr>
        <p:spPr>
          <a:xfrm>
            <a:off x="1108332" y="5440881"/>
            <a:ext cx="7887878" cy="584775"/>
          </a:xfrm>
          <a:prstGeom prst="rect">
            <a:avLst/>
          </a:prstGeom>
          <a:noFill/>
        </p:spPr>
        <p:txBody>
          <a:bodyPr wrap="square">
            <a:spAutoFit/>
          </a:bodyPr>
          <a:lstStyle/>
          <a:p>
            <a:r>
              <a:rPr lang="en-IN" sz="3200" b="1" dirty="0">
                <a:solidFill>
                  <a:schemeClr val="accent1"/>
                </a:solidFill>
              </a:rPr>
              <a:t>ACCURACY ACHIEVED IS 89 %</a:t>
            </a:r>
          </a:p>
        </p:txBody>
      </p:sp>
      <p:pic>
        <p:nvPicPr>
          <p:cNvPr id="8" name="Content Placeholder 7">
            <a:extLst>
              <a:ext uri="{FF2B5EF4-FFF2-40B4-BE49-F238E27FC236}">
                <a16:creationId xmlns:a16="http://schemas.microsoft.com/office/drawing/2014/main" id="{39F28500-ADA5-4D2A-BB1B-63B27B8EE845}"/>
              </a:ext>
            </a:extLst>
          </p:cNvPr>
          <p:cNvPicPr>
            <a:picLocks noGrp="1" noChangeAspect="1"/>
          </p:cNvPicPr>
          <p:nvPr>
            <p:ph idx="1"/>
          </p:nvPr>
        </p:nvPicPr>
        <p:blipFill>
          <a:blip r:embed="rId2"/>
          <a:stretch>
            <a:fillRect/>
          </a:stretch>
        </p:blipFill>
        <p:spPr>
          <a:xfrm>
            <a:off x="649125" y="1621411"/>
            <a:ext cx="10961683" cy="3622326"/>
          </a:xfrm>
        </p:spPr>
      </p:pic>
    </p:spTree>
    <p:extLst>
      <p:ext uri="{BB962C8B-B14F-4D97-AF65-F5344CB8AC3E}">
        <p14:creationId xmlns:p14="http://schemas.microsoft.com/office/powerpoint/2010/main" val="427794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AEEF-06AE-4430-98C3-FC6D95882317}"/>
              </a:ext>
            </a:extLst>
          </p:cNvPr>
          <p:cNvSpPr>
            <a:spLocks noGrp="1"/>
          </p:cNvSpPr>
          <p:nvPr>
            <p:ph type="title"/>
          </p:nvPr>
        </p:nvSpPr>
        <p:spPr/>
        <p:txBody>
          <a:bodyPr>
            <a:noAutofit/>
          </a:bodyPr>
          <a:lstStyle/>
          <a:p>
            <a:r>
              <a:rPr lang="en-IN" sz="4400" dirty="0">
                <a:solidFill>
                  <a:schemeClr val="accent1"/>
                </a:solidFill>
              </a:rPr>
              <a:t>RESULT</a:t>
            </a:r>
          </a:p>
        </p:txBody>
      </p:sp>
      <p:sp>
        <p:nvSpPr>
          <p:cNvPr id="3" name="Content Placeholder 2">
            <a:extLst>
              <a:ext uri="{FF2B5EF4-FFF2-40B4-BE49-F238E27FC236}">
                <a16:creationId xmlns:a16="http://schemas.microsoft.com/office/drawing/2014/main" id="{D0B6BD85-289F-4637-ADC6-C8C2A3FBDBB9}"/>
              </a:ext>
            </a:extLst>
          </p:cNvPr>
          <p:cNvSpPr>
            <a:spLocks noGrp="1"/>
          </p:cNvSpPr>
          <p:nvPr>
            <p:ph idx="1"/>
          </p:nvPr>
        </p:nvSpPr>
        <p:spPr>
          <a:xfrm>
            <a:off x="581192" y="603315"/>
            <a:ext cx="11029615" cy="5372035"/>
          </a:xfrm>
        </p:spPr>
        <p:txBody>
          <a:bodyPr>
            <a:normAutofit/>
          </a:bodyPr>
          <a:lstStyle/>
          <a:p>
            <a:pPr marL="0" indent="0">
              <a:buNone/>
            </a:pPr>
            <a:r>
              <a:rPr lang="en-US" sz="2400" b="1" dirty="0"/>
              <a:t>The reason for achieving 89% accuracy instead of 100% is primarily due to the significant variation in people's opinions about movies. Movie ratings are inherently subjective, influenced by individual preferences, cultural backgrounds, and personal experiences. This variability makes it challenging for any model to predict ratings with absolute certainty for every user and every movie. While the analysis may effectively capture trends and patterns in the data, the diversity of opinions among users means that some predictions will inevitably differ from actual ratings, leading to a maximum achievable accuracy that is less than perfect.</a:t>
            </a:r>
            <a:endParaRPr lang="en-IN" sz="2400" b="1" dirty="0"/>
          </a:p>
        </p:txBody>
      </p:sp>
    </p:spTree>
    <p:extLst>
      <p:ext uri="{BB962C8B-B14F-4D97-AF65-F5344CB8AC3E}">
        <p14:creationId xmlns:p14="http://schemas.microsoft.com/office/powerpoint/2010/main" val="261040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85000" lnSpcReduction="10000"/>
          </a:bodyPr>
          <a:lstStyle/>
          <a:p>
            <a:r>
              <a:rPr lang="en-US" sz="2000" dirty="0"/>
              <a:t>The IMDb movie sentiment classification project aimed to develop a robust system for analyzing and predicting sentiments from movie reviews. Leveraging data analytics and machine learning techniques, the project involved collecting a dataset of IMDb movie reviews, preprocessing the data to handle text-specific challenges, and implementing a sentiment classification model using logistic regression and TF-IDF vectorization.</a:t>
            </a:r>
          </a:p>
          <a:p>
            <a:r>
              <a:rPr lang="en-US" sz="2000" dirty="0"/>
              <a:t>Key achievements included evaluating the model's performance with metrics like accuracy, precision, recall, and F1-score, achieving satisfactory results in classifying reviews into positive and negative sentiments. Visualizations using Matplotlib and Seaborn enhanced the interpretability of results, providing actionable insights for stakeholders in the entertainment industry.</a:t>
            </a:r>
          </a:p>
          <a:p>
            <a:r>
              <a:rPr lang="en-US" sz="2000" dirty="0"/>
              <a:t>The project highlighted the effectiveness of machine learning in understanding audience reactions and sentiments, offering a valuable tool for improving movie marketing strategies, production decisions, and overall audience engagement. Future enhancements could explore advanced natural language processing techniques and real-time data integration to further refine prediction accuracy and relevance in dynamic movie review landscapes.</a:t>
            </a:r>
          </a:p>
          <a:p>
            <a:r>
              <a:rPr lang="en-US" sz="2000" dirty="0"/>
              <a:t>Overall, the IMDb movie sentiment classification project demonstrated the potential of data-driven approaches to transform sentiment analysis in the entertainment industry, paving the way for informed decision-making and strategic insights.</a:t>
            </a: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03A8-4C0E-4179-9C61-1DBA9CB86031}"/>
              </a:ext>
            </a:extLst>
          </p:cNvPr>
          <p:cNvSpPr>
            <a:spLocks noGrp="1"/>
          </p:cNvSpPr>
          <p:nvPr>
            <p:ph type="title"/>
          </p:nvPr>
        </p:nvSpPr>
        <p:spPr/>
        <p:txBody>
          <a:bodyPr>
            <a:noAutofit/>
          </a:bodyPr>
          <a:lstStyle/>
          <a:p>
            <a:r>
              <a:rPr lang="en-IN" sz="4400" dirty="0">
                <a:solidFill>
                  <a:schemeClr val="accent1"/>
                </a:solidFill>
              </a:rPr>
              <a:t>FUTURE SCOPE</a:t>
            </a:r>
          </a:p>
        </p:txBody>
      </p:sp>
      <p:sp>
        <p:nvSpPr>
          <p:cNvPr id="4" name="Rectangle 1">
            <a:extLst>
              <a:ext uri="{FF2B5EF4-FFF2-40B4-BE49-F238E27FC236}">
                <a16:creationId xmlns:a16="http://schemas.microsoft.com/office/drawing/2014/main" id="{F72D7705-B252-452C-8E7E-7833B210004F}"/>
              </a:ext>
            </a:extLst>
          </p:cNvPr>
          <p:cNvSpPr>
            <a:spLocks noGrp="1" noChangeArrowheads="1"/>
          </p:cNvSpPr>
          <p:nvPr>
            <p:ph idx="1"/>
          </p:nvPr>
        </p:nvSpPr>
        <p:spPr bwMode="auto">
          <a:xfrm>
            <a:off x="358219" y="1641704"/>
            <a:ext cx="1176465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Real-Time Data Integration:</a:t>
            </a:r>
            <a:r>
              <a:rPr kumimoji="0" lang="en-US" altLang="en-US" sz="2000" b="0" i="0" u="none" strike="noStrike" cap="none" normalizeH="0" baseline="0" dirty="0">
                <a:ln>
                  <a:noFill/>
                </a:ln>
                <a:solidFill>
                  <a:schemeClr val="tx1"/>
                </a:solidFill>
                <a:effectLst/>
                <a:latin typeface="Arial" panose="020B0604020202020204" pitchFamily="34" charset="0"/>
              </a:rPr>
              <a:t> Incorporate real-time data sources such as social media trends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and audience interactions to enable dynamic sentiment analysis and responsive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Multilingual and Cross-Cultural Analysis:</a:t>
            </a:r>
            <a:r>
              <a:rPr kumimoji="0" lang="en-US" altLang="en-US" sz="2000" b="0" i="0" u="none" strike="noStrike" cap="none" normalizeH="0" baseline="0" dirty="0">
                <a:ln>
                  <a:noFill/>
                </a:ln>
                <a:solidFill>
                  <a:schemeClr val="tx1"/>
                </a:solidFill>
                <a:effectLst/>
                <a:latin typeface="Arial" panose="020B0604020202020204" pitchFamily="34" charset="0"/>
              </a:rPr>
              <a:t> Extend sentiment analysis capabilities to handle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diverse languages and cultural contexts, enhancing applicability and insights across global audiences.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Integration with Recommendation Systems:</a:t>
            </a:r>
            <a:r>
              <a:rPr kumimoji="0" lang="en-US" altLang="en-US" sz="2000" b="0" i="0" u="none" strike="noStrike" cap="none" normalizeH="0" baseline="0" dirty="0">
                <a:ln>
                  <a:noFill/>
                </a:ln>
                <a:solidFill>
                  <a:schemeClr val="tx1"/>
                </a:solidFill>
                <a:effectLst/>
                <a:latin typeface="Arial" panose="020B0604020202020204" pitchFamily="34" charset="0"/>
              </a:rPr>
              <a:t> Integrate sentiment analysis insights into movie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recommendation systems to personalize user experiences based on sentiment preferences and enhance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Enhanced Visualization and Interpretation:</a:t>
            </a:r>
            <a:r>
              <a:rPr kumimoji="0" lang="en-US" altLang="en-US" sz="2000" b="0" i="0" u="none" strike="noStrike" cap="none" normalizeH="0" baseline="0" dirty="0">
                <a:ln>
                  <a:noFill/>
                </a:ln>
                <a:solidFill>
                  <a:schemeClr val="tx1"/>
                </a:solidFill>
                <a:effectLst/>
                <a:latin typeface="Arial" panose="020B0604020202020204" pitchFamily="34" charset="0"/>
              </a:rPr>
              <a:t> Develop interactive visualization tools to present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sentiment analysis results intuitively, including sentiment trends, genre-based insights, and comparative analyses.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Expansion to Other Entertainment Domains:</a:t>
            </a:r>
            <a:r>
              <a:rPr kumimoji="0" lang="en-US" altLang="en-US" sz="2000" b="0" i="0" u="none" strike="noStrike" cap="none" normalizeH="0" baseline="0" dirty="0">
                <a:ln>
                  <a:noFill/>
                </a:ln>
                <a:solidFill>
                  <a:schemeClr val="tx1"/>
                </a:solidFill>
                <a:effectLst/>
                <a:latin typeface="Arial" panose="020B0604020202020204" pitchFamily="34" charset="0"/>
              </a:rPr>
              <a:t> Apply the developed methodologies and models to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analyze sentiments in other entertainment domains such as TV shows, streaming content,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and music reviews, adapting approaches to domain-specific characteristics and trends.</a:t>
            </a:r>
          </a:p>
        </p:txBody>
      </p:sp>
    </p:spTree>
    <p:extLst>
      <p:ext uri="{BB962C8B-B14F-4D97-AF65-F5344CB8AC3E}">
        <p14:creationId xmlns:p14="http://schemas.microsoft.com/office/powerpoint/2010/main" val="451336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IBM SKILLSBUILD PLATFORM</a:t>
            </a:r>
          </a:p>
          <a:p>
            <a:pPr marL="305435" indent="-305435"/>
            <a:r>
              <a:rPr lang="en-IN" sz="2400" dirty="0"/>
              <a:t>2. IBM CLOUD </a:t>
            </a:r>
          </a:p>
          <a:p>
            <a:pPr marL="305435" indent="-305435"/>
            <a:r>
              <a:rPr lang="en-IN" sz="2400" dirty="0"/>
              <a:t>3.JUPYTER NOTEBOOK</a:t>
            </a:r>
          </a:p>
          <a:p>
            <a:pPr marL="305435" indent="-305435"/>
            <a:r>
              <a:rPr lang="en-IN" sz="2400" dirty="0"/>
              <a:t>4.GOOGLE COLLAB</a:t>
            </a:r>
          </a:p>
          <a:p>
            <a:pPr marL="305435" indent="-305435"/>
            <a:r>
              <a:rPr lang="en-IN" sz="2400" dirty="0"/>
              <a:t>5. KAGGLE WEBSITE FOR DATASET</a:t>
            </a:r>
          </a:p>
          <a:p>
            <a:pPr marL="305435" indent="-305435"/>
            <a:r>
              <a:rPr lang="en-IN" sz="2400" dirty="0"/>
              <a:t>6. EDUNET ONLINE EDUCATION 4 WEEK TRAINING PROGRAM</a:t>
            </a: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3A342-8A30-400B-A057-4A5C0AC1B2BC}"/>
              </a:ext>
            </a:extLst>
          </p:cNvPr>
          <p:cNvSpPr>
            <a:spLocks noGrp="1"/>
          </p:cNvSpPr>
          <p:nvPr>
            <p:ph type="title"/>
          </p:nvPr>
        </p:nvSpPr>
        <p:spPr/>
        <p:txBody>
          <a:bodyPr>
            <a:noAutofit/>
          </a:bodyPr>
          <a:lstStyle/>
          <a:p>
            <a:r>
              <a:rPr lang="en-IN" sz="3200" dirty="0">
                <a:solidFill>
                  <a:schemeClr val="accent1"/>
                </a:solidFill>
              </a:rPr>
              <a:t>IBM SKILLSBUILD COURSE COMPLETION CERTIFICATE 1:</a:t>
            </a:r>
          </a:p>
        </p:txBody>
      </p:sp>
      <p:pic>
        <p:nvPicPr>
          <p:cNvPr id="5" name="Content Placeholder 4">
            <a:extLst>
              <a:ext uri="{FF2B5EF4-FFF2-40B4-BE49-F238E27FC236}">
                <a16:creationId xmlns:a16="http://schemas.microsoft.com/office/drawing/2014/main" id="{8B095A14-738C-49B6-80D2-E2952EF6A766}"/>
              </a:ext>
            </a:extLst>
          </p:cNvPr>
          <p:cNvPicPr>
            <a:picLocks noGrp="1" noChangeAspect="1"/>
          </p:cNvPicPr>
          <p:nvPr>
            <p:ph idx="1"/>
          </p:nvPr>
        </p:nvPicPr>
        <p:blipFill>
          <a:blip r:embed="rId2"/>
          <a:stretch>
            <a:fillRect/>
          </a:stretch>
        </p:blipFill>
        <p:spPr>
          <a:xfrm>
            <a:off x="2846895" y="1531687"/>
            <a:ext cx="6359702" cy="4831405"/>
          </a:xfrm>
        </p:spPr>
      </p:pic>
    </p:spTree>
    <p:extLst>
      <p:ext uri="{BB962C8B-B14F-4D97-AF65-F5344CB8AC3E}">
        <p14:creationId xmlns:p14="http://schemas.microsoft.com/office/powerpoint/2010/main" val="2313353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7237F-D295-49A1-B756-9EF82BFA873C}"/>
              </a:ext>
            </a:extLst>
          </p:cNvPr>
          <p:cNvSpPr>
            <a:spLocks noGrp="1"/>
          </p:cNvSpPr>
          <p:nvPr>
            <p:ph type="title"/>
          </p:nvPr>
        </p:nvSpPr>
        <p:spPr/>
        <p:txBody>
          <a:bodyPr>
            <a:noAutofit/>
          </a:bodyPr>
          <a:lstStyle/>
          <a:p>
            <a:r>
              <a:rPr lang="en-IN" sz="3200" dirty="0">
                <a:solidFill>
                  <a:schemeClr val="accent1"/>
                </a:solidFill>
              </a:rPr>
              <a:t>IBM SKILLSBUILD COURSE COMPLETION CERTIFICATE 2:</a:t>
            </a:r>
          </a:p>
        </p:txBody>
      </p:sp>
      <p:pic>
        <p:nvPicPr>
          <p:cNvPr id="5" name="Content Placeholder 4">
            <a:extLst>
              <a:ext uri="{FF2B5EF4-FFF2-40B4-BE49-F238E27FC236}">
                <a16:creationId xmlns:a16="http://schemas.microsoft.com/office/drawing/2014/main" id="{D6E961A9-B201-480D-A33B-E6EDD757048C}"/>
              </a:ext>
            </a:extLst>
          </p:cNvPr>
          <p:cNvPicPr>
            <a:picLocks noGrp="1" noChangeAspect="1"/>
          </p:cNvPicPr>
          <p:nvPr>
            <p:ph idx="1"/>
          </p:nvPr>
        </p:nvPicPr>
        <p:blipFill>
          <a:blip r:embed="rId2"/>
          <a:stretch>
            <a:fillRect/>
          </a:stretch>
        </p:blipFill>
        <p:spPr>
          <a:xfrm>
            <a:off x="2554663" y="1301750"/>
            <a:ext cx="6787299" cy="4721978"/>
          </a:xfrm>
        </p:spPr>
      </p:pic>
    </p:spTree>
    <p:extLst>
      <p:ext uri="{BB962C8B-B14F-4D97-AF65-F5344CB8AC3E}">
        <p14:creationId xmlns:p14="http://schemas.microsoft.com/office/powerpoint/2010/main" val="4070078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23447" y="1866508"/>
            <a:ext cx="9634194" cy="1857080"/>
          </a:xfrm>
        </p:spPr>
        <p:txBody>
          <a:bodyPr>
            <a:normAutofit/>
          </a:bodyPr>
          <a:lstStyle/>
          <a:p>
            <a:pPr algn="ctr"/>
            <a:r>
              <a:rPr lang="en-US" sz="8000" b="1" dirty="0">
                <a:solidFill>
                  <a:srgbClr val="002060"/>
                </a:solidFill>
                <a:latin typeface="Arial" panose="020B0604020202020204" pitchFamily="34" charset="0"/>
                <a:cs typeface="Arial" panose="020B0604020202020204" pitchFamily="34" charset="0"/>
              </a:rPr>
              <a:t>THANK YOU</a:t>
            </a:r>
          </a:p>
        </p:txBody>
      </p:sp>
      <p:sp>
        <p:nvSpPr>
          <p:cNvPr id="4" name="TextBox 3">
            <a:extLst>
              <a:ext uri="{FF2B5EF4-FFF2-40B4-BE49-F238E27FC236}">
                <a16:creationId xmlns:a16="http://schemas.microsoft.com/office/drawing/2014/main" id="{15605C4B-8B1F-4A6B-8F08-8C46FDB83E0D}"/>
              </a:ext>
            </a:extLst>
          </p:cNvPr>
          <p:cNvSpPr txBox="1"/>
          <p:nvPr/>
        </p:nvSpPr>
        <p:spPr>
          <a:xfrm>
            <a:off x="245097" y="4694548"/>
            <a:ext cx="8832915" cy="2031325"/>
          </a:xfrm>
          <a:prstGeom prst="rect">
            <a:avLst/>
          </a:prstGeom>
          <a:noFill/>
        </p:spPr>
        <p:txBody>
          <a:bodyPr wrap="square">
            <a:spAutoFit/>
          </a:bodyPr>
          <a:lstStyle/>
          <a:p>
            <a:r>
              <a:rPr lang="en-US" sz="1800" b="1" dirty="0">
                <a:solidFill>
                  <a:schemeClr val="accent1">
                    <a:lumMod val="75000"/>
                  </a:schemeClr>
                </a:solidFill>
                <a:latin typeface="Arial" pitchFamily="34" charset="0"/>
                <a:cs typeface="Arial" pitchFamily="34" charset="0"/>
              </a:rPr>
              <a:t>Presented By:</a:t>
            </a:r>
          </a:p>
          <a:p>
            <a:r>
              <a:rPr lang="en-US" sz="1800" b="1" dirty="0">
                <a:solidFill>
                  <a:schemeClr val="accent1">
                    <a:lumMod val="75000"/>
                  </a:schemeClr>
                </a:solidFill>
                <a:latin typeface="Arial"/>
                <a:cs typeface="Arial"/>
              </a:rPr>
              <a:t>Name: AYUSH DUTTA</a:t>
            </a:r>
          </a:p>
          <a:p>
            <a:r>
              <a:rPr lang="en-US" sz="1800" b="1" dirty="0">
                <a:solidFill>
                  <a:schemeClr val="accent1">
                    <a:lumMod val="75000"/>
                  </a:schemeClr>
                </a:solidFill>
                <a:latin typeface="Arial"/>
                <a:cs typeface="Arial"/>
              </a:rPr>
              <a:t>Internship ID:INTERNSHIP_171273103266163398a8c87</a:t>
            </a:r>
          </a:p>
          <a:p>
            <a:r>
              <a:rPr lang="en-US" sz="1800" b="1" dirty="0">
                <a:solidFill>
                  <a:schemeClr val="accent1">
                    <a:lumMod val="75000"/>
                  </a:schemeClr>
                </a:solidFill>
                <a:latin typeface="Arial"/>
                <a:cs typeface="Arial"/>
              </a:rPr>
              <a:t>AICTE Student ID:STU6640d104320f31715523844</a:t>
            </a:r>
          </a:p>
          <a:p>
            <a:r>
              <a:rPr lang="en-US" sz="1800" b="1" dirty="0">
                <a:solidFill>
                  <a:schemeClr val="accent1">
                    <a:lumMod val="75000"/>
                  </a:schemeClr>
                </a:solidFill>
                <a:latin typeface="Arial"/>
                <a:cs typeface="Arial"/>
              </a:rPr>
              <a:t>Institute: BENGAL ENGINEERING AND SCIENCE UNIVERSITY, SHIBPUR</a:t>
            </a:r>
          </a:p>
          <a:p>
            <a:r>
              <a:rPr lang="en-US" sz="1800" b="1" dirty="0">
                <a:solidFill>
                  <a:schemeClr val="accent1">
                    <a:lumMod val="75000"/>
                  </a:schemeClr>
                </a:solidFill>
                <a:latin typeface="Arial"/>
                <a:cs typeface="Arial"/>
              </a:rPr>
              <a:t>Degree: BACHELOR OF TECHNOLOGY (4YEARS UG PROGRAM)</a:t>
            </a:r>
          </a:p>
          <a:p>
            <a:r>
              <a:rPr lang="en-US" sz="1800" b="1" dirty="0">
                <a:solidFill>
                  <a:schemeClr val="accent1">
                    <a:lumMod val="75000"/>
                  </a:schemeClr>
                </a:solidFill>
                <a:latin typeface="Arial"/>
                <a:cs typeface="Arial"/>
              </a:rPr>
              <a:t>Student’s Email ID: dutta7759@gmail.com</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a:p>
            <a:r>
              <a:rPr lang="en-US" sz="2000" b="1" dirty="0">
                <a:latin typeface="Arial"/>
                <a:ea typeface="+mn-lt"/>
                <a:cs typeface="Arial"/>
              </a:rPr>
              <a:t>IBM SKILLSBUID course completion certificate</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3600" dirty="0">
                <a:latin typeface="Adobe Gothic Std B" panose="020B0800000000000000" pitchFamily="34" charset="-128"/>
                <a:ea typeface="Adobe Gothic Std B" panose="020B0800000000000000" pitchFamily="34" charset="-128"/>
              </a:rPr>
              <a:t>A Movie dataset for binary sentiment classification containing substantially more data than previous benchmark datasets. We  are provided with  a set of 50,000 highly polar movie reviews for training and for testing. So, predict the number of positive and negative reviews using either classification or deep learning algorithms.</a:t>
            </a:r>
            <a:endParaRPr lang="en-IN" sz="3600"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29939" y="989814"/>
            <a:ext cx="11981467" cy="6127423"/>
          </a:xfrm>
        </p:spPr>
        <p:txBody>
          <a:bodyPr vert="horz" lIns="91440" tIns="45720" rIns="91440" bIns="45720" rtlCol="0" anchor="ctr">
            <a:noAutofit/>
          </a:bodyPr>
          <a:lstStyle/>
          <a:p>
            <a:pPr marL="0" indent="0">
              <a:buNone/>
            </a:pPr>
            <a:r>
              <a:rPr lang="en-US" sz="1600" b="1" dirty="0">
                <a:latin typeface="Calibri"/>
                <a:ea typeface="+mn-lt"/>
                <a:cs typeface="+mn-lt"/>
              </a:rPr>
              <a:t>The proposed system aims to address the challenge of sentiment classification for IMDb movie reviews, predicting whether a review is positive or negative. This involves leveraging data analytics and machine learning techniques to accurately classify sentiments based on textual reviews. The main concept used during solving this problem was </a:t>
            </a:r>
            <a:r>
              <a:rPr lang="en-US" sz="1600" b="1" dirty="0">
                <a:solidFill>
                  <a:srgbClr val="00B0F0"/>
                </a:solidFill>
                <a:latin typeface="Calibri"/>
                <a:ea typeface="+mn-lt"/>
                <a:cs typeface="+mn-lt"/>
              </a:rPr>
              <a:t>LOGISTIC REGRESSION CONCEPT </a:t>
            </a:r>
            <a:r>
              <a:rPr lang="en-US" sz="1600" b="1" dirty="0">
                <a:latin typeface="Calibri"/>
                <a:ea typeface="+mn-lt"/>
                <a:cs typeface="+mn-lt"/>
              </a:rPr>
              <a:t>. The solution will consist of the following components:</a:t>
            </a:r>
          </a:p>
          <a:p>
            <a:pPr marL="305435" indent="-305435"/>
            <a:endParaRPr lang="en-US" sz="1200" b="1" dirty="0">
              <a:latin typeface="Calibri"/>
              <a:ea typeface="+mn-lt"/>
              <a:cs typeface="+mn-lt"/>
            </a:endParaRPr>
          </a:p>
          <a:p>
            <a:pPr marL="305435" indent="-305435"/>
            <a:r>
              <a:rPr lang="en-US" sz="1400" b="1" dirty="0">
                <a:solidFill>
                  <a:srgbClr val="00B0F0"/>
                </a:solidFill>
                <a:latin typeface="Calibri"/>
                <a:ea typeface="+mn-lt"/>
                <a:cs typeface="+mn-lt"/>
              </a:rPr>
              <a:t>Data Collection:</a:t>
            </a:r>
          </a:p>
          <a:p>
            <a:pPr marL="0" indent="0">
              <a:buNone/>
            </a:pPr>
            <a:r>
              <a:rPr lang="en-US" sz="1200" b="1" dirty="0">
                <a:latin typeface="Calibri"/>
                <a:ea typeface="+mn-lt"/>
                <a:cs typeface="+mn-lt"/>
              </a:rPr>
              <a:t>         - Gather a dataset of IMDb movie reviews labeled with sentiments (positive or negative).</a:t>
            </a:r>
          </a:p>
          <a:p>
            <a:pPr marL="0" indent="0">
              <a:buNone/>
            </a:pPr>
            <a:r>
              <a:rPr lang="en-US" sz="1200" b="1" dirty="0">
                <a:latin typeface="Calibri"/>
                <a:ea typeface="+mn-lt"/>
                <a:cs typeface="+mn-lt"/>
              </a:rPr>
              <a:t>         - Include metadata such as review text, sentiment label, and potentially additional features like movie genre, release year, etc.</a:t>
            </a:r>
          </a:p>
          <a:p>
            <a:pPr marL="305435" indent="-305435"/>
            <a:endParaRPr lang="en-US" sz="1200" b="1" dirty="0">
              <a:latin typeface="Calibri"/>
              <a:ea typeface="+mn-lt"/>
              <a:cs typeface="+mn-lt"/>
            </a:endParaRPr>
          </a:p>
          <a:p>
            <a:pPr marL="305435" indent="-305435"/>
            <a:r>
              <a:rPr lang="en-US" sz="1400" b="1" dirty="0">
                <a:solidFill>
                  <a:srgbClr val="00B0F0"/>
                </a:solidFill>
                <a:latin typeface="Calibri"/>
                <a:ea typeface="+mn-lt"/>
                <a:cs typeface="+mn-lt"/>
              </a:rPr>
              <a:t>Data Preprocessing</a:t>
            </a:r>
            <a:r>
              <a:rPr lang="en-US" sz="1200" b="1" dirty="0">
                <a:latin typeface="Calibri"/>
                <a:ea typeface="+mn-lt"/>
                <a:cs typeface="+mn-lt"/>
              </a:rPr>
              <a:t>:</a:t>
            </a:r>
          </a:p>
          <a:p>
            <a:pPr marL="0" indent="0">
              <a:buNone/>
            </a:pPr>
            <a:r>
              <a:rPr lang="en-US" sz="1200" b="1" dirty="0">
                <a:latin typeface="Calibri"/>
                <a:ea typeface="+mn-lt"/>
                <a:cs typeface="+mn-lt"/>
              </a:rPr>
              <a:t>        - Clean and preprocess the collected data to handle text-specific challenges such as punctuation, </a:t>
            </a:r>
            <a:r>
              <a:rPr lang="en-US" sz="1200" b="1" dirty="0" err="1">
                <a:latin typeface="Calibri"/>
                <a:ea typeface="+mn-lt"/>
                <a:cs typeface="+mn-lt"/>
              </a:rPr>
              <a:t>stopword</a:t>
            </a:r>
            <a:r>
              <a:rPr lang="en-US" sz="1200" b="1" dirty="0">
                <a:latin typeface="Calibri"/>
                <a:ea typeface="+mn-lt"/>
                <a:cs typeface="+mn-lt"/>
              </a:rPr>
              <a:t> , and capitalization.</a:t>
            </a:r>
          </a:p>
          <a:p>
            <a:pPr marL="0" indent="0">
              <a:buNone/>
            </a:pPr>
            <a:r>
              <a:rPr lang="en-US" sz="1200" b="1" dirty="0">
                <a:latin typeface="Calibri"/>
                <a:ea typeface="+mn-lt"/>
                <a:cs typeface="+mn-lt"/>
              </a:rPr>
              <a:t>         - Perform tokenization and vectorization of text data using techniques like TF-IDF to convert text into numerical features suitable for machine learning models.</a:t>
            </a:r>
          </a:p>
          <a:p>
            <a:pPr marL="305435" indent="-305435"/>
            <a:endParaRPr lang="en-US" sz="1200" b="1" dirty="0">
              <a:latin typeface="Calibri"/>
              <a:ea typeface="+mn-lt"/>
              <a:cs typeface="+mn-lt"/>
            </a:endParaRPr>
          </a:p>
          <a:p>
            <a:pPr marL="305435" indent="-305435"/>
            <a:r>
              <a:rPr lang="en-US" sz="1400" b="1" dirty="0">
                <a:solidFill>
                  <a:srgbClr val="00B0F0"/>
                </a:solidFill>
                <a:latin typeface="Calibri"/>
                <a:ea typeface="+mn-lt"/>
                <a:cs typeface="+mn-lt"/>
              </a:rPr>
              <a:t>Machine Learning Algorithm:</a:t>
            </a:r>
          </a:p>
          <a:p>
            <a:pPr marL="0" indent="0">
              <a:buNone/>
            </a:pPr>
            <a:r>
              <a:rPr lang="en-US" sz="1200" b="1" dirty="0">
                <a:latin typeface="Calibri"/>
                <a:ea typeface="+mn-lt"/>
                <a:cs typeface="+mn-lt"/>
              </a:rPr>
              <a:t>        - Implement a classification algorithm, such as Logistic Regression, to predict sentiment labels based on the processed text features.</a:t>
            </a:r>
          </a:p>
          <a:p>
            <a:pPr marL="0" indent="0">
              <a:buNone/>
            </a:pPr>
            <a:r>
              <a:rPr lang="en-US" sz="1200" b="1" dirty="0">
                <a:latin typeface="Calibri"/>
                <a:ea typeface="+mn-lt"/>
                <a:cs typeface="+mn-lt"/>
              </a:rPr>
              <a:t>        - Explore deep learning techniques, such as LSTM (Long Short-Term Memory) networks, for capturing sequential dependencies in reviews for potentially improved performance.</a:t>
            </a:r>
          </a:p>
          <a:p>
            <a:pPr marL="305435" indent="-305435"/>
            <a:endParaRPr lang="en-US" sz="1200" b="1" dirty="0">
              <a:latin typeface="Calibri"/>
              <a:ea typeface="+mn-lt"/>
              <a:cs typeface="+mn-lt"/>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46BA-DB16-4848-9F62-12A9E956330D}"/>
              </a:ext>
            </a:extLst>
          </p:cNvPr>
          <p:cNvSpPr>
            <a:spLocks noGrp="1"/>
          </p:cNvSpPr>
          <p:nvPr>
            <p:ph type="title"/>
          </p:nvPr>
        </p:nvSpPr>
        <p:spPr/>
        <p:txBody>
          <a:bodyPr>
            <a:noAutofit/>
          </a:bodyPr>
          <a:lstStyle/>
          <a:p>
            <a:r>
              <a:rPr lang="en-IN" sz="4400" dirty="0">
                <a:solidFill>
                  <a:srgbClr val="00B0F0"/>
                </a:solidFill>
              </a:rPr>
              <a:t>Proposed solution</a:t>
            </a:r>
          </a:p>
        </p:txBody>
      </p:sp>
      <p:sp>
        <p:nvSpPr>
          <p:cNvPr id="3" name="Content Placeholder 2">
            <a:extLst>
              <a:ext uri="{FF2B5EF4-FFF2-40B4-BE49-F238E27FC236}">
                <a16:creationId xmlns:a16="http://schemas.microsoft.com/office/drawing/2014/main" id="{8D9A2D17-B106-40AA-BA40-79D129679F52}"/>
              </a:ext>
            </a:extLst>
          </p:cNvPr>
          <p:cNvSpPr>
            <a:spLocks noGrp="1"/>
          </p:cNvSpPr>
          <p:nvPr>
            <p:ph idx="1"/>
          </p:nvPr>
        </p:nvSpPr>
        <p:spPr>
          <a:xfrm>
            <a:off x="424206" y="1574276"/>
            <a:ext cx="11359299" cy="4666268"/>
          </a:xfrm>
        </p:spPr>
        <p:txBody>
          <a:bodyPr>
            <a:normAutofit fontScale="92500" lnSpcReduction="20000"/>
          </a:bodyPr>
          <a:lstStyle/>
          <a:p>
            <a:pPr marL="305435" indent="-305435"/>
            <a:r>
              <a:rPr lang="en-US" sz="1600" b="1" dirty="0">
                <a:solidFill>
                  <a:srgbClr val="00B0F0"/>
                </a:solidFill>
                <a:latin typeface="Calibri"/>
                <a:ea typeface="+mn-lt"/>
                <a:cs typeface="+mn-lt"/>
              </a:rPr>
              <a:t>Deployment:</a:t>
            </a:r>
          </a:p>
          <a:p>
            <a:pPr marL="0" indent="0">
              <a:buNone/>
            </a:pPr>
            <a:r>
              <a:rPr lang="en-US" sz="1800" b="1" dirty="0">
                <a:latin typeface="Calibri"/>
                <a:ea typeface="+mn-lt"/>
                <a:cs typeface="+mn-lt"/>
              </a:rPr>
              <a:t>            - Develop a user-friendly interface or application that allows users to input a movie review and receive real-time sentiment predictions (positive or negative).</a:t>
            </a:r>
          </a:p>
          <a:p>
            <a:pPr marL="0" indent="0">
              <a:buNone/>
            </a:pPr>
            <a:r>
              <a:rPr lang="en-US" sz="1800" b="1" dirty="0">
                <a:latin typeface="Calibri"/>
                <a:ea typeface="+mn-lt"/>
                <a:cs typeface="+mn-lt"/>
              </a:rPr>
              <a:t>           - Deploy the solution on a scalable and accessible platform, ensuring robust performance and user responsiveness.</a:t>
            </a:r>
          </a:p>
          <a:p>
            <a:pPr marL="305435" indent="-305435"/>
            <a:endParaRPr lang="en-US" sz="1800" b="1" dirty="0">
              <a:latin typeface="Calibri"/>
              <a:ea typeface="+mn-lt"/>
              <a:cs typeface="+mn-lt"/>
            </a:endParaRPr>
          </a:p>
          <a:p>
            <a:pPr marL="305435" indent="-305435"/>
            <a:r>
              <a:rPr lang="en-US" sz="1600" b="1" dirty="0">
                <a:solidFill>
                  <a:srgbClr val="00B0F0"/>
                </a:solidFill>
                <a:latin typeface="Calibri"/>
                <a:ea typeface="+mn-lt"/>
                <a:cs typeface="+mn-lt"/>
              </a:rPr>
              <a:t>Evaluation:</a:t>
            </a:r>
          </a:p>
          <a:p>
            <a:pPr marL="0" indent="0">
              <a:buNone/>
            </a:pPr>
            <a:r>
              <a:rPr lang="en-US" sz="1800" b="1" dirty="0">
                <a:latin typeface="Calibri"/>
                <a:ea typeface="+mn-lt"/>
                <a:cs typeface="+mn-lt"/>
              </a:rPr>
              <a:t>          - Assess the model's performance using standard metrics like accuracy, precision, recall, and F1-score.</a:t>
            </a:r>
          </a:p>
          <a:p>
            <a:pPr marL="0" indent="0">
              <a:buNone/>
            </a:pPr>
            <a:r>
              <a:rPr lang="en-US" sz="1800" b="1" dirty="0">
                <a:latin typeface="Calibri"/>
                <a:ea typeface="+mn-lt"/>
                <a:cs typeface="+mn-lt"/>
              </a:rPr>
              <a:t>          - Validate the model's generalization capability using cross-validation techniques and consider fine-tuning parameters to optimize performance.</a:t>
            </a:r>
          </a:p>
          <a:p>
            <a:pPr marL="305435" indent="-305435"/>
            <a:endParaRPr lang="en-US" sz="1800" b="1" dirty="0">
              <a:latin typeface="Calibri"/>
              <a:ea typeface="+mn-lt"/>
              <a:cs typeface="+mn-lt"/>
            </a:endParaRPr>
          </a:p>
          <a:p>
            <a:pPr marL="305435" indent="-305435"/>
            <a:r>
              <a:rPr lang="en-US" sz="1900" b="1" dirty="0">
                <a:solidFill>
                  <a:srgbClr val="00B0F0"/>
                </a:solidFill>
                <a:latin typeface="Calibri"/>
                <a:ea typeface="+mn-lt"/>
                <a:cs typeface="+mn-lt"/>
              </a:rPr>
              <a:t>Result:</a:t>
            </a:r>
          </a:p>
          <a:p>
            <a:pPr marL="0" indent="0">
              <a:buNone/>
            </a:pPr>
            <a:r>
              <a:rPr lang="en-US" sz="1600" b="1" dirty="0">
                <a:latin typeface="Calibri"/>
                <a:ea typeface="+mn-lt"/>
                <a:cs typeface="+mn-lt"/>
              </a:rPr>
              <a:t>The system aims to provide an effective tool for sentiment analysis of IMDb movie reviews, enabling users to gauge audience reactions accurately. By integrating data preprocessing, machine learning algorithms, and user-friendly deployment, the solution seeks to enhance decision-making in the entertainment industry, facilitating informed strategies for movie marketing, production, and audience engagement.</a:t>
            </a:r>
            <a:endParaRPr lang="en-IN" sz="1600" dirty="0"/>
          </a:p>
          <a:p>
            <a:endParaRPr lang="en-IN" dirty="0"/>
          </a:p>
        </p:txBody>
      </p:sp>
    </p:spTree>
    <p:extLst>
      <p:ext uri="{BB962C8B-B14F-4D97-AF65-F5344CB8AC3E}">
        <p14:creationId xmlns:p14="http://schemas.microsoft.com/office/powerpoint/2010/main" val="62798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4712275"/>
          </a:xfrm>
        </p:spPr>
        <p:txBody>
          <a:bodyPr>
            <a:normAutofit/>
          </a:bodyPr>
          <a:lstStyle/>
          <a:p>
            <a:pPr marL="0" indent="0">
              <a:buNone/>
            </a:pPr>
            <a:r>
              <a:rPr lang="en-IN" sz="3500" b="1" dirty="0">
                <a:solidFill>
                  <a:schemeClr val="tx1"/>
                </a:solidFill>
              </a:rPr>
              <a:t>SYSTEM REQUIREMENTS-</a:t>
            </a:r>
          </a:p>
          <a:p>
            <a:pPr marL="0" indent="0">
              <a:buNone/>
            </a:pPr>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0" indent="0">
              <a:buNone/>
            </a:pPr>
            <a:endParaRPr lang="en-IN" sz="3600" b="1" dirty="0">
              <a:solidFill>
                <a:srgbClr val="0F0F0F"/>
              </a:solidFill>
            </a:endParaRPr>
          </a:p>
          <a:p>
            <a:pPr marL="0" indent="0">
              <a:buNone/>
            </a:pPr>
            <a:endParaRPr lang="en-IN" sz="1800" b="1" dirty="0">
              <a:solidFill>
                <a:srgbClr val="0F0F0F"/>
              </a:solidFill>
            </a:endParaRPr>
          </a:p>
          <a:p>
            <a:pPr marL="0" indent="0">
              <a:buNone/>
            </a:pPr>
            <a:endParaRPr lang="en-IN" sz="3200" b="1" dirty="0">
              <a:solidFill>
                <a:srgbClr val="0F0F0F"/>
              </a:solidFill>
            </a:endParaRPr>
          </a:p>
          <a:p>
            <a:pPr marL="0" indent="0">
              <a:buNone/>
            </a:pPr>
            <a:endParaRPr lang="en-IN" sz="1800" b="1" dirty="0">
              <a:solidFill>
                <a:srgbClr val="0F0F0F"/>
              </a:solidFill>
            </a:endParaRPr>
          </a:p>
        </p:txBody>
      </p:sp>
      <p:sp>
        <p:nvSpPr>
          <p:cNvPr id="3" name="Rectangle 1">
            <a:extLst>
              <a:ext uri="{FF2B5EF4-FFF2-40B4-BE49-F238E27FC236}">
                <a16:creationId xmlns:a16="http://schemas.microsoft.com/office/drawing/2014/main" id="{C7630771-5674-448D-A4CE-75CCBF8B08BC}"/>
              </a:ext>
            </a:extLst>
          </p:cNvPr>
          <p:cNvSpPr>
            <a:spLocks noChangeArrowheads="1"/>
          </p:cNvSpPr>
          <p:nvPr/>
        </p:nvSpPr>
        <p:spPr bwMode="auto">
          <a:xfrm>
            <a:off x="581191" y="2365424"/>
            <a:ext cx="10815815"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1.</a:t>
            </a:r>
            <a:r>
              <a:rPr kumimoji="0" lang="en-US" altLang="en-US" sz="2400" b="0" i="0" u="none" strike="noStrike" cap="none" normalizeH="0" baseline="0" dirty="0">
                <a:ln>
                  <a:noFill/>
                </a:ln>
                <a:solidFill>
                  <a:schemeClr val="tx1"/>
                </a:solidFill>
                <a:effectLst/>
                <a:latin typeface="Arial" panose="020B0604020202020204" pitchFamily="34" charset="0"/>
              </a:rPr>
              <a:t>A standard laptop or desktop computer with at least 8GB of RAM and a multi-core CPU.</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2.Adequate storage capacity for storing datasets and model artifacts.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latin typeface="Arial" panose="020B0604020202020204" pitchFamily="34" charset="0"/>
              </a:rPr>
              <a:t>3.</a:t>
            </a:r>
            <a:r>
              <a:rPr kumimoji="0" lang="en-US" altLang="en-US" sz="2400" b="0" i="0" u="none" strike="noStrike" cap="none" normalizeH="0" baseline="0" dirty="0">
                <a:ln>
                  <a:noFill/>
                </a:ln>
                <a:solidFill>
                  <a:schemeClr val="tx1"/>
                </a:solidFill>
                <a:effectLst/>
                <a:latin typeface="Arial" panose="020B0604020202020204" pitchFamily="34" charset="0"/>
              </a:rPr>
              <a:t>Python 3.x: The programming language used for development.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4.Integrated Development Environment (IDE) like </a:t>
            </a:r>
            <a:r>
              <a:rPr kumimoji="0" lang="en-US" altLang="en-US" sz="2400" b="0" i="0" u="none" strike="noStrike" cap="none" normalizeH="0" baseline="0" dirty="0" err="1">
                <a:ln>
                  <a:noFill/>
                </a:ln>
                <a:solidFill>
                  <a:schemeClr val="tx1"/>
                </a:solidFill>
                <a:effectLst/>
                <a:latin typeface="Arial" panose="020B0604020202020204" pitchFamily="34" charset="0"/>
              </a:rPr>
              <a:t>Jupyter</a:t>
            </a:r>
            <a:r>
              <a:rPr kumimoji="0" lang="en-US" altLang="en-US" sz="2400" b="0" i="0" u="none" strike="noStrike" cap="none" normalizeH="0" baseline="0" dirty="0">
                <a:ln>
                  <a:noFill/>
                </a:ln>
                <a:solidFill>
                  <a:schemeClr val="tx1"/>
                </a:solidFill>
                <a:effectLst/>
                <a:latin typeface="Arial" panose="020B0604020202020204" pitchFamily="34" charset="0"/>
              </a:rPr>
              <a:t> Notebook or PyCharm for coding and experimentation.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5.Package management system (pip or </a:t>
            </a:r>
            <a:r>
              <a:rPr kumimoji="0" lang="en-US" altLang="en-US" sz="2400" b="0" i="0" u="none" strike="noStrike" cap="none" normalizeH="0" baseline="0" dirty="0" err="1">
                <a:ln>
                  <a:noFill/>
                </a:ln>
                <a:solidFill>
                  <a:schemeClr val="tx1"/>
                </a:solidFill>
                <a:effectLst/>
                <a:latin typeface="Arial" panose="020B0604020202020204" pitchFamily="34" charset="0"/>
              </a:rPr>
              <a:t>conda</a:t>
            </a:r>
            <a:r>
              <a:rPr kumimoji="0" lang="en-US" altLang="en-US" sz="2400" b="0" i="0" u="none" strike="noStrike" cap="none" normalizeH="0" baseline="0" dirty="0">
                <a:ln>
                  <a:noFill/>
                </a:ln>
                <a:solidFill>
                  <a:schemeClr val="tx1"/>
                </a:solidFill>
                <a:effectLst/>
                <a:latin typeface="Arial" panose="020B0604020202020204" pitchFamily="34" charset="0"/>
              </a:rPr>
              <a:t>) for installing necessary Python libraries.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F42F-6BEE-468D-A6C4-933BCE926A5F}"/>
              </a:ext>
            </a:extLst>
          </p:cNvPr>
          <p:cNvSpPr>
            <a:spLocks noGrp="1"/>
          </p:cNvSpPr>
          <p:nvPr>
            <p:ph type="title"/>
          </p:nvPr>
        </p:nvSpPr>
        <p:spPr/>
        <p:txBody>
          <a:bodyPr>
            <a:noAutofit/>
          </a:bodyPr>
          <a:lstStyle/>
          <a:p>
            <a:r>
              <a:rPr lang="en-IN" sz="4000" dirty="0">
                <a:solidFill>
                  <a:schemeClr val="accent1"/>
                </a:solidFill>
              </a:rPr>
              <a:t>SYSTEM APPROACH</a:t>
            </a:r>
          </a:p>
        </p:txBody>
      </p:sp>
      <p:sp>
        <p:nvSpPr>
          <p:cNvPr id="3" name="Content Placeholder 2">
            <a:extLst>
              <a:ext uri="{FF2B5EF4-FFF2-40B4-BE49-F238E27FC236}">
                <a16:creationId xmlns:a16="http://schemas.microsoft.com/office/drawing/2014/main" id="{615076D5-4A44-4833-B16A-0DA719F8D32D}"/>
              </a:ext>
            </a:extLst>
          </p:cNvPr>
          <p:cNvSpPr>
            <a:spLocks noGrp="1"/>
          </p:cNvSpPr>
          <p:nvPr>
            <p:ph idx="1"/>
          </p:nvPr>
        </p:nvSpPr>
        <p:spPr/>
        <p:txBody>
          <a:bodyPr>
            <a:normAutofit/>
          </a:bodyPr>
          <a:lstStyle/>
          <a:p>
            <a:pPr marL="0" indent="0">
              <a:buNone/>
            </a:pPr>
            <a:r>
              <a:rPr lang="en-IN" sz="3600" b="1" dirty="0"/>
              <a:t>LIBRARIES USED-</a:t>
            </a:r>
          </a:p>
          <a:p>
            <a:pPr marL="0" indent="0">
              <a:buNone/>
            </a:pPr>
            <a:endParaRPr lang="en-IN" sz="3600" b="1" dirty="0"/>
          </a:p>
          <a:p>
            <a:pPr marL="0" indent="0">
              <a:buNone/>
            </a:pPr>
            <a:endParaRPr lang="en-IN" sz="3600" b="1" dirty="0"/>
          </a:p>
          <a:p>
            <a:pPr marL="0" indent="0">
              <a:buNone/>
            </a:pPr>
            <a:endParaRPr lang="en-IN" sz="3600" b="1" dirty="0"/>
          </a:p>
          <a:p>
            <a:pPr marL="0" indent="0">
              <a:buNone/>
            </a:pPr>
            <a:endParaRPr lang="en-IN" sz="3600" b="1" dirty="0"/>
          </a:p>
          <a:p>
            <a:pPr marL="0" indent="0">
              <a:buNone/>
            </a:pPr>
            <a:endParaRPr lang="en-IN" sz="3600" b="1" dirty="0"/>
          </a:p>
        </p:txBody>
      </p:sp>
      <p:sp>
        <p:nvSpPr>
          <p:cNvPr id="4" name="Rectangle 1">
            <a:extLst>
              <a:ext uri="{FF2B5EF4-FFF2-40B4-BE49-F238E27FC236}">
                <a16:creationId xmlns:a16="http://schemas.microsoft.com/office/drawing/2014/main" id="{019DD74A-D14B-4878-B0E2-4A3BEC470682}"/>
              </a:ext>
            </a:extLst>
          </p:cNvPr>
          <p:cNvSpPr>
            <a:spLocks noChangeArrowheads="1"/>
          </p:cNvSpPr>
          <p:nvPr/>
        </p:nvSpPr>
        <p:spPr bwMode="auto">
          <a:xfrm>
            <a:off x="581192" y="1720622"/>
            <a:ext cx="1047644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Pandas</a:t>
            </a:r>
            <a:r>
              <a:rPr kumimoji="0" lang="en-US" altLang="en-US" sz="2400" b="0" i="0" u="none" strike="noStrike" cap="none" normalizeH="0" baseline="0" dirty="0">
                <a:ln>
                  <a:noFill/>
                </a:ln>
                <a:solidFill>
                  <a:schemeClr val="tx1"/>
                </a:solidFill>
                <a:effectLst/>
                <a:latin typeface="Arial" panose="020B0604020202020204" pitchFamily="34" charset="0"/>
              </a:rPr>
              <a:t>: Data manipulation and analysis library for handling datasets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Scikit-learn</a:t>
            </a:r>
            <a:r>
              <a:rPr kumimoji="0" lang="en-US" altLang="en-US" sz="2400" b="0" i="0" u="none" strike="noStrike" cap="none" normalizeH="0" baseline="0" dirty="0">
                <a:ln>
                  <a:noFill/>
                </a:ln>
                <a:solidFill>
                  <a:schemeClr val="tx1"/>
                </a:solidFill>
                <a:effectLst/>
                <a:latin typeface="Arial" panose="020B0604020202020204" pitchFamily="34" charset="0"/>
              </a:rPr>
              <a:t>: Machine learning library providing tools for data mining and data analysis. It includes various classification, regression, and clustering algorithms.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Matplotlib</a:t>
            </a:r>
            <a:r>
              <a:rPr kumimoji="0" lang="en-US" altLang="en-US" sz="2400" b="0" i="0" u="none" strike="noStrike" cap="none" normalizeH="0" baseline="0" dirty="0">
                <a:ln>
                  <a:noFill/>
                </a:ln>
                <a:solidFill>
                  <a:schemeClr val="tx1"/>
                </a:solidFill>
                <a:effectLst/>
                <a:latin typeface="Arial" panose="020B0604020202020204" pitchFamily="34" charset="0"/>
              </a:rPr>
              <a:t>: A comprehensive library for creating static, animated, and interactive visualizations in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Seaborn</a:t>
            </a:r>
            <a:r>
              <a:rPr kumimoji="0" lang="en-US" altLang="en-US" sz="2400" b="0" i="0" u="none" strike="noStrike" cap="none" normalizeH="0" baseline="0" dirty="0">
                <a:ln>
                  <a:noFill/>
                </a:ln>
                <a:solidFill>
                  <a:schemeClr val="tx1"/>
                </a:solidFill>
                <a:effectLst/>
                <a:latin typeface="Arial" panose="020B0604020202020204" pitchFamily="34" charset="0"/>
              </a:rPr>
              <a:t>: A data visualization library based on Matplotlib, providing a high-level interface for drawing attractive and informative statistical graphics.</a:t>
            </a:r>
          </a:p>
        </p:txBody>
      </p:sp>
    </p:spTree>
    <p:extLst>
      <p:ext uri="{BB962C8B-B14F-4D97-AF65-F5344CB8AC3E}">
        <p14:creationId xmlns:p14="http://schemas.microsoft.com/office/powerpoint/2010/main" val="105900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6" name="TextBox 5">
            <a:extLst>
              <a:ext uri="{FF2B5EF4-FFF2-40B4-BE49-F238E27FC236}">
                <a16:creationId xmlns:a16="http://schemas.microsoft.com/office/drawing/2014/main" id="{0D64E4E2-CCCD-405E-A6C4-C1F626AAC32A}"/>
              </a:ext>
            </a:extLst>
          </p:cNvPr>
          <p:cNvSpPr txBox="1"/>
          <p:nvPr/>
        </p:nvSpPr>
        <p:spPr>
          <a:xfrm>
            <a:off x="581192" y="1432874"/>
            <a:ext cx="11513398" cy="1200329"/>
          </a:xfrm>
          <a:prstGeom prst="rect">
            <a:avLst/>
          </a:prstGeom>
          <a:noFill/>
        </p:spPr>
        <p:txBody>
          <a:bodyPr wrap="square">
            <a:spAutoFit/>
          </a:bodyPr>
          <a:lstStyle/>
          <a:p>
            <a:r>
              <a:rPr lang="en-US" dirty="0"/>
              <a:t>THE BASIC ALGORITHM USED IS LOGISTIC REGRESSION.</a:t>
            </a:r>
          </a:p>
          <a:p>
            <a:r>
              <a:rPr lang="en-US" dirty="0"/>
              <a:t>Logistic regression is a statistical method used for binary classification, predicting the probability of a binary outcome based on input features. It models the relationship between the categorical dependent variable and one or more independent variables by estimating probabilities using a logistic function.</a:t>
            </a:r>
            <a:endParaRPr lang="en-IN" dirty="0"/>
          </a:p>
        </p:txBody>
      </p:sp>
      <p:pic>
        <p:nvPicPr>
          <p:cNvPr id="3" name="Picture 2">
            <a:extLst>
              <a:ext uri="{FF2B5EF4-FFF2-40B4-BE49-F238E27FC236}">
                <a16:creationId xmlns:a16="http://schemas.microsoft.com/office/drawing/2014/main" id="{1F726519-B631-4E6C-B918-BC823CB83A28}"/>
              </a:ext>
            </a:extLst>
          </p:cNvPr>
          <p:cNvPicPr>
            <a:picLocks noChangeAspect="1"/>
          </p:cNvPicPr>
          <p:nvPr/>
        </p:nvPicPr>
        <p:blipFill>
          <a:blip r:embed="rId2"/>
          <a:stretch>
            <a:fillRect/>
          </a:stretch>
        </p:blipFill>
        <p:spPr>
          <a:xfrm>
            <a:off x="1310327" y="2633203"/>
            <a:ext cx="9181707" cy="3819568"/>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55FB9-60FA-4451-ACA9-EFBA8C8D4C5E}"/>
              </a:ext>
            </a:extLst>
          </p:cNvPr>
          <p:cNvSpPr>
            <a:spLocks noGrp="1"/>
          </p:cNvSpPr>
          <p:nvPr>
            <p:ph type="title"/>
          </p:nvPr>
        </p:nvSpPr>
        <p:spPr/>
        <p:txBody>
          <a:bodyPr>
            <a:noAutofit/>
          </a:bodyPr>
          <a:lstStyle/>
          <a:p>
            <a:r>
              <a:rPr lang="en-IN" sz="4400" dirty="0">
                <a:solidFill>
                  <a:schemeClr val="accent1"/>
                </a:solidFill>
              </a:rPr>
              <a:t>ALGORITHM &amp; DEPLOYMENT</a:t>
            </a:r>
          </a:p>
        </p:txBody>
      </p:sp>
      <p:pic>
        <p:nvPicPr>
          <p:cNvPr id="13" name="Picture 12">
            <a:extLst>
              <a:ext uri="{FF2B5EF4-FFF2-40B4-BE49-F238E27FC236}">
                <a16:creationId xmlns:a16="http://schemas.microsoft.com/office/drawing/2014/main" id="{8D24592D-C0C2-4D11-9E5D-4226299CA628}"/>
              </a:ext>
            </a:extLst>
          </p:cNvPr>
          <p:cNvPicPr>
            <a:picLocks noChangeAspect="1"/>
          </p:cNvPicPr>
          <p:nvPr/>
        </p:nvPicPr>
        <p:blipFill>
          <a:blip r:embed="rId2"/>
          <a:stretch>
            <a:fillRect/>
          </a:stretch>
        </p:blipFill>
        <p:spPr>
          <a:xfrm>
            <a:off x="460413" y="1567100"/>
            <a:ext cx="11271172" cy="4588744"/>
          </a:xfrm>
          <a:prstGeom prst="rect">
            <a:avLst/>
          </a:prstGeom>
        </p:spPr>
      </p:pic>
    </p:spTree>
    <p:extLst>
      <p:ext uri="{BB962C8B-B14F-4D97-AF65-F5344CB8AC3E}">
        <p14:creationId xmlns:p14="http://schemas.microsoft.com/office/powerpoint/2010/main" val="206385061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http://purl.org/dc/terms/"/>
    <ds:schemaRef ds:uri="http://purl.org/dc/dcmitype/"/>
    <ds:schemaRef ds:uri="http://purl.org/dc/elements/1.1/"/>
    <ds:schemaRef ds:uri="c0fa2617-96bd-425d-8578-e93563fe37c5"/>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106</TotalTime>
  <Words>1285</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Adobe Gothic Std B</vt:lpstr>
      <vt:lpstr>Arial</vt:lpstr>
      <vt:lpstr>Calibri</vt:lpstr>
      <vt:lpstr>Calibri Light</vt:lpstr>
      <vt:lpstr>Franklin Gothic Book</vt:lpstr>
      <vt:lpstr>Franklin Gothic Demi</vt:lpstr>
      <vt:lpstr>Wingdings 2</vt:lpstr>
      <vt:lpstr>DividendVTI</vt:lpstr>
      <vt:lpstr>IMDB MOVIE REVIEWS ANALYSIS</vt:lpstr>
      <vt:lpstr>OUTLINE</vt:lpstr>
      <vt:lpstr>Problem Statement</vt:lpstr>
      <vt:lpstr>Proposed Solution</vt:lpstr>
      <vt:lpstr>Proposed solution</vt:lpstr>
      <vt:lpstr>System  Approach</vt:lpstr>
      <vt:lpstr>SYSTEM APPROACH</vt:lpstr>
      <vt:lpstr>Algorithm &amp; Deployment</vt:lpstr>
      <vt:lpstr>ALGORITHM &amp; DEPLOYMENT</vt:lpstr>
      <vt:lpstr>ALGORITHM &amp; DEPLOYMENT</vt:lpstr>
      <vt:lpstr>Result</vt:lpstr>
      <vt:lpstr>Result</vt:lpstr>
      <vt:lpstr>RESULT</vt:lpstr>
      <vt:lpstr>Conclusion</vt:lpstr>
      <vt:lpstr>FUTURE SCOPE</vt:lpstr>
      <vt:lpstr>References</vt:lpstr>
      <vt:lpstr>IBM SKILLSBUILD COURSE COMPLETION CERTIFICATE 1:</vt:lpstr>
      <vt:lpstr>IBM SKILLSBUILD COURSE COMPLETION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Ayush Dutta</cp:lastModifiedBy>
  <cp:revision>35</cp:revision>
  <dcterms:created xsi:type="dcterms:W3CDTF">2021-05-26T16:50:10Z</dcterms:created>
  <dcterms:modified xsi:type="dcterms:W3CDTF">2024-06-24T06:23:30Z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