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6858000" cy="9144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282" y="-5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1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5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2AED-7B3E-4674-B89B-F4C36B4123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4270-DF7D-4CBC-B6D1-2AF9F033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76200" y="76200"/>
            <a:ext cx="6748272" cy="8839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3411" y="76200"/>
            <a:ext cx="201168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Create Network Model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4" idx="2"/>
            <a:endCxn id="46" idx="0"/>
          </p:cNvCxnSpPr>
          <p:nvPr/>
        </p:nvCxnSpPr>
        <p:spPr>
          <a:xfrm flipH="1">
            <a:off x="3595056" y="685800"/>
            <a:ext cx="4195" cy="21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2683764" y="6096000"/>
            <a:ext cx="1828800" cy="68580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Have all scenarios been run?</a:t>
            </a:r>
            <a:endParaRPr lang="en-US" sz="1100" dirty="0"/>
          </a:p>
        </p:txBody>
      </p:sp>
      <p:cxnSp>
        <p:nvCxnSpPr>
          <p:cNvPr id="19" name="Straight Arrow Connector 18"/>
          <p:cNvCxnSpPr>
            <a:stCxn id="12" idx="2"/>
            <a:endCxn id="91" idx="0"/>
          </p:cNvCxnSpPr>
          <p:nvPr/>
        </p:nvCxnSpPr>
        <p:spPr>
          <a:xfrm>
            <a:off x="3598164" y="6781800"/>
            <a:ext cx="5517" cy="372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46" idx="1"/>
          </p:cNvCxnSpPr>
          <p:nvPr/>
        </p:nvCxnSpPr>
        <p:spPr>
          <a:xfrm rot="10800000">
            <a:off x="2096588" y="1376140"/>
            <a:ext cx="587177" cy="5062760"/>
          </a:xfrm>
          <a:prstGeom prst="bentConnector3">
            <a:avLst>
              <a:gd name="adj1" fmla="val 4160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85713" y="381000"/>
            <a:ext cx="1645920" cy="228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/>
              <a:t>-  Parse EPANET </a:t>
            </a:r>
            <a:r>
              <a:rPr lang="en-US" sz="1000" dirty="0" err="1" smtClean="0"/>
              <a:t>inp</a:t>
            </a:r>
            <a:r>
              <a:rPr lang="en-US" sz="1000" dirty="0" smtClean="0"/>
              <a:t> file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93559" y="682499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2096587" y="896080"/>
            <a:ext cx="2996938" cy="96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Define Scenario</a:t>
            </a:r>
            <a:endParaRPr lang="en-US" sz="1400" b="1" dirty="0"/>
          </a:p>
        </p:txBody>
      </p:sp>
      <p:sp>
        <p:nvSpPr>
          <p:cNvPr id="47" name="Rectangle 46"/>
          <p:cNvSpPr/>
          <p:nvPr/>
        </p:nvSpPr>
        <p:spPr>
          <a:xfrm>
            <a:off x="2228797" y="1201608"/>
            <a:ext cx="2775265" cy="5486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t" anchorCtr="0"/>
          <a:lstStyle/>
          <a:p>
            <a:pPr marL="171450" indent="-171450">
              <a:buFontTx/>
              <a:buChar char="-"/>
            </a:pPr>
            <a:r>
              <a:rPr lang="en-US" sz="1000" dirty="0"/>
              <a:t>Structural changes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Operational </a:t>
            </a:r>
            <a:r>
              <a:rPr lang="en-US" sz="1000" dirty="0" smtClean="0"/>
              <a:t>changes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Component failure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Contamination 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Response/Repair strategy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1000" y="2178902"/>
            <a:ext cx="3429000" cy="3749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Modify Network Model</a:t>
            </a:r>
            <a:endParaRPr lang="en-US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1971749" y="2602575"/>
            <a:ext cx="1737360" cy="1371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b="1" dirty="0" smtClean="0"/>
              <a:t>Network Operation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Tank operations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Pump operations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Valve </a:t>
            </a:r>
            <a:r>
              <a:rPr lang="en-US" sz="1000" dirty="0" smtClean="0"/>
              <a:t>settings*</a:t>
            </a:r>
            <a:endParaRPr lang="en-US" sz="1000" dirty="0" smtClean="0"/>
          </a:p>
          <a:p>
            <a:pPr marL="119063" indent="-119063">
              <a:buFontTx/>
              <a:buChar char="-"/>
            </a:pPr>
            <a:r>
              <a:rPr lang="en-US" sz="1000" dirty="0" smtClean="0"/>
              <a:t>Change in </a:t>
            </a:r>
            <a:r>
              <a:rPr lang="en-US" sz="1000" dirty="0" smtClean="0"/>
              <a:t>supply/demand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Conditional/Time based controls</a:t>
            </a:r>
          </a:p>
          <a:p>
            <a:pPr marL="119063" indent="-119063">
              <a:buFontTx/>
              <a:buChar char="-"/>
            </a:pPr>
            <a:r>
              <a:rPr lang="en-US" sz="1000" dirty="0"/>
              <a:t>Initial conditions</a:t>
            </a:r>
            <a:r>
              <a:rPr lang="en-US" sz="1000" dirty="0" smtClean="0"/>
              <a:t>*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498880" y="2602575"/>
            <a:ext cx="1371600" cy="1371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b="1" dirty="0" smtClean="0"/>
              <a:t>Network Structure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Add nodes/links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Remove </a:t>
            </a:r>
            <a:r>
              <a:rPr lang="en-US" sz="1000" dirty="0" smtClean="0"/>
              <a:t>node/links*</a:t>
            </a:r>
            <a:endParaRPr lang="en-US" sz="1000" dirty="0" smtClean="0"/>
          </a:p>
          <a:p>
            <a:pPr marL="119063" indent="-119063">
              <a:buFontTx/>
              <a:buChar char="-"/>
            </a:pPr>
            <a:r>
              <a:rPr lang="en-US" sz="1000" dirty="0" smtClean="0"/>
              <a:t>Node characteristics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Pipe characteristics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Tank capacity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2048" y="4150425"/>
            <a:ext cx="1737360" cy="1463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b="1" dirty="0" smtClean="0"/>
              <a:t>Event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Pipe leak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Power outage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Contaminant  injection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Loss of </a:t>
            </a:r>
            <a:r>
              <a:rPr lang="en-US" sz="1000" dirty="0" smtClean="0"/>
              <a:t>access*</a:t>
            </a:r>
            <a:endParaRPr lang="en-US" sz="1000" dirty="0" smtClean="0"/>
          </a:p>
          <a:p>
            <a:pPr marL="119063" indent="-119063">
              <a:buFontTx/>
              <a:buChar char="-"/>
            </a:pPr>
            <a:r>
              <a:rPr lang="en-US" sz="1000" dirty="0" smtClean="0"/>
              <a:t>Change in </a:t>
            </a:r>
            <a:r>
              <a:rPr lang="en-US" sz="1000" dirty="0" smtClean="0"/>
              <a:t>supply/demand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Conditional/Time based controls*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Cascading failure*</a:t>
            </a:r>
            <a:endParaRPr lang="en-US" sz="1000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2430678" y="4150427"/>
            <a:ext cx="1174472" cy="1463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b="1" dirty="0" smtClean="0"/>
              <a:t>Response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Fix pipe</a:t>
            </a:r>
          </a:p>
          <a:p>
            <a:pPr marL="119063" indent="-119063">
              <a:buFontTx/>
              <a:buChar char="-"/>
            </a:pPr>
            <a:r>
              <a:rPr lang="en-US" sz="1000" dirty="0"/>
              <a:t>R</a:t>
            </a:r>
            <a:r>
              <a:rPr lang="en-US" sz="1000" dirty="0" smtClean="0"/>
              <a:t>estore power</a:t>
            </a:r>
          </a:p>
          <a:p>
            <a:pPr marL="119063" indent="-119063">
              <a:buFontTx/>
              <a:buChar char="-"/>
            </a:pPr>
            <a:r>
              <a:rPr lang="en-US" sz="1000" dirty="0"/>
              <a:t>A</a:t>
            </a:r>
            <a:r>
              <a:rPr lang="en-US" sz="1000" dirty="0" smtClean="0"/>
              <a:t>dd backup generation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Detect </a:t>
            </a:r>
            <a:r>
              <a:rPr lang="en-US" sz="1000" dirty="0" smtClean="0"/>
              <a:t>contaminant*</a:t>
            </a:r>
            <a:endParaRPr lang="en-US" sz="1000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4334013" y="2178902"/>
            <a:ext cx="2133600" cy="3749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Run Simulation</a:t>
            </a:r>
            <a:endParaRPr lang="en-US" sz="1400" b="1" dirty="0"/>
          </a:p>
        </p:txBody>
      </p:sp>
      <p:sp>
        <p:nvSpPr>
          <p:cNvPr id="82" name="Rectangle 81"/>
          <p:cNvSpPr/>
          <p:nvPr/>
        </p:nvSpPr>
        <p:spPr>
          <a:xfrm>
            <a:off x="4500689" y="2499952"/>
            <a:ext cx="1828800" cy="1463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b="1" dirty="0" smtClean="0"/>
              <a:t>Hydraulic Simulation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Demand driven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Pressure </a:t>
            </a:r>
            <a:r>
              <a:rPr lang="en-US" sz="1000" dirty="0" smtClean="0"/>
              <a:t>driven</a:t>
            </a:r>
          </a:p>
          <a:p>
            <a:pPr marL="119063" indent="-119063">
              <a:buFontTx/>
              <a:buChar char="-"/>
            </a:pPr>
            <a:endParaRPr lang="en-US" sz="1000" dirty="0"/>
          </a:p>
          <a:p>
            <a:r>
              <a:rPr lang="en-US" sz="1000" b="1" dirty="0"/>
              <a:t>Hydraulic Results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Node: </a:t>
            </a:r>
            <a:r>
              <a:rPr lang="en-US" sz="1000" dirty="0"/>
              <a:t>actual demand, expected demand, head, pressure, </a:t>
            </a:r>
            <a:r>
              <a:rPr lang="en-US" sz="1000" dirty="0" smtClean="0"/>
              <a:t>type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b="1" dirty="0"/>
              <a:t>Link: </a:t>
            </a:r>
            <a:r>
              <a:rPr lang="en-US" sz="1000" dirty="0"/>
              <a:t>flowrate, velocity, </a:t>
            </a:r>
            <a:r>
              <a:rPr lang="en-US" sz="1000" dirty="0" smtClean="0"/>
              <a:t>type</a:t>
            </a:r>
            <a:endParaRPr lang="en-US" sz="1000" dirty="0"/>
          </a:p>
          <a:p>
            <a:pPr marL="119063" indent="-119063">
              <a:buFontTx/>
              <a:buChar char="-"/>
            </a:pPr>
            <a:endParaRPr lang="en-US" sz="1000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4500689" y="4460175"/>
            <a:ext cx="1828800" cy="1371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b="1" dirty="0" smtClean="0"/>
              <a:t>Water Quality Simulation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Concentration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Age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Trace</a:t>
            </a:r>
            <a:endParaRPr lang="en-US" sz="1000" dirty="0"/>
          </a:p>
          <a:p>
            <a:pPr marL="119063" indent="-119063">
              <a:buFontTx/>
              <a:buChar char="-"/>
            </a:pPr>
            <a:endParaRPr lang="en-US" sz="1000" dirty="0"/>
          </a:p>
          <a:p>
            <a:r>
              <a:rPr lang="en-US" sz="1000" b="1" dirty="0"/>
              <a:t>Water Quality Results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Node: </a:t>
            </a:r>
            <a:r>
              <a:rPr lang="en-US" sz="1000" dirty="0"/>
              <a:t>concentration, age, percent trace, </a:t>
            </a:r>
            <a:r>
              <a:rPr lang="en-US" sz="1000" dirty="0" smtClean="0"/>
              <a:t>type</a:t>
            </a:r>
            <a:endParaRPr lang="en-US" sz="1000" dirty="0"/>
          </a:p>
          <a:p>
            <a:pPr marL="119063" indent="-119063">
              <a:buFontTx/>
              <a:buChar char="-"/>
            </a:pPr>
            <a:endParaRPr lang="en-US" sz="1000" dirty="0" smtClean="0"/>
          </a:p>
        </p:txBody>
      </p:sp>
      <p:cxnSp>
        <p:nvCxnSpPr>
          <p:cNvPr id="84" name="Straight Arrow Connector 83"/>
          <p:cNvCxnSpPr>
            <a:stCxn id="82" idx="2"/>
            <a:endCxn id="83" idx="0"/>
          </p:cNvCxnSpPr>
          <p:nvPr/>
        </p:nvCxnSpPr>
        <p:spPr>
          <a:xfrm>
            <a:off x="5415089" y="3962992"/>
            <a:ext cx="0" cy="497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81838" y="4027129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EPANET </a:t>
            </a:r>
            <a:r>
              <a:rPr lang="en-US" sz="1000" dirty="0" err="1" smtClean="0"/>
              <a:t>inp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writer*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942136" y="7153814"/>
            <a:ext cx="5323089" cy="18377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Analysis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1093012" y="7488431"/>
            <a:ext cx="2154937" cy="135076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b="1" dirty="0" smtClean="0"/>
              <a:t>Metrics</a:t>
            </a:r>
          </a:p>
          <a:p>
            <a:pPr marL="171450" indent="-171450">
              <a:buFontTx/>
              <a:buChar char="-"/>
            </a:pPr>
            <a:r>
              <a:rPr lang="en-US" sz="1000" b="1" dirty="0" smtClean="0"/>
              <a:t>Topographic</a:t>
            </a:r>
            <a:r>
              <a:rPr lang="en-US" sz="1000" dirty="0" smtClean="0"/>
              <a:t>: Centrality</a:t>
            </a:r>
            <a:r>
              <a:rPr lang="en-US" sz="1000" dirty="0" smtClean="0"/>
              <a:t>, </a:t>
            </a:r>
            <a:r>
              <a:rPr lang="en-US" sz="1000" dirty="0" smtClean="0"/>
              <a:t>Bridges, Articulation points, etc.</a:t>
            </a:r>
          </a:p>
          <a:p>
            <a:pPr marL="171450" indent="-171450">
              <a:buFontTx/>
              <a:buChar char="-"/>
            </a:pPr>
            <a:r>
              <a:rPr lang="en-US" sz="1000" b="1" dirty="0" smtClean="0"/>
              <a:t>Hydraulic</a:t>
            </a:r>
            <a:r>
              <a:rPr lang="en-US" sz="1000" dirty="0" smtClean="0"/>
              <a:t>: FDV, FDD, </a:t>
            </a:r>
            <a:r>
              <a:rPr lang="en-US" sz="1000" dirty="0" err="1" smtClean="0"/>
              <a:t>Todini</a:t>
            </a:r>
            <a:r>
              <a:rPr lang="en-US" sz="1000" dirty="0" smtClean="0"/>
              <a:t> index, Entropy</a:t>
            </a:r>
          </a:p>
          <a:p>
            <a:pPr marL="171450" indent="-171450">
              <a:buFontTx/>
              <a:buChar char="-"/>
            </a:pPr>
            <a:r>
              <a:rPr lang="en-US" sz="1000" b="1" dirty="0" smtClean="0"/>
              <a:t>Water</a:t>
            </a:r>
            <a:r>
              <a:rPr lang="en-US" sz="1000" dirty="0" smtClean="0"/>
              <a:t> </a:t>
            </a:r>
            <a:r>
              <a:rPr lang="en-US" sz="1000" b="1" dirty="0" smtClean="0"/>
              <a:t>Quality</a:t>
            </a:r>
            <a:r>
              <a:rPr lang="en-US" sz="1000" dirty="0" smtClean="0"/>
              <a:t>: FDQ, Water age, Concentration, </a:t>
            </a:r>
            <a:r>
              <a:rPr lang="en-US" sz="1000" dirty="0"/>
              <a:t>Health impacts* </a:t>
            </a:r>
            <a:endParaRPr lang="en-US" sz="1000" dirty="0" smtClean="0"/>
          </a:p>
        </p:txBody>
      </p:sp>
      <p:sp>
        <p:nvSpPr>
          <p:cNvPr id="95" name="Rectangle 94"/>
          <p:cNvSpPr/>
          <p:nvPr/>
        </p:nvSpPr>
        <p:spPr>
          <a:xfrm>
            <a:off x="3607613" y="7493430"/>
            <a:ext cx="2490460" cy="135076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00" b="1" dirty="0" smtClean="0"/>
              <a:t>State Transition Plots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Time to </a:t>
            </a:r>
            <a:r>
              <a:rPr lang="en-US" sz="1000" dirty="0" smtClean="0"/>
              <a:t>disruption*</a:t>
            </a:r>
            <a:r>
              <a:rPr lang="en-US" sz="1000" dirty="0" smtClean="0"/>
              <a:t>, </a:t>
            </a:r>
            <a:r>
              <a:rPr lang="en-US" sz="1000" dirty="0" smtClean="0"/>
              <a:t>Time </a:t>
            </a:r>
            <a:r>
              <a:rPr lang="en-US" sz="1000" dirty="0" smtClean="0"/>
              <a:t>to </a:t>
            </a:r>
            <a:r>
              <a:rPr lang="en-US" sz="1000" dirty="0" smtClean="0"/>
              <a:t>recovery*</a:t>
            </a:r>
            <a:r>
              <a:rPr lang="en-US" sz="1000" dirty="0" smtClean="0"/>
              <a:t>, </a:t>
            </a:r>
            <a:r>
              <a:rPr lang="en-US" sz="1000" dirty="0" smtClean="0"/>
              <a:t>Minimum value*</a:t>
            </a:r>
            <a:r>
              <a:rPr lang="en-US" sz="1000" dirty="0" smtClean="0"/>
              <a:t>, </a:t>
            </a:r>
            <a:r>
              <a:rPr lang="en-US" sz="1000" dirty="0" smtClean="0"/>
              <a:t>Integrated area*</a:t>
            </a:r>
            <a:endParaRPr lang="en-US" sz="1000" dirty="0"/>
          </a:p>
          <a:p>
            <a:pPr marL="119063" indent="-119063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Network Graphics</a:t>
            </a:r>
          </a:p>
          <a:p>
            <a:pPr marL="119063" indent="-119063">
              <a:buFontTx/>
              <a:buChar char="-"/>
            </a:pPr>
            <a:r>
              <a:rPr lang="en-US" sz="1000" dirty="0" smtClean="0"/>
              <a:t>Node/Link attributes</a:t>
            </a:r>
          </a:p>
          <a:p>
            <a:pPr marL="119063" indent="-119063">
              <a:buFontTx/>
              <a:buChar char="-"/>
            </a:pPr>
            <a:endParaRPr lang="en-US" sz="1000" dirty="0" smtClean="0"/>
          </a:p>
          <a:p>
            <a:r>
              <a:rPr lang="en-US" sz="1000" b="1" dirty="0"/>
              <a:t>Scenario Comparison Tools*</a:t>
            </a:r>
            <a:endParaRPr lang="en-US" sz="1000" dirty="0"/>
          </a:p>
          <a:p>
            <a:endParaRPr lang="en-US" sz="1000" dirty="0" smtClean="0"/>
          </a:p>
        </p:txBody>
      </p:sp>
      <p:cxnSp>
        <p:nvCxnSpPr>
          <p:cNvPr id="110" name="Straight Arrow Connector 109"/>
          <p:cNvCxnSpPr>
            <a:stCxn id="61" idx="3"/>
            <a:endCxn id="81" idx="1"/>
          </p:cNvCxnSpPr>
          <p:nvPr/>
        </p:nvCxnSpPr>
        <p:spPr>
          <a:xfrm>
            <a:off x="3810000" y="4053422"/>
            <a:ext cx="5240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075944" y="611955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8" name="Elbow Connector 37"/>
          <p:cNvCxnSpPr>
            <a:stCxn id="46" idx="2"/>
            <a:endCxn id="61" idx="0"/>
          </p:cNvCxnSpPr>
          <p:nvPr/>
        </p:nvCxnSpPr>
        <p:spPr>
          <a:xfrm rot="5400000">
            <a:off x="2683927" y="1267773"/>
            <a:ext cx="322702" cy="14995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1" idx="2"/>
            <a:endCxn id="12" idx="3"/>
          </p:cNvCxnSpPr>
          <p:nvPr/>
        </p:nvCxnSpPr>
        <p:spPr>
          <a:xfrm rot="5400000">
            <a:off x="4701210" y="5739297"/>
            <a:ext cx="510958" cy="8882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2" idx="3"/>
            <a:endCxn id="95" idx="1"/>
          </p:cNvCxnSpPr>
          <p:nvPr/>
        </p:nvCxnSpPr>
        <p:spPr>
          <a:xfrm>
            <a:off x="3247949" y="8163816"/>
            <a:ext cx="359664" cy="4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207</Words>
  <Application>Microsoft Office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kaklise</dc:creator>
  <cp:lastModifiedBy>kaklise</cp:lastModifiedBy>
  <cp:revision>23</cp:revision>
  <cp:lastPrinted>2015-07-30T22:51:13Z</cp:lastPrinted>
  <dcterms:created xsi:type="dcterms:W3CDTF">2015-07-30T21:44:41Z</dcterms:created>
  <dcterms:modified xsi:type="dcterms:W3CDTF">2015-07-31T17:49:42Z</dcterms:modified>
</cp:coreProperties>
</file>