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5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7793" y="457200"/>
            <a:ext cx="8266654" cy="3546362"/>
            <a:chOff x="197793" y="457200"/>
            <a:chExt cx="8266654" cy="3546362"/>
          </a:xfrm>
        </p:grpSpPr>
        <p:sp>
          <p:nvSpPr>
            <p:cNvPr id="16" name="Rectangle 15"/>
            <p:cNvSpPr/>
            <p:nvPr/>
          </p:nvSpPr>
          <p:spPr>
            <a:xfrm>
              <a:off x="197793" y="457200"/>
              <a:ext cx="8266654" cy="3546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64742" y="572605"/>
              <a:ext cx="2975675" cy="2186040"/>
              <a:chOff x="3824009" y="304800"/>
              <a:chExt cx="2975675" cy="21860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5" t="18630" r="15918" b="18011"/>
              <a:stretch/>
            </p:blipFill>
            <p:spPr>
              <a:xfrm>
                <a:off x="3824009" y="304800"/>
                <a:ext cx="2975675" cy="218604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632931" y="1338590"/>
                <a:ext cx="729687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Epicenter</a:t>
                </a:r>
              </a:p>
            </p:txBody>
          </p:sp>
          <p:sp>
            <p:nvSpPr>
              <p:cNvPr id="2" name="5-Point Star 1"/>
              <p:cNvSpPr/>
              <p:nvPr/>
            </p:nvSpPr>
            <p:spPr>
              <a:xfrm>
                <a:off x="5576609" y="1397820"/>
                <a:ext cx="91440" cy="91440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255" y="2184111"/>
              <a:ext cx="2522192" cy="1752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42605"/>
              <a:ext cx="3497245" cy="24009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2" b="-754"/>
            <a:stretch/>
          </p:blipFill>
          <p:spPr>
            <a:xfrm>
              <a:off x="1019195" y="1130517"/>
              <a:ext cx="3499556" cy="2873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3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1000" y="3655584"/>
            <a:ext cx="5867400" cy="2059416"/>
            <a:chOff x="381000" y="3655584"/>
            <a:chExt cx="5867400" cy="2059416"/>
          </a:xfrm>
        </p:grpSpPr>
        <p:grpSp>
          <p:nvGrpSpPr>
            <p:cNvPr id="17" name="Group 16"/>
            <p:cNvGrpSpPr/>
            <p:nvPr/>
          </p:nvGrpSpPr>
          <p:grpSpPr>
            <a:xfrm>
              <a:off x="381000" y="3655584"/>
              <a:ext cx="5867400" cy="2059416"/>
              <a:chOff x="381000" y="3655584"/>
              <a:chExt cx="5867400" cy="20594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1000" y="3655584"/>
                <a:ext cx="5867400" cy="2059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07" t="30270" r="52032" b="45492"/>
              <a:stretch/>
            </p:blipFill>
            <p:spPr>
              <a:xfrm>
                <a:off x="3581400" y="3954066"/>
                <a:ext cx="2384666" cy="156306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3733800"/>
                <a:ext cx="3062647" cy="1858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914400" y="3655584"/>
                <a:ext cx="5334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State Transition plot for time-series metrics            Network graphic for spatially distributed metrics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637655" y="4416755"/>
              <a:ext cx="5171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lIns="45720" tIns="45720" rIns="45720" bIns="45720" rtlCol="0" anchor="ctr" anchorCtr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Incident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8839" y="5113683"/>
              <a:ext cx="97558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lIns="45720" tIns="45720" rIns="45720" bIns="45720" rtlCol="0" anchor="ctr" anchorCtr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Resilience Action</a:t>
              </a:r>
            </a:p>
          </p:txBody>
        </p:sp>
      </p:grpSp>
      <p:sp>
        <p:nvSpPr>
          <p:cNvPr id="23" name="Flowchart: Connector 22"/>
          <p:cNvSpPr/>
          <p:nvPr/>
        </p:nvSpPr>
        <p:spPr>
          <a:xfrm>
            <a:off x="1447800" y="457200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2064723" y="1508037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838200" y="1676400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108024" y="1842389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2667000" y="533400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0"/>
            <a:endCxn id="23" idx="4"/>
          </p:cNvCxnSpPr>
          <p:nvPr/>
        </p:nvCxnSpPr>
        <p:spPr>
          <a:xfrm flipV="1">
            <a:off x="883920" y="548640"/>
            <a:ext cx="609600" cy="1127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25" idx="6"/>
            <a:endCxn id="24" idx="3"/>
          </p:cNvCxnSpPr>
          <p:nvPr/>
        </p:nvCxnSpPr>
        <p:spPr>
          <a:xfrm flipV="1">
            <a:off x="929640" y="1586086"/>
            <a:ext cx="1148474" cy="13603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4" idx="7"/>
            <a:endCxn id="27" idx="4"/>
          </p:cNvCxnSpPr>
          <p:nvPr/>
        </p:nvCxnSpPr>
        <p:spPr>
          <a:xfrm flipV="1">
            <a:off x="2142772" y="624840"/>
            <a:ext cx="569948" cy="896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26" idx="0"/>
            <a:endCxn id="27" idx="5"/>
          </p:cNvCxnSpPr>
          <p:nvPr/>
        </p:nvCxnSpPr>
        <p:spPr>
          <a:xfrm flipH="1" flipV="1">
            <a:off x="2745049" y="611449"/>
            <a:ext cx="408695" cy="12309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Curved Connector 53"/>
          <p:cNvCxnSpPr>
            <a:stCxn id="24" idx="5"/>
            <a:endCxn id="26" idx="2"/>
          </p:cNvCxnSpPr>
          <p:nvPr/>
        </p:nvCxnSpPr>
        <p:spPr>
          <a:xfrm rot="16200000" flipH="1">
            <a:off x="2474387" y="1254471"/>
            <a:ext cx="302023" cy="965252"/>
          </a:xfrm>
          <a:prstGeom prst="curvedConnector2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5" name="Curved Connector 54"/>
          <p:cNvCxnSpPr>
            <a:stCxn id="24" idx="6"/>
            <a:endCxn id="26" idx="1"/>
          </p:cNvCxnSpPr>
          <p:nvPr/>
        </p:nvCxnSpPr>
        <p:spPr>
          <a:xfrm>
            <a:off x="2156163" y="1553757"/>
            <a:ext cx="965252" cy="302023"/>
          </a:xfrm>
          <a:prstGeom prst="curvedConnector2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23" idx="5"/>
            <a:endCxn id="24" idx="1"/>
          </p:cNvCxnSpPr>
          <p:nvPr/>
        </p:nvCxnSpPr>
        <p:spPr>
          <a:xfrm>
            <a:off x="1525849" y="535249"/>
            <a:ext cx="552265" cy="98617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7" name="Curved Connector 76"/>
          <p:cNvCxnSpPr>
            <a:stCxn id="23" idx="7"/>
            <a:endCxn id="27" idx="1"/>
          </p:cNvCxnSpPr>
          <p:nvPr/>
        </p:nvCxnSpPr>
        <p:spPr>
          <a:xfrm rot="16200000" flipH="1">
            <a:off x="2065020" y="-68580"/>
            <a:ext cx="76200" cy="1154542"/>
          </a:xfrm>
          <a:prstGeom prst="curvedConnector3">
            <a:avLst>
              <a:gd name="adj1" fmla="val -154862"/>
            </a:avLst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5" name="Curved Connector 84"/>
          <p:cNvCxnSpPr>
            <a:stCxn id="27" idx="3"/>
            <a:endCxn id="23" idx="5"/>
          </p:cNvCxnSpPr>
          <p:nvPr/>
        </p:nvCxnSpPr>
        <p:spPr>
          <a:xfrm rot="5400000" flipH="1">
            <a:off x="2065020" y="-3922"/>
            <a:ext cx="76200" cy="1154542"/>
          </a:xfrm>
          <a:prstGeom prst="curvedConnector3">
            <a:avLst>
              <a:gd name="adj1" fmla="val -83676"/>
            </a:avLst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3030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Internal Storage 15"/>
          <p:cNvSpPr/>
          <p:nvPr/>
        </p:nvSpPr>
        <p:spPr>
          <a:xfrm>
            <a:off x="1311862" y="1809905"/>
            <a:ext cx="2334986" cy="2343150"/>
          </a:xfrm>
          <a:prstGeom prst="flowChartInternalStorag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2103798" y="1809905"/>
            <a:ext cx="1024639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Node Name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91400" y="2282968"/>
            <a:ext cx="2334986" cy="2343150"/>
            <a:chOff x="3355033" y="2103927"/>
            <a:chExt cx="3113314" cy="3124200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0947" y="2103927"/>
              <a:ext cx="1366185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Name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241" y="2764195"/>
            <a:ext cx="2367644" cy="2343150"/>
            <a:chOff x="3080656" y="2471057"/>
            <a:chExt cx="3156858" cy="3124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3124200" y="247105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0114" y="2471057"/>
              <a:ext cx="1366185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Name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0656" y="3635762"/>
              <a:ext cx="523220" cy="1039259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0">
              <a:spAutoFit/>
            </a:bodyPr>
            <a:lstStyle/>
            <a:p>
              <a:r>
                <a:rPr lang="en-US" sz="1350" dirty="0"/>
                <a:t>Time step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944718" y="4237790"/>
            <a:ext cx="653143" cy="8730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6386" y="4689422"/>
            <a:ext cx="1238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Node Attribute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32681" y="1809905"/>
            <a:ext cx="2334986" cy="2343150"/>
            <a:chOff x="3355033" y="2103927"/>
            <a:chExt cx="3113314" cy="3124200"/>
          </a:xfrm>
        </p:grpSpPr>
        <p:sp>
          <p:nvSpPr>
            <p:cNvPr id="20" name="Flowchart: Internal Storage 19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0947" y="210392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12219" y="2282968"/>
            <a:ext cx="2334986" cy="2343150"/>
            <a:chOff x="3355033" y="2103927"/>
            <a:chExt cx="3113314" cy="3124200"/>
          </a:xfrm>
        </p:grpSpPr>
        <p:sp>
          <p:nvSpPr>
            <p:cNvPr id="23" name="Flowchart: Internal Storage 22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0947" y="210392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57060" y="2764195"/>
            <a:ext cx="2367644" cy="2343150"/>
            <a:chOff x="3080656" y="2471057"/>
            <a:chExt cx="3156858" cy="3124200"/>
          </a:xfrm>
        </p:grpSpPr>
        <p:sp>
          <p:nvSpPr>
            <p:cNvPr id="26" name="Flowchart: Internal Storage 25"/>
            <p:cNvSpPr/>
            <p:nvPr/>
          </p:nvSpPr>
          <p:spPr>
            <a:xfrm>
              <a:off x="3124200" y="247105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0114" y="247105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656" y="3635762"/>
              <a:ext cx="523220" cy="1039259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0">
              <a:spAutoFit/>
            </a:bodyPr>
            <a:lstStyle/>
            <a:p>
              <a:r>
                <a:rPr lang="en-US" sz="1350" dirty="0"/>
                <a:t>Time step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6965537" y="4237790"/>
            <a:ext cx="653143" cy="8730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47205" y="4689422"/>
            <a:ext cx="11393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Link Attribute</a:t>
            </a:r>
          </a:p>
        </p:txBody>
      </p:sp>
    </p:spTree>
    <p:extLst>
      <p:ext uri="{BB962C8B-B14F-4D97-AF65-F5344CB8AC3E}">
        <p14:creationId xmlns:p14="http://schemas.microsoft.com/office/powerpoint/2010/main" val="189121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90600" y="2209800"/>
            <a:ext cx="137160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Modify the network structure and operations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90600" y="3810000"/>
            <a:ext cx="137160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the modified network as an EPANET INP file</a:t>
            </a: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1676400" y="2941320"/>
            <a:ext cx="0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14600" y="1447800"/>
            <a:ext cx="11887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topographic metrics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83280" y="423509"/>
            <a:ext cx="137160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  <a:p>
            <a:pPr algn="ctr"/>
            <a:r>
              <a:rPr lang="en-US" sz="1200" dirty="0"/>
              <a:t>Generate a water network 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14600" y="3032760"/>
            <a:ext cx="11887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Modify the network structure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14600" y="4617720"/>
            <a:ext cx="11887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Recompute</a:t>
            </a:r>
            <a:r>
              <a:rPr lang="en-US" sz="1200" dirty="0"/>
              <a:t> topographic metrics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83280" y="6023841"/>
            <a:ext cx="146304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  <a:p>
            <a:pPr algn="ctr"/>
            <a:r>
              <a:rPr lang="en-US" sz="1200" dirty="0"/>
              <a:t>Analyze results and generate graphics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208756" y="1295400"/>
            <a:ext cx="164592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 hydraulic and water quality simulation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08756" y="2312351"/>
            <a:ext cx="164592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resilience metrics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08756" y="3146421"/>
            <a:ext cx="1645920" cy="8229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 disruptive incident and recovery action based on historical data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208756" y="4254811"/>
            <a:ext cx="16459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Rerun the hydraulic and water quality simulation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08756" y="5180322"/>
            <a:ext cx="164592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Recompute</a:t>
            </a:r>
            <a:r>
              <a:rPr lang="en-US" sz="1200" dirty="0"/>
              <a:t> resilience metrics</a:t>
            </a:r>
          </a:p>
        </p:txBody>
      </p:sp>
      <p:cxnSp>
        <p:nvCxnSpPr>
          <p:cNvPr id="31" name="Elbow Connector 30"/>
          <p:cNvCxnSpPr>
            <a:stCxn id="18" idx="1"/>
            <a:endCxn id="8" idx="0"/>
          </p:cNvCxnSpPr>
          <p:nvPr/>
        </p:nvCxnSpPr>
        <p:spPr>
          <a:xfrm rot="10800000" flipV="1">
            <a:off x="1676400" y="743548"/>
            <a:ext cx="1706880" cy="1466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2"/>
            <a:endCxn id="21" idx="1"/>
          </p:cNvCxnSpPr>
          <p:nvPr/>
        </p:nvCxnSpPr>
        <p:spPr>
          <a:xfrm rot="16200000" flipH="1">
            <a:off x="1628660" y="4589260"/>
            <a:ext cx="1802361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8" idx="1"/>
            <a:endCxn id="17" idx="0"/>
          </p:cNvCxnSpPr>
          <p:nvPr/>
        </p:nvCxnSpPr>
        <p:spPr>
          <a:xfrm rot="10800000" flipV="1">
            <a:off x="3108960" y="743548"/>
            <a:ext cx="274320" cy="704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2"/>
            <a:endCxn id="19" idx="0"/>
          </p:cNvCxnSpPr>
          <p:nvPr/>
        </p:nvCxnSpPr>
        <p:spPr>
          <a:xfrm>
            <a:off x="3108960" y="2087880"/>
            <a:ext cx="0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2"/>
            <a:endCxn id="20" idx="0"/>
          </p:cNvCxnSpPr>
          <p:nvPr/>
        </p:nvCxnSpPr>
        <p:spPr>
          <a:xfrm>
            <a:off x="3108960" y="3672840"/>
            <a:ext cx="0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172200" y="1051560"/>
            <a:ext cx="1645920" cy="1005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fragility curves for failure and available resources for recovery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172200" y="2339340"/>
            <a:ext cx="164592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Simulate environmental change from a disaster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172200" y="3352800"/>
            <a:ext cx="1645920" cy="1005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 disruptive incident and recovery action based fragility curves and available resources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172200" y="4640580"/>
            <a:ext cx="16459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 hydraulic and water quality simulation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172200" y="5562600"/>
            <a:ext cx="164592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resilience metrics</a:t>
            </a:r>
          </a:p>
        </p:txBody>
      </p:sp>
      <p:cxnSp>
        <p:nvCxnSpPr>
          <p:cNvPr id="76" name="Elbow Connector 75"/>
          <p:cNvCxnSpPr>
            <a:stCxn id="74" idx="3"/>
            <a:endCxn id="71" idx="3"/>
          </p:cNvCxnSpPr>
          <p:nvPr/>
        </p:nvCxnSpPr>
        <p:spPr>
          <a:xfrm flipV="1">
            <a:off x="7818120" y="2705100"/>
            <a:ext cx="12700" cy="30861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2"/>
            <a:endCxn id="21" idx="1"/>
          </p:cNvCxnSpPr>
          <p:nvPr/>
        </p:nvCxnSpPr>
        <p:spPr>
          <a:xfrm rot="16200000" flipH="1">
            <a:off x="2703080" y="5663680"/>
            <a:ext cx="1086081" cy="27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85920" y="11439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Simple</a:t>
            </a:r>
          </a:p>
        </p:txBody>
      </p:sp>
      <p:cxnSp>
        <p:nvCxnSpPr>
          <p:cNvPr id="87" name="Straight Arrow Connector 86"/>
          <p:cNvCxnSpPr>
            <a:stCxn id="85" idx="3"/>
            <a:endCxn id="88" idx="1"/>
          </p:cNvCxnSpPr>
          <p:nvPr/>
        </p:nvCxnSpPr>
        <p:spPr>
          <a:xfrm>
            <a:off x="1905000" y="252890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05600" y="114390"/>
            <a:ext cx="74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Complex</a:t>
            </a:r>
          </a:p>
        </p:txBody>
      </p:sp>
      <p:cxnSp>
        <p:nvCxnSpPr>
          <p:cNvPr id="104" name="Elbow Connector 103"/>
          <p:cNvCxnSpPr>
            <a:stCxn id="74" idx="2"/>
            <a:endCxn id="21" idx="3"/>
          </p:cNvCxnSpPr>
          <p:nvPr/>
        </p:nvCxnSpPr>
        <p:spPr>
          <a:xfrm rot="5400000">
            <a:off x="5758700" y="5107420"/>
            <a:ext cx="324081" cy="2148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8" idx="3"/>
            <a:endCxn id="70" idx="0"/>
          </p:cNvCxnSpPr>
          <p:nvPr/>
        </p:nvCxnSpPr>
        <p:spPr>
          <a:xfrm>
            <a:off x="4754880" y="743549"/>
            <a:ext cx="2240280" cy="308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8" idx="3"/>
            <a:endCxn id="22" idx="0"/>
          </p:cNvCxnSpPr>
          <p:nvPr/>
        </p:nvCxnSpPr>
        <p:spPr>
          <a:xfrm>
            <a:off x="4754880" y="743549"/>
            <a:ext cx="276836" cy="551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6200000">
            <a:off x="7102301" y="3956131"/>
            <a:ext cx="2221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 multiple stochastic scenarios</a:t>
            </a:r>
          </a:p>
        </p:txBody>
      </p:sp>
      <p:cxnSp>
        <p:nvCxnSpPr>
          <p:cNvPr id="130" name="Elbow Connector 129"/>
          <p:cNvCxnSpPr>
            <a:stCxn id="27" idx="2"/>
            <a:endCxn id="21" idx="3"/>
          </p:cNvCxnSpPr>
          <p:nvPr/>
        </p:nvCxnSpPr>
        <p:spPr>
          <a:xfrm rot="5400000">
            <a:off x="4631559" y="5943723"/>
            <a:ext cx="614919" cy="185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2" idx="2"/>
            <a:endCxn id="24" idx="0"/>
          </p:cNvCxnSpPr>
          <p:nvPr/>
        </p:nvCxnSpPr>
        <p:spPr>
          <a:xfrm>
            <a:off x="5031716" y="2026920"/>
            <a:ext cx="0" cy="28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4" idx="2"/>
            <a:endCxn id="25" idx="0"/>
          </p:cNvCxnSpPr>
          <p:nvPr/>
        </p:nvCxnSpPr>
        <p:spPr>
          <a:xfrm>
            <a:off x="5031716" y="2860991"/>
            <a:ext cx="0" cy="2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5" idx="2"/>
            <a:endCxn id="26" idx="0"/>
          </p:cNvCxnSpPr>
          <p:nvPr/>
        </p:nvCxnSpPr>
        <p:spPr>
          <a:xfrm>
            <a:off x="5031716" y="3969381"/>
            <a:ext cx="0" cy="2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6" idx="2"/>
            <a:endCxn id="27" idx="0"/>
          </p:cNvCxnSpPr>
          <p:nvPr/>
        </p:nvCxnSpPr>
        <p:spPr>
          <a:xfrm>
            <a:off x="5031716" y="4894891"/>
            <a:ext cx="0" cy="28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0" idx="2"/>
            <a:endCxn id="71" idx="0"/>
          </p:cNvCxnSpPr>
          <p:nvPr/>
        </p:nvCxnSpPr>
        <p:spPr>
          <a:xfrm>
            <a:off x="6995160" y="205740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1" idx="2"/>
            <a:endCxn id="72" idx="0"/>
          </p:cNvCxnSpPr>
          <p:nvPr/>
        </p:nvCxnSpPr>
        <p:spPr>
          <a:xfrm>
            <a:off x="6995160" y="307086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2" idx="2"/>
            <a:endCxn id="73" idx="0"/>
          </p:cNvCxnSpPr>
          <p:nvPr/>
        </p:nvCxnSpPr>
        <p:spPr>
          <a:xfrm>
            <a:off x="6995160" y="435864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3" idx="2"/>
            <a:endCxn id="74" idx="0"/>
          </p:cNvCxnSpPr>
          <p:nvPr/>
        </p:nvCxnSpPr>
        <p:spPr>
          <a:xfrm>
            <a:off x="6995160" y="528066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9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901439" cy="3005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1000"/>
            <a:ext cx="5901439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5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149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Klise, Katherine A</dc:creator>
  <cp:lastModifiedBy>Klise, Katherine A</cp:lastModifiedBy>
  <cp:revision>29</cp:revision>
  <dcterms:created xsi:type="dcterms:W3CDTF">2006-08-16T00:00:00Z</dcterms:created>
  <dcterms:modified xsi:type="dcterms:W3CDTF">2017-02-23T16:25:42Z</dcterms:modified>
</cp:coreProperties>
</file>