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2" d="100"/>
          <a:sy n="112" d="100"/>
        </p:scale>
        <p:origin x="-896" y="3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2C4B-C41B-974A-BF45-1844492AFCF9}" type="datetimeFigureOut">
              <a:rPr lang="es-ES" smtClean="0"/>
              <a:t>25/10/16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0645-9ACD-C847-B29C-B56C0E1FB87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9842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2C4B-C41B-974A-BF45-1844492AFCF9}" type="datetimeFigureOut">
              <a:rPr lang="es-ES" smtClean="0"/>
              <a:t>25/10/16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0645-9ACD-C847-B29C-B56C0E1FB87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956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2C4B-C41B-974A-BF45-1844492AFCF9}" type="datetimeFigureOut">
              <a:rPr lang="es-ES" smtClean="0"/>
              <a:t>25/10/16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0645-9ACD-C847-B29C-B56C0E1FB87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3622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2C4B-C41B-974A-BF45-1844492AFCF9}" type="datetimeFigureOut">
              <a:rPr lang="es-ES" smtClean="0"/>
              <a:t>25/10/16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0645-9ACD-C847-B29C-B56C0E1FB87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4581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2C4B-C41B-974A-BF45-1844492AFCF9}" type="datetimeFigureOut">
              <a:rPr lang="es-ES" smtClean="0"/>
              <a:t>25/10/16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0645-9ACD-C847-B29C-B56C0E1FB87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3789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2C4B-C41B-974A-BF45-1844492AFCF9}" type="datetimeFigureOut">
              <a:rPr lang="es-ES" smtClean="0"/>
              <a:t>25/10/16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0645-9ACD-C847-B29C-B56C0E1FB87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8936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2C4B-C41B-974A-BF45-1844492AFCF9}" type="datetimeFigureOut">
              <a:rPr lang="es-ES" smtClean="0"/>
              <a:t>25/10/16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0645-9ACD-C847-B29C-B56C0E1FB87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9275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2C4B-C41B-974A-BF45-1844492AFCF9}" type="datetimeFigureOut">
              <a:rPr lang="es-ES" smtClean="0"/>
              <a:t>25/10/16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0645-9ACD-C847-B29C-B56C0E1FB87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3101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2C4B-C41B-974A-BF45-1844492AFCF9}" type="datetimeFigureOut">
              <a:rPr lang="es-ES" smtClean="0"/>
              <a:t>25/10/16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0645-9ACD-C847-B29C-B56C0E1FB87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1477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2C4B-C41B-974A-BF45-1844492AFCF9}" type="datetimeFigureOut">
              <a:rPr lang="es-ES" smtClean="0"/>
              <a:t>25/10/16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0645-9ACD-C847-B29C-B56C0E1FB87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680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2C4B-C41B-974A-BF45-1844492AFCF9}" type="datetimeFigureOut">
              <a:rPr lang="es-ES" smtClean="0"/>
              <a:t>25/10/16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0645-9ACD-C847-B29C-B56C0E1FB87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283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12C4B-C41B-974A-BF45-1844492AFCF9}" type="datetimeFigureOut">
              <a:rPr lang="es-ES" smtClean="0"/>
              <a:t>25/10/16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D0645-9ACD-C847-B29C-B56C0E1FB87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5946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7"/>
          <p:cNvSpPr/>
          <p:nvPr/>
        </p:nvSpPr>
        <p:spPr>
          <a:xfrm>
            <a:off x="2917793" y="4566659"/>
            <a:ext cx="3021838" cy="673199"/>
          </a:xfrm>
          <a:prstGeom prst="roundRect">
            <a:avLst>
              <a:gd name="adj" fmla="val 16667"/>
            </a:avLst>
          </a:prstGeom>
          <a:noFill/>
          <a:ln w="2857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defRPr/>
            </a:pPr>
            <a:r>
              <a:rPr lang="es-ES" sz="1200" kern="0" dirty="0" err="1">
                <a:latin typeface="Arial"/>
                <a:cs typeface="Arial"/>
                <a:sym typeface="Arial"/>
                <a:rtl val="0"/>
              </a:rPr>
              <a:t>IoT</a:t>
            </a:r>
            <a:r>
              <a:rPr lang="es-ES" sz="1200" kern="0" dirty="0">
                <a:latin typeface="Arial"/>
                <a:cs typeface="Arial"/>
                <a:sym typeface="Arial"/>
                <a:rtl val="0"/>
              </a:rPr>
              <a:t> </a:t>
            </a:r>
            <a:r>
              <a:rPr lang="es-ES" sz="1200" kern="0" dirty="0" err="1">
                <a:latin typeface="Arial"/>
                <a:cs typeface="Arial"/>
                <a:sym typeface="Arial"/>
                <a:rtl val="0"/>
              </a:rPr>
              <a:t>Backend</a:t>
            </a:r>
            <a:endParaRPr lang="es-ES" sz="1200" kern="0" dirty="0">
              <a:latin typeface="Arial"/>
              <a:cs typeface="Arial"/>
              <a:sym typeface="Arial"/>
              <a:rtl val="0"/>
            </a:endParaRPr>
          </a:p>
          <a:p>
            <a:pPr lvl="0" algn="ctr">
              <a:defRPr/>
            </a:pPr>
            <a:r>
              <a:rPr lang="es-ES" sz="1200" kern="0" dirty="0" err="1">
                <a:latin typeface="Arial"/>
                <a:cs typeface="Arial"/>
                <a:sym typeface="Arial"/>
                <a:rtl val="0"/>
              </a:rPr>
              <a:t>Device</a:t>
            </a:r>
            <a:r>
              <a:rPr lang="es-ES" sz="1200" kern="0" dirty="0">
                <a:latin typeface="Arial"/>
                <a:cs typeface="Arial"/>
                <a:sym typeface="Arial"/>
                <a:rtl val="0"/>
              </a:rPr>
              <a:t> Management</a:t>
            </a:r>
          </a:p>
        </p:txBody>
      </p:sp>
      <p:sp>
        <p:nvSpPr>
          <p:cNvPr id="5" name="Shape 68"/>
          <p:cNvSpPr/>
          <p:nvPr/>
        </p:nvSpPr>
        <p:spPr>
          <a:xfrm>
            <a:off x="5980064" y="2534659"/>
            <a:ext cx="1152600" cy="2705100"/>
          </a:xfrm>
          <a:prstGeom prst="roundRect">
            <a:avLst>
              <a:gd name="adj" fmla="val 7812"/>
            </a:avLst>
          </a:prstGeom>
          <a:noFill/>
          <a:ln w="19050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CKAN</a:t>
            </a:r>
          </a:p>
        </p:txBody>
      </p:sp>
      <p:sp>
        <p:nvSpPr>
          <p:cNvPr id="6" name="Shape 69"/>
          <p:cNvSpPr/>
          <p:nvPr/>
        </p:nvSpPr>
        <p:spPr>
          <a:xfrm>
            <a:off x="4690719" y="2520538"/>
            <a:ext cx="1219199" cy="5017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COSMOS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(BIG DATA)</a:t>
            </a:r>
          </a:p>
        </p:txBody>
      </p:sp>
      <p:sp>
        <p:nvSpPr>
          <p:cNvPr id="7" name="Shape 70"/>
          <p:cNvSpPr/>
          <p:nvPr/>
        </p:nvSpPr>
        <p:spPr>
          <a:xfrm>
            <a:off x="4982939" y="1978784"/>
            <a:ext cx="1001399" cy="485099"/>
          </a:xfrm>
          <a:prstGeom prst="snip2SameRect">
            <a:avLst>
              <a:gd name="adj1" fmla="val 16667"/>
              <a:gd name="adj2" fmla="val 0"/>
            </a:avLst>
          </a:prstGeom>
          <a:solidFill>
            <a:srgbClr val="FFFFFF"/>
          </a:solidFill>
          <a:ln w="1905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80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DATA PROCESSING</a:t>
            </a:r>
          </a:p>
        </p:txBody>
      </p:sp>
      <p:sp>
        <p:nvSpPr>
          <p:cNvPr id="8" name="Shape 71"/>
          <p:cNvSpPr/>
          <p:nvPr/>
        </p:nvSpPr>
        <p:spPr>
          <a:xfrm>
            <a:off x="2967848" y="1978784"/>
            <a:ext cx="1152600" cy="485099"/>
          </a:xfrm>
          <a:prstGeom prst="snip2SameRect">
            <a:avLst>
              <a:gd name="adj1" fmla="val 16667"/>
              <a:gd name="adj2" fmla="val 0"/>
            </a:avLst>
          </a:prstGeom>
          <a:solidFill>
            <a:srgbClr val="FFFFFF"/>
          </a:solidFill>
          <a:ln w="1905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90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DATA QUERYING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90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SUBS</a:t>
            </a:r>
          </a:p>
        </p:txBody>
      </p:sp>
      <p:sp>
        <p:nvSpPr>
          <p:cNvPr id="9" name="Shape 72"/>
          <p:cNvSpPr/>
          <p:nvPr/>
        </p:nvSpPr>
        <p:spPr>
          <a:xfrm>
            <a:off x="6031998" y="1973834"/>
            <a:ext cx="1047899" cy="485099"/>
          </a:xfrm>
          <a:prstGeom prst="snip2SameRect">
            <a:avLst>
              <a:gd name="adj1" fmla="val 16667"/>
              <a:gd name="adj2" fmla="val 0"/>
            </a:avLst>
          </a:prstGeom>
          <a:solidFill>
            <a:srgbClr val="FFFFFF"/>
          </a:solidFill>
          <a:ln w="1905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90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OPEN DATA</a:t>
            </a:r>
          </a:p>
        </p:txBody>
      </p:sp>
      <p:sp>
        <p:nvSpPr>
          <p:cNvPr id="10" name="Shape 73"/>
          <p:cNvSpPr/>
          <p:nvPr/>
        </p:nvSpPr>
        <p:spPr>
          <a:xfrm>
            <a:off x="2959494" y="2534659"/>
            <a:ext cx="2979900" cy="1613699"/>
          </a:xfrm>
          <a:prstGeom prst="corner">
            <a:avLst>
              <a:gd name="adj1" fmla="val 36550"/>
              <a:gd name="adj2" fmla="val 33580"/>
            </a:avLst>
          </a:prstGeom>
          <a:noFill/>
          <a:ln w="2857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CONTEXT BROKER</a:t>
            </a:r>
          </a:p>
        </p:txBody>
      </p:sp>
      <p:sp>
        <p:nvSpPr>
          <p:cNvPr id="11" name="Shape 74"/>
          <p:cNvSpPr/>
          <p:nvPr/>
        </p:nvSpPr>
        <p:spPr>
          <a:xfrm>
            <a:off x="3713700" y="5490632"/>
            <a:ext cx="345899" cy="284699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2857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12" name="Shape 75"/>
          <p:cNvSpPr/>
          <p:nvPr/>
        </p:nvSpPr>
        <p:spPr>
          <a:xfrm>
            <a:off x="4081971" y="5490632"/>
            <a:ext cx="345899" cy="284699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2857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13" name="Shape 76"/>
          <p:cNvSpPr/>
          <p:nvPr/>
        </p:nvSpPr>
        <p:spPr>
          <a:xfrm>
            <a:off x="5989671" y="5376622"/>
            <a:ext cx="266700" cy="393700"/>
          </a:xfrm>
          <a:prstGeom prst="flowChartMagneticDisk">
            <a:avLst/>
          </a:prstGeom>
          <a:solidFill>
            <a:srgbClr val="FFFFFF"/>
          </a:solidFill>
          <a:ln w="2857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14" name="Shape 78"/>
          <p:cNvSpPr/>
          <p:nvPr/>
        </p:nvSpPr>
        <p:spPr>
          <a:xfrm>
            <a:off x="6973476" y="5376555"/>
            <a:ext cx="218999" cy="406499"/>
          </a:xfrm>
          <a:prstGeom prst="foldedCorner">
            <a:avLst>
              <a:gd name="adj" fmla="val 16667"/>
            </a:avLst>
          </a:prstGeom>
          <a:solidFill>
            <a:srgbClr val="FFFFFF"/>
          </a:solidFill>
          <a:ln w="2857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15" name="Shape 79"/>
          <p:cNvSpPr/>
          <p:nvPr/>
        </p:nvSpPr>
        <p:spPr>
          <a:xfrm>
            <a:off x="6516211" y="5081009"/>
            <a:ext cx="218999" cy="673199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905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16" name="Shape 80"/>
          <p:cNvSpPr/>
          <p:nvPr/>
        </p:nvSpPr>
        <p:spPr>
          <a:xfrm>
            <a:off x="3486984" y="5062059"/>
            <a:ext cx="218999" cy="755699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905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17" name="Shape 81"/>
          <p:cNvSpPr txBox="1"/>
          <p:nvPr/>
        </p:nvSpPr>
        <p:spPr>
          <a:xfrm>
            <a:off x="3626562" y="5252337"/>
            <a:ext cx="1521502" cy="1605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8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measures / commands</a:t>
            </a:r>
          </a:p>
        </p:txBody>
      </p:sp>
      <p:sp>
        <p:nvSpPr>
          <p:cNvPr id="18" name="Shape 82"/>
          <p:cNvSpPr/>
          <p:nvPr/>
        </p:nvSpPr>
        <p:spPr>
          <a:xfrm>
            <a:off x="3530609" y="5825199"/>
            <a:ext cx="1047900" cy="406400"/>
          </a:xfrm>
          <a:prstGeom prst="flowChartPredefinedProcess">
            <a:avLst/>
          </a:prstGeom>
          <a:noFill/>
          <a:ln w="1905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90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IoT/Sensor</a:t>
            </a:r>
          </a:p>
        </p:txBody>
      </p:sp>
      <p:sp>
        <p:nvSpPr>
          <p:cNvPr id="19" name="Shape 83"/>
          <p:cNvSpPr/>
          <p:nvPr/>
        </p:nvSpPr>
        <p:spPr>
          <a:xfrm>
            <a:off x="6029119" y="5845770"/>
            <a:ext cx="1219200" cy="406400"/>
          </a:xfrm>
          <a:prstGeom prst="flowChartPredefinedProcess">
            <a:avLst/>
          </a:prstGeom>
          <a:noFill/>
          <a:ln w="1905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90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Open Data</a:t>
            </a:r>
          </a:p>
        </p:txBody>
      </p:sp>
      <p:sp>
        <p:nvSpPr>
          <p:cNvPr id="20" name="Shape 84"/>
          <p:cNvSpPr/>
          <p:nvPr/>
        </p:nvSpPr>
        <p:spPr>
          <a:xfrm>
            <a:off x="2954207" y="4216213"/>
            <a:ext cx="2979900" cy="284699"/>
          </a:xfrm>
          <a:prstGeom prst="roundRect">
            <a:avLst>
              <a:gd name="adj" fmla="val 16667"/>
            </a:avLst>
          </a:prstGeom>
          <a:noFill/>
          <a:ln w="28575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00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SENSOR 2 THINGS</a:t>
            </a:r>
          </a:p>
        </p:txBody>
      </p:sp>
      <p:sp>
        <p:nvSpPr>
          <p:cNvPr id="21" name="Shape 86"/>
          <p:cNvSpPr/>
          <p:nvPr/>
        </p:nvSpPr>
        <p:spPr>
          <a:xfrm>
            <a:off x="4162534" y="3959167"/>
            <a:ext cx="305699" cy="3802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FFFF"/>
          </a:solidFill>
          <a:ln w="1905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  <p:grpSp>
        <p:nvGrpSpPr>
          <p:cNvPr id="22" name="Shape 87"/>
          <p:cNvGrpSpPr/>
          <p:nvPr/>
        </p:nvGrpSpPr>
        <p:grpSpPr>
          <a:xfrm>
            <a:off x="3101759" y="5465159"/>
            <a:ext cx="218999" cy="284573"/>
            <a:chOff x="905525" y="6052700"/>
            <a:chExt cx="218999" cy="284573"/>
          </a:xfrm>
        </p:grpSpPr>
        <p:sp>
          <p:nvSpPr>
            <p:cNvPr id="23" name="Shape 88"/>
            <p:cNvSpPr/>
            <p:nvPr/>
          </p:nvSpPr>
          <p:spPr>
            <a:xfrm>
              <a:off x="905525" y="6203773"/>
              <a:ext cx="218999" cy="1335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FFFF"/>
            </a:solidFill>
            <a:ln w="190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4" name="Shape 89"/>
            <p:cNvSpPr/>
            <p:nvPr/>
          </p:nvSpPr>
          <p:spPr>
            <a:xfrm>
              <a:off x="905525" y="6052700"/>
              <a:ext cx="218999" cy="1335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FFFF"/>
            </a:solidFill>
            <a:ln w="190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25" name="Shape 90"/>
          <p:cNvGrpSpPr/>
          <p:nvPr/>
        </p:nvGrpSpPr>
        <p:grpSpPr>
          <a:xfrm>
            <a:off x="2778820" y="5465159"/>
            <a:ext cx="218999" cy="284573"/>
            <a:chOff x="905525" y="6052700"/>
            <a:chExt cx="218999" cy="284573"/>
          </a:xfrm>
        </p:grpSpPr>
        <p:sp>
          <p:nvSpPr>
            <p:cNvPr id="26" name="Shape 91"/>
            <p:cNvSpPr/>
            <p:nvPr/>
          </p:nvSpPr>
          <p:spPr>
            <a:xfrm>
              <a:off x="905525" y="6203773"/>
              <a:ext cx="218999" cy="1335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FFFF"/>
            </a:solidFill>
            <a:ln w="190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7" name="Shape 92"/>
            <p:cNvSpPr/>
            <p:nvPr/>
          </p:nvSpPr>
          <p:spPr>
            <a:xfrm>
              <a:off x="905525" y="6052700"/>
              <a:ext cx="218999" cy="1335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FFFF"/>
            </a:solidFill>
            <a:ln w="190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28" name="Shape 93"/>
          <p:cNvGrpSpPr/>
          <p:nvPr/>
        </p:nvGrpSpPr>
        <p:grpSpPr>
          <a:xfrm>
            <a:off x="2492159" y="5465159"/>
            <a:ext cx="218999" cy="284573"/>
            <a:chOff x="905525" y="6052700"/>
            <a:chExt cx="218999" cy="284573"/>
          </a:xfrm>
        </p:grpSpPr>
        <p:sp>
          <p:nvSpPr>
            <p:cNvPr id="29" name="Shape 94"/>
            <p:cNvSpPr/>
            <p:nvPr/>
          </p:nvSpPr>
          <p:spPr>
            <a:xfrm>
              <a:off x="905525" y="6203773"/>
              <a:ext cx="218999" cy="1335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FFFF"/>
            </a:solidFill>
            <a:ln w="190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0" name="Shape 95"/>
            <p:cNvSpPr/>
            <p:nvPr/>
          </p:nvSpPr>
          <p:spPr>
            <a:xfrm>
              <a:off x="905525" y="6052700"/>
              <a:ext cx="218999" cy="1335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FFFF"/>
            </a:solidFill>
            <a:ln w="190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31" name="Shape 96"/>
          <p:cNvSpPr/>
          <p:nvPr/>
        </p:nvSpPr>
        <p:spPr>
          <a:xfrm>
            <a:off x="2334775" y="5834348"/>
            <a:ext cx="1047900" cy="406400"/>
          </a:xfrm>
          <a:prstGeom prst="flowChartPredefinedProcess">
            <a:avLst/>
          </a:prstGeom>
          <a:noFill/>
          <a:ln w="2857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90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T-T</a:t>
            </a:r>
          </a:p>
        </p:txBody>
      </p:sp>
      <p:sp>
        <p:nvSpPr>
          <p:cNvPr id="32" name="Shape 97"/>
          <p:cNvSpPr/>
          <p:nvPr/>
        </p:nvSpPr>
        <p:spPr>
          <a:xfrm>
            <a:off x="1620144" y="996159"/>
            <a:ext cx="6728123" cy="932999"/>
          </a:xfrm>
          <a:prstGeom prst="roundRect">
            <a:avLst>
              <a:gd name="adj" fmla="val 7812"/>
            </a:avLst>
          </a:prstGeom>
          <a:noFill/>
          <a:ln w="19050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34" name="Shape 99"/>
          <p:cNvSpPr/>
          <p:nvPr/>
        </p:nvSpPr>
        <p:spPr>
          <a:xfrm rot="5400000">
            <a:off x="6474794" y="3362333"/>
            <a:ext cx="3251999" cy="495299"/>
          </a:xfrm>
          <a:prstGeom prst="roundRect">
            <a:avLst>
              <a:gd name="adj" fmla="val 7812"/>
            </a:avLst>
          </a:prstGeom>
          <a:noFill/>
          <a:ln w="19050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Accounting &amp; Payment &amp;  Billing</a:t>
            </a:r>
          </a:p>
        </p:txBody>
      </p:sp>
      <p:sp>
        <p:nvSpPr>
          <p:cNvPr id="35" name="Shape 100"/>
          <p:cNvSpPr/>
          <p:nvPr/>
        </p:nvSpPr>
        <p:spPr>
          <a:xfrm rot="5400000">
            <a:off x="5871343" y="3368774"/>
            <a:ext cx="3239700" cy="495299"/>
          </a:xfrm>
          <a:prstGeom prst="roundRect">
            <a:avLst>
              <a:gd name="adj" fmla="val 7812"/>
            </a:avLst>
          </a:prstGeom>
          <a:noFill/>
          <a:ln w="19050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IDM &amp; Auth</a:t>
            </a:r>
          </a:p>
        </p:txBody>
      </p:sp>
      <p:sp>
        <p:nvSpPr>
          <p:cNvPr id="36" name="Shape 101"/>
          <p:cNvSpPr/>
          <p:nvPr/>
        </p:nvSpPr>
        <p:spPr>
          <a:xfrm>
            <a:off x="3547719" y="2517148"/>
            <a:ext cx="1094400" cy="505110"/>
          </a:xfrm>
          <a:prstGeom prst="roundRect">
            <a:avLst>
              <a:gd name="adj" fmla="val 16667"/>
            </a:avLst>
          </a:prstGeom>
          <a:noFill/>
          <a:ln w="2857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9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SHORT TERM HISTORIC</a:t>
            </a:r>
          </a:p>
        </p:txBody>
      </p:sp>
      <p:sp>
        <p:nvSpPr>
          <p:cNvPr id="38" name="Shape 103"/>
          <p:cNvSpPr/>
          <p:nvPr/>
        </p:nvSpPr>
        <p:spPr>
          <a:xfrm rot="10800000">
            <a:off x="4518893" y="3959166"/>
            <a:ext cx="219000" cy="304528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FFFF"/>
          </a:solidFill>
          <a:ln w="1905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39" name="Shape 104"/>
          <p:cNvSpPr/>
          <p:nvPr/>
        </p:nvSpPr>
        <p:spPr>
          <a:xfrm>
            <a:off x="1869894" y="1983984"/>
            <a:ext cx="1047899" cy="485099"/>
          </a:xfrm>
          <a:prstGeom prst="snip2SameRect">
            <a:avLst>
              <a:gd name="adj1" fmla="val 16667"/>
              <a:gd name="adj2" fmla="val 0"/>
            </a:avLst>
          </a:prstGeom>
          <a:solidFill>
            <a:srgbClr val="FFFFFF"/>
          </a:solidFill>
          <a:ln w="1905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90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REAL TIME PRCSSING</a:t>
            </a:r>
          </a:p>
        </p:txBody>
      </p:sp>
      <p:sp>
        <p:nvSpPr>
          <p:cNvPr id="40" name="Shape 106"/>
          <p:cNvSpPr/>
          <p:nvPr/>
        </p:nvSpPr>
        <p:spPr>
          <a:xfrm>
            <a:off x="4162544" y="1973834"/>
            <a:ext cx="780599" cy="485099"/>
          </a:xfrm>
          <a:prstGeom prst="snip2SameRect">
            <a:avLst>
              <a:gd name="adj1" fmla="val 16667"/>
              <a:gd name="adj2" fmla="val 0"/>
            </a:avLst>
          </a:prstGeom>
          <a:solidFill>
            <a:srgbClr val="FFFFFF"/>
          </a:solidFill>
          <a:ln w="1905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90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BI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90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ETL</a:t>
            </a:r>
          </a:p>
        </p:txBody>
      </p:sp>
      <p:sp>
        <p:nvSpPr>
          <p:cNvPr id="41" name="Shape 107"/>
          <p:cNvSpPr/>
          <p:nvPr/>
        </p:nvSpPr>
        <p:spPr>
          <a:xfrm>
            <a:off x="1834194" y="1090257"/>
            <a:ext cx="1202693" cy="755699"/>
          </a:xfrm>
          <a:prstGeom prst="roundRect">
            <a:avLst>
              <a:gd name="adj" fmla="val 7812"/>
            </a:avLst>
          </a:prstGeom>
          <a:noFill/>
          <a:ln w="28575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20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BLNK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00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RULES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00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DEFINITION</a:t>
            </a:r>
          </a:p>
        </p:txBody>
      </p:sp>
      <p:sp>
        <p:nvSpPr>
          <p:cNvPr id="42" name="Shape 108"/>
          <p:cNvSpPr/>
          <p:nvPr/>
        </p:nvSpPr>
        <p:spPr>
          <a:xfrm>
            <a:off x="3102288" y="1090257"/>
            <a:ext cx="1130155" cy="755699"/>
          </a:xfrm>
          <a:prstGeom prst="roundRect">
            <a:avLst>
              <a:gd name="adj" fmla="val 7812"/>
            </a:avLst>
          </a:prstGeom>
          <a:noFill/>
          <a:ln w="28575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BLNK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OPERATIONAL DASHBOARD</a:t>
            </a:r>
          </a:p>
        </p:txBody>
      </p:sp>
      <p:sp>
        <p:nvSpPr>
          <p:cNvPr id="43" name="Shape 109"/>
          <p:cNvSpPr/>
          <p:nvPr/>
        </p:nvSpPr>
        <p:spPr>
          <a:xfrm>
            <a:off x="4277319" y="1090257"/>
            <a:ext cx="1675499" cy="755699"/>
          </a:xfrm>
          <a:prstGeom prst="roundRect">
            <a:avLst>
              <a:gd name="adj" fmla="val 7812"/>
            </a:avLst>
          </a:prstGeom>
          <a:noFill/>
          <a:ln w="19050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00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KPI GOVERNANCE</a:t>
            </a:r>
          </a:p>
        </p:txBody>
      </p:sp>
      <p:sp>
        <p:nvSpPr>
          <p:cNvPr id="44" name="Shape 110"/>
          <p:cNvSpPr/>
          <p:nvPr/>
        </p:nvSpPr>
        <p:spPr>
          <a:xfrm>
            <a:off x="6042143" y="1090257"/>
            <a:ext cx="1094400" cy="755699"/>
          </a:xfrm>
          <a:prstGeom prst="roundRect">
            <a:avLst>
              <a:gd name="adj" fmla="val 7812"/>
            </a:avLst>
          </a:prstGeom>
          <a:noFill/>
          <a:ln w="19050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00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OPEN DATA</a:t>
            </a:r>
          </a:p>
        </p:txBody>
      </p:sp>
      <p:sp>
        <p:nvSpPr>
          <p:cNvPr id="45" name="Shape 111"/>
          <p:cNvSpPr txBox="1"/>
          <p:nvPr/>
        </p:nvSpPr>
        <p:spPr>
          <a:xfrm>
            <a:off x="7235769" y="1215317"/>
            <a:ext cx="1094400" cy="457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PORTALS</a:t>
            </a:r>
          </a:p>
        </p:txBody>
      </p:sp>
      <p:sp>
        <p:nvSpPr>
          <p:cNvPr id="47" name="Shape 85"/>
          <p:cNvSpPr/>
          <p:nvPr/>
        </p:nvSpPr>
        <p:spPr>
          <a:xfrm>
            <a:off x="1745289" y="2636846"/>
            <a:ext cx="1047899" cy="284699"/>
          </a:xfrm>
          <a:prstGeom prst="roundRect">
            <a:avLst>
              <a:gd name="adj" fmla="val 7812"/>
            </a:avLst>
          </a:prstGeom>
          <a:noFill/>
          <a:ln w="1905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400" kern="0">
                <a:latin typeface="Arial"/>
                <a:cs typeface="Arial"/>
                <a:sym typeface="Arial"/>
                <a:rtl val="0"/>
              </a:rPr>
              <a:t>CEP</a:t>
            </a:r>
          </a:p>
        </p:txBody>
      </p:sp>
      <p:sp>
        <p:nvSpPr>
          <p:cNvPr id="48" name="Shape 113"/>
          <p:cNvSpPr/>
          <p:nvPr/>
        </p:nvSpPr>
        <p:spPr>
          <a:xfrm>
            <a:off x="556249" y="3652971"/>
            <a:ext cx="925499" cy="406499"/>
          </a:xfrm>
          <a:prstGeom prst="roundRect">
            <a:avLst>
              <a:gd name="adj" fmla="val 7812"/>
            </a:avLst>
          </a:prstGeom>
          <a:noFill/>
          <a:ln w="1905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400" kern="0">
                <a:latin typeface="Arial"/>
                <a:cs typeface="Arial"/>
                <a:sym typeface="Arial"/>
                <a:rtl val="0"/>
              </a:rPr>
              <a:t>GIS</a:t>
            </a:r>
          </a:p>
        </p:txBody>
      </p:sp>
      <p:sp>
        <p:nvSpPr>
          <p:cNvPr id="49" name="Shape 114"/>
          <p:cNvSpPr/>
          <p:nvPr/>
        </p:nvSpPr>
        <p:spPr>
          <a:xfrm>
            <a:off x="1745364" y="3613671"/>
            <a:ext cx="1047899" cy="485099"/>
          </a:xfrm>
          <a:prstGeom prst="roundRect">
            <a:avLst>
              <a:gd name="adj" fmla="val 7812"/>
            </a:avLst>
          </a:prstGeom>
          <a:noFill/>
          <a:ln w="19050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400" kern="0">
                <a:latin typeface="Arial"/>
                <a:cs typeface="Arial"/>
                <a:sym typeface="Arial"/>
                <a:rtl val="0"/>
              </a:rPr>
              <a:t>Context</a:t>
            </a:r>
          </a:p>
          <a:p>
            <a:pPr algn="ctr"/>
            <a:r>
              <a:rPr lang="en" sz="1400" kern="0">
                <a:latin typeface="Arial"/>
                <a:cs typeface="Arial"/>
                <a:sym typeface="Arial"/>
                <a:rtl val="0"/>
              </a:rPr>
              <a:t>Adapters</a:t>
            </a:r>
          </a:p>
        </p:txBody>
      </p:sp>
      <p:sp>
        <p:nvSpPr>
          <p:cNvPr id="50" name="Shape 115"/>
          <p:cNvSpPr/>
          <p:nvPr/>
        </p:nvSpPr>
        <p:spPr>
          <a:xfrm>
            <a:off x="1726464" y="3032715"/>
            <a:ext cx="1047899" cy="485099"/>
          </a:xfrm>
          <a:prstGeom prst="roundRect">
            <a:avLst>
              <a:gd name="adj" fmla="val 7812"/>
            </a:avLst>
          </a:prstGeom>
          <a:noFill/>
          <a:ln w="19050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000" kern="0">
                <a:latin typeface="Arial"/>
                <a:cs typeface="Arial"/>
                <a:sym typeface="Arial"/>
                <a:rtl val="0"/>
              </a:rPr>
              <a:t>Service Orchrestation</a:t>
            </a:r>
          </a:p>
        </p:txBody>
      </p:sp>
      <p:sp>
        <p:nvSpPr>
          <p:cNvPr id="51" name="Shape 116"/>
          <p:cNvSpPr/>
          <p:nvPr/>
        </p:nvSpPr>
        <p:spPr>
          <a:xfrm rot="5400000">
            <a:off x="2767042" y="3677317"/>
            <a:ext cx="218999" cy="3447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905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52" name="Shape 117"/>
          <p:cNvSpPr/>
          <p:nvPr/>
        </p:nvSpPr>
        <p:spPr>
          <a:xfrm rot="16200000">
            <a:off x="2702022" y="3081337"/>
            <a:ext cx="218999" cy="3447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905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53" name="Shape 118"/>
          <p:cNvSpPr/>
          <p:nvPr/>
        </p:nvSpPr>
        <p:spPr>
          <a:xfrm>
            <a:off x="467544" y="2842897"/>
            <a:ext cx="1152600" cy="1450199"/>
          </a:xfrm>
          <a:prstGeom prst="roundRect">
            <a:avLst>
              <a:gd name="adj" fmla="val 16667"/>
            </a:avLst>
          </a:prstGeom>
          <a:noFill/>
          <a:ln w="1905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54" name="Shape 119"/>
          <p:cNvSpPr/>
          <p:nvPr/>
        </p:nvSpPr>
        <p:spPr>
          <a:xfrm>
            <a:off x="596188" y="3034871"/>
            <a:ext cx="925499" cy="495299"/>
          </a:xfrm>
          <a:prstGeom prst="roundRect">
            <a:avLst>
              <a:gd name="adj" fmla="val 7812"/>
            </a:avLst>
          </a:prstGeom>
          <a:noFill/>
          <a:ln w="1905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400" kern="0">
                <a:latin typeface="Arial"/>
                <a:cs typeface="Arial"/>
                <a:sym typeface="Arial"/>
                <a:rtl val="0"/>
              </a:rPr>
              <a:t>City</a:t>
            </a:r>
          </a:p>
          <a:p>
            <a:pPr algn="ctr"/>
            <a:r>
              <a:rPr lang="en" sz="1400" kern="0">
                <a:latin typeface="Arial"/>
                <a:cs typeface="Arial"/>
                <a:sym typeface="Arial"/>
                <a:rtl val="0"/>
              </a:rPr>
              <a:t>Services</a:t>
            </a:r>
          </a:p>
        </p:txBody>
      </p:sp>
      <p:sp>
        <p:nvSpPr>
          <p:cNvPr id="55" name="Shape 120"/>
          <p:cNvSpPr/>
          <p:nvPr/>
        </p:nvSpPr>
        <p:spPr>
          <a:xfrm rot="5400000">
            <a:off x="1471642" y="3677317"/>
            <a:ext cx="218999" cy="3447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905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56" name="Shape 121"/>
          <p:cNvSpPr/>
          <p:nvPr/>
        </p:nvSpPr>
        <p:spPr>
          <a:xfrm rot="16200000">
            <a:off x="1482822" y="3081337"/>
            <a:ext cx="218999" cy="3447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905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57" name="Shape 122"/>
          <p:cNvSpPr/>
          <p:nvPr/>
        </p:nvSpPr>
        <p:spPr>
          <a:xfrm rot="10800000">
            <a:off x="1785517" y="2771467"/>
            <a:ext cx="218999" cy="3447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905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58" name="Shape 105"/>
          <p:cNvSpPr/>
          <p:nvPr/>
        </p:nvSpPr>
        <p:spPr>
          <a:xfrm>
            <a:off x="2766744" y="2631184"/>
            <a:ext cx="305699" cy="284699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FFFF"/>
          </a:solidFill>
          <a:ln w="1905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59" name="Shape 101"/>
          <p:cNvSpPr/>
          <p:nvPr/>
        </p:nvSpPr>
        <p:spPr>
          <a:xfrm>
            <a:off x="3555426" y="3095962"/>
            <a:ext cx="2354492" cy="373627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857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CYGNUS</a:t>
            </a:r>
            <a:endParaRPr kumimoji="0" lang="en" sz="9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60" name="Shape 80"/>
          <p:cNvSpPr/>
          <p:nvPr/>
        </p:nvSpPr>
        <p:spPr>
          <a:xfrm>
            <a:off x="3862972" y="3363186"/>
            <a:ext cx="196627" cy="289785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905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61" name="Shape 80"/>
          <p:cNvSpPr/>
          <p:nvPr/>
        </p:nvSpPr>
        <p:spPr>
          <a:xfrm>
            <a:off x="3870679" y="2920811"/>
            <a:ext cx="196627" cy="289785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905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62" name="Shape 80"/>
          <p:cNvSpPr/>
          <p:nvPr/>
        </p:nvSpPr>
        <p:spPr>
          <a:xfrm>
            <a:off x="5212777" y="2912461"/>
            <a:ext cx="196627" cy="289785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905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33" name="Shape 98"/>
          <p:cNvSpPr/>
          <p:nvPr/>
        </p:nvSpPr>
        <p:spPr>
          <a:xfrm rot="16200000">
            <a:off x="5848185" y="3116233"/>
            <a:ext cx="181499" cy="305699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905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2159905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65</Words>
  <Application>Microsoft Macintosh PowerPoint</Application>
  <PresentationFormat>Presentación en pantalla (4:3)</PresentationFormat>
  <Paragraphs>37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TID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Francisco Romero Bueno</dc:creator>
  <cp:lastModifiedBy>Francisco Romero Bueno</cp:lastModifiedBy>
  <cp:revision>1</cp:revision>
  <dcterms:created xsi:type="dcterms:W3CDTF">2016-10-25T14:24:26Z</dcterms:created>
  <dcterms:modified xsi:type="dcterms:W3CDTF">2016-10-25T14:31:31Z</dcterms:modified>
</cp:coreProperties>
</file>