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type="screen16x9" cy="5143500" cx="9144000"/>
  <p:notesSz cx="9144000" cy="51435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4" d="100"/>
          <a:sy n="84" d="100"/>
        </p:scale>
        <p:origin x="9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65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55" name=""/>
        <p:cNvGrpSpPr/>
        <p:nvPr/>
      </p:nvGrpSpPr>
      <p:grpSpPr>
        <a:xfrm>
          <a:off x="0" y="0"/>
          <a:ext cx="0" cy="0"/>
          <a:chOff x="0" y="0"/>
          <a:chExt cx="0" cy="0"/>
        </a:xfrm>
      </p:grpSpPr>
      <p:sp>
        <p:nvSpPr>
          <p:cNvPr id="1048646" name="Holder 2"/>
          <p:cNvSpPr>
            <a:spLocks noGrp="1"/>
          </p:cNvSpPr>
          <p:nvPr>
            <p:ph type="ctrTitle"/>
          </p:nvPr>
        </p:nvSpPr>
        <p:spPr>
          <a:xfrm>
            <a:off x="685800" y="1594485"/>
            <a:ext cx="7772400" cy="1080135"/>
          </a:xfrm>
          <a:prstGeom prst="rect"/>
        </p:spPr>
        <p:txBody>
          <a:bodyPr bIns="0" lIns="0" rIns="0" tIns="0" wrap="square">
            <a:spAutoFit/>
          </a:bodyPr>
          <a:p/>
        </p:txBody>
      </p:sp>
      <p:sp>
        <p:nvSpPr>
          <p:cNvPr id="1048647" name="Holder 3"/>
          <p:cNvSpPr>
            <a:spLocks noGrp="1"/>
          </p:cNvSpPr>
          <p:nvPr>
            <p:ph type="subTitle" idx="4"/>
          </p:nvPr>
        </p:nvSpPr>
        <p:spPr>
          <a:xfrm>
            <a:off x="1371600" y="2880360"/>
            <a:ext cx="6400800" cy="1285875"/>
          </a:xfrm>
          <a:prstGeom prst="rect"/>
        </p:spPr>
        <p:txBody>
          <a:bodyPr bIns="0" lIns="0" rIns="0" tIns="0" wrap="square">
            <a:spAutoFit/>
          </a:bodyPr>
          <a:p/>
        </p:txBody>
      </p:sp>
      <p:sp>
        <p:nvSpPr>
          <p:cNvPr id="104864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1048650" name="Holder 6"/>
          <p:cNvSpPr>
            <a:spLocks noGrp="1"/>
          </p:cNvSpPr>
          <p:nvPr>
            <p:ph type="sldNum" sz="quarter" idx="7"/>
          </p:nvPr>
        </p:nvSpPr>
        <p:spPr/>
        <p:txBody>
          <a:bodyPr bIns="0" lIns="0" rIns="0" tIns="0"/>
          <a:lstStyle>
            <a:lvl1pPr>
              <a:defRPr b="0" sz="1000" i="0">
                <a:solidFill>
                  <a:srgbClr val="585858"/>
                </a:solidFill>
                <a:latin typeface="Arial MT"/>
                <a:cs typeface="Arial MT"/>
              </a:defRPr>
            </a:lvl1pPr>
          </a:lstStyle>
          <a:p>
            <a:pPr marL="38100">
              <a:lnSpc>
                <a:spcPct val="100000"/>
              </a:lnSpc>
            </a:pPr>
            <a:fld id="{81D60167-4931-47E6-BA6A-407CBD079E47}" type="slidenum">
              <a:rPr dirty="0" spc="-5"/>
              <a:t>‹#›</a:t>
            </a:fld>
            <a:endParaRPr dirty="0" spc="-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1" name="Holder 2"/>
          <p:cNvSpPr>
            <a:spLocks noGrp="1"/>
          </p:cNvSpPr>
          <p:nvPr>
            <p:ph type="title"/>
          </p:nvPr>
        </p:nvSpPr>
        <p:spPr/>
        <p:txBody>
          <a:bodyPr bIns="0" lIns="0" rIns="0" tIns="0"/>
          <a:lstStyle>
            <a:lvl1pPr>
              <a:defRPr b="0" sz="3600" i="0">
                <a:solidFill>
                  <a:schemeClr val="tx1"/>
                </a:solidFill>
                <a:latin typeface="Arial MT"/>
                <a:cs typeface="Arial MT"/>
              </a:defRPr>
            </a:lvl1pPr>
          </a:lstStyle>
          <a:p/>
        </p:txBody>
      </p:sp>
      <p:sp>
        <p:nvSpPr>
          <p:cNvPr id="1048582" name="Holder 3"/>
          <p:cNvSpPr>
            <a:spLocks noGrp="1"/>
          </p:cNvSpPr>
          <p:nvPr>
            <p:ph type="body" idx="1"/>
          </p:nvPr>
        </p:nvSpPr>
        <p:spPr/>
        <p:txBody>
          <a:bodyPr bIns="0" lIns="0" rIns="0" tIns="0"/>
          <a:lstStyle>
            <a:lvl1pPr>
              <a:defRPr b="0" i="0">
                <a:solidFill>
                  <a:schemeClr val="tx1"/>
                </a:solidFill>
              </a:defRPr>
            </a:lvl1pPr>
          </a:lstStyle>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1048585" name="Holder 6"/>
          <p:cNvSpPr>
            <a:spLocks noGrp="1"/>
          </p:cNvSpPr>
          <p:nvPr>
            <p:ph type="sldNum" sz="quarter" idx="7"/>
          </p:nvPr>
        </p:nvSpPr>
        <p:spPr/>
        <p:txBody>
          <a:bodyPr bIns="0" lIns="0" rIns="0" tIns="0"/>
          <a:lstStyle>
            <a:lvl1pPr>
              <a:defRPr b="0" sz="1000" i="0">
                <a:solidFill>
                  <a:srgbClr val="585858"/>
                </a:solidFill>
                <a:latin typeface="Arial MT"/>
                <a:cs typeface="Arial MT"/>
              </a:defRPr>
            </a:lvl1pPr>
          </a:lstStyle>
          <a:p>
            <a:pPr marL="38100">
              <a:lnSpc>
                <a:spcPct val="100000"/>
              </a:lnSpc>
            </a:pPr>
            <a:fld id="{81D60167-4931-47E6-BA6A-407CBD079E47}" type="slidenum">
              <a:rPr dirty="0" spc="-5"/>
              <a:t>‹#›</a:t>
            </a:fld>
            <a:endParaRPr dirty="0" spc="-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6" name=""/>
        <p:cNvGrpSpPr/>
        <p:nvPr/>
      </p:nvGrpSpPr>
      <p:grpSpPr>
        <a:xfrm>
          <a:off x="0" y="0"/>
          <a:ext cx="0" cy="0"/>
          <a:chOff x="0" y="0"/>
          <a:chExt cx="0" cy="0"/>
        </a:xfrm>
      </p:grpSpPr>
      <p:sp>
        <p:nvSpPr>
          <p:cNvPr id="1048651" name="Holder 2"/>
          <p:cNvSpPr>
            <a:spLocks noGrp="1"/>
          </p:cNvSpPr>
          <p:nvPr>
            <p:ph type="title"/>
          </p:nvPr>
        </p:nvSpPr>
        <p:spPr/>
        <p:txBody>
          <a:bodyPr bIns="0" lIns="0" rIns="0" tIns="0"/>
          <a:lstStyle>
            <a:lvl1pPr>
              <a:defRPr b="0" sz="3600" i="0">
                <a:solidFill>
                  <a:schemeClr val="tx1"/>
                </a:solidFill>
                <a:latin typeface="Arial MT"/>
                <a:cs typeface="Arial MT"/>
              </a:defRPr>
            </a:lvl1pPr>
          </a:lstStyle>
          <a:p/>
        </p:txBody>
      </p:sp>
      <p:sp>
        <p:nvSpPr>
          <p:cNvPr id="1048652" name="Holder 3"/>
          <p:cNvSpPr>
            <a:spLocks noGrp="1"/>
          </p:cNvSpPr>
          <p:nvPr>
            <p:ph sz="half" idx="2"/>
          </p:nvPr>
        </p:nvSpPr>
        <p:spPr>
          <a:xfrm>
            <a:off x="457200" y="1183005"/>
            <a:ext cx="3977640" cy="3394710"/>
          </a:xfrm>
          <a:prstGeom prst="rect"/>
        </p:spPr>
        <p:txBody>
          <a:bodyPr bIns="0" lIns="0" rIns="0" tIns="0" wrap="square">
            <a:spAutoFit/>
          </a:bodyPr>
          <a:p/>
        </p:txBody>
      </p:sp>
      <p:sp>
        <p:nvSpPr>
          <p:cNvPr id="1048653" name="Holder 4"/>
          <p:cNvSpPr>
            <a:spLocks noGrp="1"/>
          </p:cNvSpPr>
          <p:nvPr>
            <p:ph sz="half" idx="3"/>
          </p:nvPr>
        </p:nvSpPr>
        <p:spPr>
          <a:xfrm>
            <a:off x="4709160" y="1183005"/>
            <a:ext cx="3977640" cy="3394710"/>
          </a:xfrm>
          <a:prstGeom prst="rect"/>
        </p:spPr>
        <p:txBody>
          <a:bodyPr bIns="0" lIns="0" rIns="0" tIns="0" wrap="square">
            <a:spAutoFit/>
          </a:bodyPr>
          <a:p/>
        </p:txBody>
      </p:sp>
      <p:sp>
        <p:nvSpPr>
          <p:cNvPr id="104865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1048656" name="Holder 7"/>
          <p:cNvSpPr>
            <a:spLocks noGrp="1"/>
          </p:cNvSpPr>
          <p:nvPr>
            <p:ph type="sldNum" sz="quarter" idx="7"/>
          </p:nvPr>
        </p:nvSpPr>
        <p:spPr/>
        <p:txBody>
          <a:bodyPr bIns="0" lIns="0" rIns="0" tIns="0"/>
          <a:lstStyle>
            <a:lvl1pPr>
              <a:defRPr b="0" sz="1000" i="0">
                <a:solidFill>
                  <a:srgbClr val="585858"/>
                </a:solidFill>
                <a:latin typeface="Arial MT"/>
                <a:cs typeface="Arial MT"/>
              </a:defRPr>
            </a:lvl1pPr>
          </a:lstStyle>
          <a:p>
            <a:pPr marL="38100">
              <a:lnSpc>
                <a:spcPct val="100000"/>
              </a:lnSpc>
            </a:pPr>
            <a:fld id="{81D60167-4931-47E6-BA6A-407CBD079E47}" type="slidenum">
              <a:rPr dirty="0" spc="-5"/>
              <a:t>‹#›</a:t>
            </a:fld>
            <a:endParaRPr dirty="0" spc="-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obj">
  <p:cSld name="Title Only">
    <p:bg>
      <p:bgPr>
        <a:solidFill>
          <a:schemeClr val="bg1"/>
        </a:solidFill>
        <a:effectLst/>
      </p:bgPr>
    </p:bg>
    <p:spTree>
      <p:nvGrpSpPr>
        <p:cNvPr id="35" name=""/>
        <p:cNvGrpSpPr/>
        <p:nvPr/>
      </p:nvGrpSpPr>
      <p:grpSpPr>
        <a:xfrm>
          <a:off x="0" y="0"/>
          <a:ext cx="0" cy="0"/>
          <a:chOff x="0" y="0"/>
          <a:chExt cx="0" cy="0"/>
        </a:xfrm>
      </p:grpSpPr>
      <p:pic>
        <p:nvPicPr>
          <p:cNvPr id="2097159" name="bg object 16"/>
          <p:cNvPicPr>
            <a:picLocks/>
          </p:cNvPicPr>
          <p:nvPr/>
        </p:nvPicPr>
        <p:blipFill>
          <a:blip xmlns:r="http://schemas.openxmlformats.org/officeDocument/2006/relationships" r:embed="rId1" cstate="print"/>
          <a:stretch>
            <a:fillRect/>
          </a:stretch>
        </p:blipFill>
        <p:spPr>
          <a:xfrm>
            <a:off x="6693613" y="176784"/>
            <a:ext cx="1177791" cy="1228332"/>
          </a:xfrm>
          <a:prstGeom prst="rect"/>
        </p:spPr>
      </p:pic>
      <p:pic>
        <p:nvPicPr>
          <p:cNvPr id="2097160" name="bg object 17"/>
          <p:cNvPicPr>
            <a:picLocks/>
          </p:cNvPicPr>
          <p:nvPr/>
        </p:nvPicPr>
        <p:blipFill>
          <a:blip xmlns:r="http://schemas.openxmlformats.org/officeDocument/2006/relationships" r:embed="rId2" cstate="print"/>
          <a:stretch>
            <a:fillRect/>
          </a:stretch>
        </p:blipFill>
        <p:spPr>
          <a:xfrm>
            <a:off x="7595615" y="0"/>
            <a:ext cx="1548383" cy="1528572"/>
          </a:xfrm>
          <a:prstGeom prst="rect"/>
        </p:spPr>
      </p:pic>
      <p:sp>
        <p:nvSpPr>
          <p:cNvPr id="1048600" name="Holder 2"/>
          <p:cNvSpPr>
            <a:spLocks noGrp="1"/>
          </p:cNvSpPr>
          <p:nvPr>
            <p:ph type="title"/>
          </p:nvPr>
        </p:nvSpPr>
        <p:spPr/>
        <p:txBody>
          <a:bodyPr bIns="0" lIns="0" rIns="0" tIns="0"/>
          <a:lstStyle>
            <a:lvl1pPr>
              <a:defRPr b="0" sz="3600" i="0">
                <a:solidFill>
                  <a:schemeClr val="tx1"/>
                </a:solidFill>
                <a:latin typeface="Arial MT"/>
                <a:cs typeface="Arial MT"/>
              </a:defRPr>
            </a:lvl1pPr>
          </a:lstStyle>
          <a:p/>
        </p:txBody>
      </p:sp>
      <p:sp>
        <p:nvSpPr>
          <p:cNvPr id="104860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1048603" name="Holder 5"/>
          <p:cNvSpPr>
            <a:spLocks noGrp="1"/>
          </p:cNvSpPr>
          <p:nvPr>
            <p:ph type="sldNum" sz="quarter" idx="7"/>
          </p:nvPr>
        </p:nvSpPr>
        <p:spPr/>
        <p:txBody>
          <a:bodyPr bIns="0" lIns="0" rIns="0" tIns="0"/>
          <a:lstStyle>
            <a:lvl1pPr>
              <a:defRPr b="0" sz="1000" i="0">
                <a:solidFill>
                  <a:srgbClr val="585858"/>
                </a:solidFill>
                <a:latin typeface="Arial MT"/>
                <a:cs typeface="Arial MT"/>
              </a:defRPr>
            </a:lvl1pPr>
          </a:lstStyle>
          <a:p>
            <a:pPr marL="38100">
              <a:lnSpc>
                <a:spcPct val="100000"/>
              </a:lnSpc>
            </a:pPr>
            <a:fld id="{81D60167-4931-47E6-BA6A-407CBD079E47}" type="slidenum">
              <a:rPr dirty="0" spc="-5"/>
              <a:t>‹#›</a:t>
            </a:fld>
            <a:endParaRPr dirty="0" spc="-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8" name=""/>
        <p:cNvGrpSpPr/>
        <p:nvPr/>
      </p:nvGrpSpPr>
      <p:grpSpPr>
        <a:xfrm>
          <a:off x="0" y="0"/>
          <a:ext cx="0" cy="0"/>
          <a:chOff x="0" y="0"/>
          <a:chExt cx="0" cy="0"/>
        </a:xfrm>
      </p:grpSpPr>
      <p:sp>
        <p:nvSpPr>
          <p:cNvPr id="104863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1048635" name="Holder 4"/>
          <p:cNvSpPr>
            <a:spLocks noGrp="1"/>
          </p:cNvSpPr>
          <p:nvPr>
            <p:ph type="sldNum" sz="quarter" idx="7"/>
          </p:nvPr>
        </p:nvSpPr>
        <p:spPr/>
        <p:txBody>
          <a:bodyPr bIns="0" lIns="0" rIns="0" tIns="0"/>
          <a:lstStyle>
            <a:lvl1pPr>
              <a:defRPr b="0" sz="1000" i="0">
                <a:solidFill>
                  <a:srgbClr val="585858"/>
                </a:solidFill>
                <a:latin typeface="Arial MT"/>
                <a:cs typeface="Arial MT"/>
              </a:defRPr>
            </a:lvl1pPr>
          </a:lstStyle>
          <a:p>
            <a:pPr marL="38100">
              <a:lnSpc>
                <a:spcPct val="100000"/>
              </a:lnSpc>
            </a:pPr>
            <a:fld id="{81D60167-4931-47E6-BA6A-407CBD079E47}" type="slidenum">
              <a:rPr dirty="0" spc="-5"/>
              <a:t>‹#›</a:t>
            </a:fld>
            <a:endParaRPr dirty="0" spc="-5"/>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pic>
        <p:nvPicPr>
          <p:cNvPr id="2097152" name="bg object 16"/>
          <p:cNvPicPr>
            <a:picLocks/>
          </p:cNvPicPr>
          <p:nvPr/>
        </p:nvPicPr>
        <p:blipFill>
          <a:blip xmlns:r="http://schemas.openxmlformats.org/officeDocument/2006/relationships" r:embed="rId6" cstate="print"/>
          <a:stretch>
            <a:fillRect/>
          </a:stretch>
        </p:blipFill>
        <p:spPr>
          <a:xfrm>
            <a:off x="6809437" y="71627"/>
            <a:ext cx="1177791" cy="1228332"/>
          </a:xfrm>
          <a:prstGeom prst="rect"/>
        </p:spPr>
      </p:pic>
      <p:pic>
        <p:nvPicPr>
          <p:cNvPr id="2097153" name="bg object 17"/>
          <p:cNvPicPr>
            <a:picLocks/>
          </p:cNvPicPr>
          <p:nvPr/>
        </p:nvPicPr>
        <p:blipFill>
          <a:blip xmlns:r="http://schemas.openxmlformats.org/officeDocument/2006/relationships" r:embed="rId7" cstate="print"/>
          <a:stretch>
            <a:fillRect/>
          </a:stretch>
        </p:blipFill>
        <p:spPr>
          <a:xfrm>
            <a:off x="7711439" y="0"/>
            <a:ext cx="1432559" cy="1423415"/>
          </a:xfrm>
          <a:prstGeom prst="rect"/>
        </p:spPr>
      </p:pic>
      <p:sp>
        <p:nvSpPr>
          <p:cNvPr id="1048576" name="Holder 2"/>
          <p:cNvSpPr>
            <a:spLocks noGrp="1"/>
          </p:cNvSpPr>
          <p:nvPr>
            <p:ph type="title"/>
          </p:nvPr>
        </p:nvSpPr>
        <p:spPr>
          <a:xfrm>
            <a:off x="2398521" y="2272995"/>
            <a:ext cx="4346956" cy="574675"/>
          </a:xfrm>
          <a:prstGeom prst="rect"/>
        </p:spPr>
        <p:txBody>
          <a:bodyPr bIns="0" lIns="0" rIns="0" tIns="0" wrap="square">
            <a:spAutoFit/>
          </a:bodyPr>
          <a:lstStyle>
            <a:lvl1pPr>
              <a:defRPr b="0" sz="3600" i="0">
                <a:solidFill>
                  <a:schemeClr val="tx1"/>
                </a:solidFill>
                <a:latin typeface="Arial MT"/>
                <a:cs typeface="Arial MT"/>
              </a:defRPr>
            </a:lvl1pPr>
          </a:lstStyle>
          <a:p/>
        </p:txBody>
      </p:sp>
      <p:sp>
        <p:nvSpPr>
          <p:cNvPr id="1048577" name="Holder 3"/>
          <p:cNvSpPr>
            <a:spLocks noGrp="1"/>
          </p:cNvSpPr>
          <p:nvPr>
            <p:ph type="body" idx="1"/>
          </p:nvPr>
        </p:nvSpPr>
        <p:spPr>
          <a:xfrm>
            <a:off x="660514" y="1538922"/>
            <a:ext cx="7828280" cy="1922145"/>
          </a:xfrm>
          <a:prstGeom prst="rect"/>
        </p:spPr>
        <p:txBody>
          <a:bodyPr bIns="0" lIns="0" rIns="0" tIns="0" wrap="square">
            <a:spAutoFit/>
          </a:bodyPr>
          <a:lstStyle>
            <a:lvl1pPr>
              <a:defRPr b="0" i="0">
                <a:solidFill>
                  <a:schemeClr val="tx1"/>
                </a:solidFill>
              </a:defRPr>
            </a:lvl1pPr>
          </a:lstStyle>
          <a:p/>
        </p:txBody>
      </p:sp>
      <p:sp>
        <p:nvSpPr>
          <p:cNvPr id="1048578" name="Holder 4"/>
          <p:cNvSpPr>
            <a:spLocks noGrp="1"/>
          </p:cNvSpPr>
          <p:nvPr>
            <p:ph type="ftr" sz="quarter" idx="5"/>
          </p:nvPr>
        </p:nvSpPr>
        <p:spPr>
          <a:xfrm>
            <a:off x="3108960" y="4783455"/>
            <a:ext cx="2926080" cy="257175"/>
          </a:xfrm>
          <a:prstGeom prst="rect"/>
        </p:spPr>
        <p:txBody>
          <a:bodyPr bIns="0" lIns="0" rIns="0" tIns="0" wrap="square">
            <a:spAutoFit/>
          </a:bodyPr>
          <a:lstStyle>
            <a:lvl1pPr algn="ctr">
              <a:defRPr>
                <a:solidFill>
                  <a:schemeClr val="tx1">
                    <a:tint val="75000"/>
                  </a:schemeClr>
                </a:solidFill>
              </a:defRPr>
            </a:lvl1pPr>
          </a:lstStyle>
          <a:p/>
        </p:txBody>
      </p:sp>
      <p:sp>
        <p:nvSpPr>
          <p:cNvPr id="1048579" name="Holder 5"/>
          <p:cNvSpPr>
            <a:spLocks noGrp="1"/>
          </p:cNvSpPr>
          <p:nvPr>
            <p:ph type="dt" sz="half" idx="6"/>
          </p:nvPr>
        </p:nvSpPr>
        <p:spPr>
          <a:xfrm>
            <a:off x="457200" y="4783455"/>
            <a:ext cx="2103120" cy="257175"/>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3/1/2024</a:t>
            </a:fld>
            <a:endParaRPr lang="en-US"/>
          </a:p>
        </p:txBody>
      </p:sp>
      <p:sp>
        <p:nvSpPr>
          <p:cNvPr id="1048580" name="Holder 6"/>
          <p:cNvSpPr>
            <a:spLocks noGrp="1"/>
          </p:cNvSpPr>
          <p:nvPr>
            <p:ph type="sldNum" sz="quarter" idx="7"/>
          </p:nvPr>
        </p:nvSpPr>
        <p:spPr>
          <a:xfrm>
            <a:off x="8752585" y="4781594"/>
            <a:ext cx="217170" cy="167004"/>
          </a:xfrm>
          <a:prstGeom prst="rect"/>
        </p:spPr>
        <p:txBody>
          <a:bodyPr bIns="0" lIns="0" rIns="0" tIns="0" wrap="square">
            <a:spAutoFit/>
          </a:bodyPr>
          <a:lstStyle>
            <a:lvl1pPr>
              <a:defRPr b="0" sz="1000" i="0">
                <a:solidFill>
                  <a:srgbClr val="585858"/>
                </a:solidFill>
                <a:latin typeface="Arial MT"/>
                <a:cs typeface="Arial MT"/>
              </a:defRPr>
            </a:lvl1pPr>
          </a:lstStyle>
          <a:p>
            <a:pPr marL="38100">
              <a:lnSpc>
                <a:spcPct val="100000"/>
              </a:lnSpc>
            </a:pPr>
            <a:fld id="{81D60167-4931-47E6-BA6A-407CBD079E47}" type="slidenum">
              <a:rPr dirty="0" spc="-5"/>
              <a:t>‹#›</a:t>
            </a:fld>
            <a:endParaRPr dirty="0" spc="-5"/>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 Target="slide4.xml"/><Relationship Id="rId2" Type="http://schemas.openxmlformats.org/officeDocument/2006/relationships/slide" Target="slide5.xml"/><Relationship Id="rId3" Type="http://schemas.openxmlformats.org/officeDocument/2006/relationships/slide" Target="slide8.xml"/><Relationship Id="rId4" Type="http://schemas.openxmlformats.org/officeDocument/2006/relationships/slide" Target="slide11.xml"/><Relationship Id="rId5" Type="http://schemas.openxmlformats.org/officeDocument/2006/relationships/slide" Target="slide15.xml"/><Relationship Id="rId6"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8" name=""/>
        <p:cNvGrpSpPr/>
        <p:nvPr/>
      </p:nvGrpSpPr>
      <p:grpSpPr>
        <a:xfrm>
          <a:off x="0" y="0"/>
          <a:ext cx="0" cy="0"/>
          <a:chOff x="0" y="0"/>
          <a:chExt cx="0" cy="0"/>
        </a:xfrm>
      </p:grpSpPr>
      <p:grpSp>
        <p:nvGrpSpPr>
          <p:cNvPr id="19" name="object 2"/>
          <p:cNvGrpSpPr/>
          <p:nvPr/>
        </p:nvGrpSpPr>
        <p:grpSpPr>
          <a:xfrm>
            <a:off x="0" y="0"/>
            <a:ext cx="9142095" cy="1324610"/>
            <a:chOff x="0" y="0"/>
            <a:chExt cx="9142095" cy="1324610"/>
          </a:xfrm>
        </p:grpSpPr>
        <p:pic>
          <p:nvPicPr>
            <p:cNvPr id="2097154" name="object 3"/>
            <p:cNvPicPr>
              <a:picLocks/>
            </p:cNvPicPr>
            <p:nvPr/>
          </p:nvPicPr>
          <p:blipFill>
            <a:blip xmlns:r="http://schemas.openxmlformats.org/officeDocument/2006/relationships" r:embed="rId1" cstate="print"/>
            <a:stretch>
              <a:fillRect/>
            </a:stretch>
          </p:blipFill>
          <p:spPr>
            <a:xfrm>
              <a:off x="0" y="0"/>
              <a:ext cx="3617961" cy="1313246"/>
            </a:xfrm>
            <a:prstGeom prst="rect"/>
          </p:spPr>
        </p:pic>
        <p:pic>
          <p:nvPicPr>
            <p:cNvPr id="2097155" name="object 4"/>
            <p:cNvPicPr>
              <a:picLocks/>
            </p:cNvPicPr>
            <p:nvPr/>
          </p:nvPicPr>
          <p:blipFill>
            <a:blip xmlns:r="http://schemas.openxmlformats.org/officeDocument/2006/relationships" r:embed="rId2" cstate="print"/>
            <a:stretch>
              <a:fillRect/>
            </a:stretch>
          </p:blipFill>
          <p:spPr>
            <a:xfrm>
              <a:off x="0" y="103631"/>
              <a:ext cx="3314699" cy="870203"/>
            </a:xfrm>
            <a:prstGeom prst="rect"/>
          </p:spPr>
        </p:pic>
        <p:pic>
          <p:nvPicPr>
            <p:cNvPr id="2097156" name="object 5"/>
            <p:cNvPicPr>
              <a:picLocks/>
            </p:cNvPicPr>
            <p:nvPr/>
          </p:nvPicPr>
          <p:blipFill>
            <a:blip xmlns:r="http://schemas.openxmlformats.org/officeDocument/2006/relationships" r:embed="rId3" cstate="print"/>
            <a:stretch>
              <a:fillRect/>
            </a:stretch>
          </p:blipFill>
          <p:spPr>
            <a:xfrm>
              <a:off x="2881883" y="0"/>
              <a:ext cx="3884676" cy="1324228"/>
            </a:xfrm>
            <a:prstGeom prst="rect"/>
          </p:spPr>
        </p:pic>
        <p:pic>
          <p:nvPicPr>
            <p:cNvPr id="2097157" name="object 6"/>
            <p:cNvPicPr>
              <a:picLocks/>
            </p:cNvPicPr>
            <p:nvPr/>
          </p:nvPicPr>
          <p:blipFill>
            <a:blip xmlns:r="http://schemas.openxmlformats.org/officeDocument/2006/relationships" r:embed="rId4" cstate="print"/>
            <a:stretch>
              <a:fillRect/>
            </a:stretch>
          </p:blipFill>
          <p:spPr>
            <a:xfrm>
              <a:off x="3076955" y="27432"/>
              <a:ext cx="3314700" cy="922019"/>
            </a:xfrm>
            <a:prstGeom prst="rect"/>
          </p:spPr>
        </p:pic>
        <p:pic>
          <p:nvPicPr>
            <p:cNvPr id="2097158" name="object 7"/>
            <p:cNvPicPr>
              <a:picLocks/>
            </p:cNvPicPr>
            <p:nvPr/>
          </p:nvPicPr>
          <p:blipFill>
            <a:blip xmlns:r="http://schemas.openxmlformats.org/officeDocument/2006/relationships" r:embed="rId5" cstate="print"/>
            <a:stretch>
              <a:fillRect/>
            </a:stretch>
          </p:blipFill>
          <p:spPr>
            <a:xfrm>
              <a:off x="5943600" y="126492"/>
              <a:ext cx="3198113" cy="822198"/>
            </a:xfrm>
            <a:prstGeom prst="rect"/>
          </p:spPr>
        </p:pic>
      </p:grpSp>
      <p:sp>
        <p:nvSpPr>
          <p:cNvPr id="1048586" name="object 8"/>
          <p:cNvSpPr txBox="1">
            <a:spLocks noGrp="1"/>
          </p:cNvSpPr>
          <p:nvPr>
            <p:ph type="title"/>
          </p:nvPr>
        </p:nvSpPr>
        <p:spPr>
          <a:xfrm>
            <a:off x="1320800" y="1060830"/>
            <a:ext cx="7219950" cy="474489"/>
          </a:xfrm>
          <a:prstGeom prst="rect"/>
        </p:spPr>
        <p:txBody>
          <a:bodyPr bIns="0" lIns="0" rIns="0" rtlCol="0" tIns="12700" vert="horz" wrap="square">
            <a:spAutoFit/>
          </a:bodyPr>
          <a:p>
            <a:pPr indent="-1567180" marL="1579245" marR="5080">
              <a:lnSpc>
                <a:spcPct val="100000"/>
              </a:lnSpc>
              <a:spcBef>
                <a:spcPts val="100"/>
              </a:spcBef>
              <a:tabLst>
                <a:tab algn="l" pos="4817110"/>
              </a:tabLst>
            </a:pPr>
            <a:r>
              <a:rPr b="1" dirty="0" sz="3000" spc="-5">
                <a:latin typeface="Arial"/>
                <a:cs typeface="Arial"/>
              </a:rPr>
              <a:t>Ca</a:t>
            </a:r>
            <a:r>
              <a:rPr b="1" dirty="0" sz="3000">
                <a:latin typeface="Arial"/>
                <a:cs typeface="Arial"/>
              </a:rPr>
              <a:t>p</a:t>
            </a:r>
            <a:r>
              <a:rPr b="1" dirty="0" sz="3000" spc="-5">
                <a:latin typeface="Arial"/>
                <a:cs typeface="Arial"/>
              </a:rPr>
              <a:t>stone </a:t>
            </a:r>
            <a:r>
              <a:rPr b="1" dirty="0" sz="3000" spc="-5" err="1">
                <a:latin typeface="Arial"/>
                <a:cs typeface="Arial"/>
              </a:rPr>
              <a:t>Projec</a:t>
            </a:r>
            <a:r>
              <a:rPr b="1" dirty="0" sz="3000" lang="en-IN" spc="-5">
                <a:latin typeface="Arial"/>
                <a:cs typeface="Arial"/>
              </a:rPr>
              <a:t>t </a:t>
            </a:r>
            <a:r>
              <a:rPr b="1" dirty="0" sz="3000">
                <a:latin typeface="Arial"/>
                <a:cs typeface="Arial"/>
              </a:rPr>
              <a:t>Course:</a:t>
            </a:r>
            <a:r>
              <a:rPr b="1" dirty="0" sz="3000" spc="-15">
                <a:latin typeface="Arial"/>
                <a:cs typeface="Arial"/>
              </a:rPr>
              <a:t> </a:t>
            </a:r>
            <a:r>
              <a:rPr b="1" dirty="0" sz="3000" spc="-5">
                <a:latin typeface="Arial"/>
                <a:cs typeface="Arial"/>
              </a:rPr>
              <a:t>AI Builder</a:t>
            </a:r>
            <a:endParaRPr dirty="0" sz="3000">
              <a:latin typeface="Arial"/>
              <a:cs typeface="Arial"/>
            </a:endParaRPr>
          </a:p>
        </p:txBody>
      </p:sp>
      <p:sp>
        <p:nvSpPr>
          <p:cNvPr id="1048587" name="object 13"/>
          <p:cNvSpPr txBox="1">
            <a:spLocks noGrp="1"/>
          </p:cNvSpPr>
          <p:nvPr>
            <p:ph type="sldNum" sz="quarter" idx="7"/>
          </p:nvPr>
        </p:nvSpPr>
        <p:spPr>
          <a:xfrm>
            <a:off x="8752585" y="4781594"/>
            <a:ext cx="217170" cy="139701"/>
          </a:xfrm>
          <a:prstGeom prst="rect"/>
        </p:spPr>
        <p:txBody>
          <a:bodyPr bIns="0" lIns="0" rIns="0" rtlCol="0" tIns="0" vert="horz" wrap="square">
            <a:spAutoFit/>
          </a:bodyPr>
          <a:p>
            <a:pPr marL="38100">
              <a:lnSpc>
                <a:spcPct val="100000"/>
              </a:lnSpc>
            </a:pPr>
            <a:fld id="{81D60167-4931-47E6-BA6A-407CBD079E47}" type="slidenum">
              <a:rPr dirty="0" spc="-5"/>
              <a:t>1</a:t>
            </a:fld>
            <a:endParaRPr dirty="0" spc="-5"/>
          </a:p>
        </p:txBody>
      </p:sp>
      <p:sp>
        <p:nvSpPr>
          <p:cNvPr id="1048588" name="object 9"/>
          <p:cNvSpPr txBox="1"/>
          <p:nvPr/>
        </p:nvSpPr>
        <p:spPr>
          <a:xfrm>
            <a:off x="1665381" y="1871782"/>
            <a:ext cx="7219950" cy="736601"/>
          </a:xfrm>
          <a:prstGeom prst="rect"/>
        </p:spPr>
        <p:txBody>
          <a:bodyPr bIns="0" lIns="0" rIns="0" rtlCol="0" tIns="12700" vert="horz" wrap="square">
            <a:spAutoFit/>
          </a:bodyPr>
          <a:p>
            <a:pPr indent="-3004820" marL="3016885" marR="5080">
              <a:lnSpc>
                <a:spcPct val="100000"/>
              </a:lnSpc>
              <a:spcBef>
                <a:spcPts val="100"/>
              </a:spcBef>
            </a:pPr>
            <a:r>
              <a:rPr b="1" dirty="0" sz="2400">
                <a:latin typeface="Arial"/>
                <a:cs typeface="Arial"/>
              </a:rPr>
              <a:t>Title:</a:t>
            </a:r>
            <a:r>
              <a:rPr b="1" dirty="0" sz="2400" spc="-40">
                <a:latin typeface="Arial"/>
                <a:cs typeface="Arial"/>
              </a:rPr>
              <a:t> </a:t>
            </a:r>
            <a:r>
              <a:rPr dirty="0" sz="2400" lang="en-US"/>
              <a:t>AI Project on Credit Card Fraud Detection</a:t>
            </a:r>
          </a:p>
          <a:p>
            <a:pPr indent="-3004820" marL="3016885" marR="5080">
              <a:lnSpc>
                <a:spcPct val="100000"/>
              </a:lnSpc>
              <a:spcBef>
                <a:spcPts val="100"/>
              </a:spcBef>
            </a:pPr>
            <a:r>
              <a:rPr dirty="0" sz="2400" lang="en-US"/>
              <a:t>                          Group no. 10</a:t>
            </a:r>
            <a:endParaRPr dirty="0" sz="2400">
              <a:latin typeface="Arial"/>
              <a:cs typeface="Arial"/>
            </a:endParaRPr>
          </a:p>
        </p:txBody>
      </p:sp>
      <p:sp>
        <p:nvSpPr>
          <p:cNvPr id="1048589" name="object 11"/>
          <p:cNvSpPr txBox="1"/>
          <p:nvPr/>
        </p:nvSpPr>
        <p:spPr>
          <a:xfrm>
            <a:off x="596900" y="3108147"/>
            <a:ext cx="1518285" cy="622935"/>
          </a:xfrm>
          <a:prstGeom prst="rect"/>
        </p:spPr>
        <p:txBody>
          <a:bodyPr bIns="0" lIns="0" rIns="0" rtlCol="0" tIns="13335" vert="horz" wrap="square">
            <a:spAutoFit/>
          </a:bodyPr>
          <a:p>
            <a:pPr marL="12700" marR="5080">
              <a:lnSpc>
                <a:spcPct val="100000"/>
              </a:lnSpc>
              <a:spcBef>
                <a:spcPts val="105"/>
              </a:spcBef>
            </a:pPr>
            <a:r>
              <a:rPr b="1" dirty="0" sz="1400" spc="-5">
                <a:latin typeface="Arial"/>
                <a:cs typeface="Arial"/>
              </a:rPr>
              <a:t>Course:</a:t>
            </a:r>
            <a:r>
              <a:rPr b="1" dirty="0" sz="1400" spc="-55">
                <a:latin typeface="Arial"/>
                <a:cs typeface="Arial"/>
              </a:rPr>
              <a:t> </a:t>
            </a:r>
            <a:r>
              <a:rPr dirty="0" sz="1400">
                <a:latin typeface="Arial MT"/>
                <a:cs typeface="Arial MT"/>
              </a:rPr>
              <a:t>AI</a:t>
            </a:r>
            <a:r>
              <a:rPr dirty="0" sz="1400" spc="-30">
                <a:latin typeface="Arial MT"/>
                <a:cs typeface="Arial MT"/>
              </a:rPr>
              <a:t> </a:t>
            </a:r>
            <a:r>
              <a:rPr dirty="0" sz="1400">
                <a:latin typeface="Arial MT"/>
                <a:cs typeface="Arial MT"/>
              </a:rPr>
              <a:t>Builder </a:t>
            </a:r>
            <a:r>
              <a:rPr dirty="0" sz="1400" spc="-375">
                <a:latin typeface="Arial MT"/>
                <a:cs typeface="Arial MT"/>
              </a:rPr>
              <a:t> </a:t>
            </a:r>
            <a:r>
              <a:rPr b="1" dirty="0" sz="1400" spc="-5">
                <a:latin typeface="Arial"/>
                <a:cs typeface="Arial"/>
              </a:rPr>
              <a:t>Course Code: </a:t>
            </a:r>
            <a:r>
              <a:rPr b="1" dirty="0" sz="1400">
                <a:latin typeface="Arial"/>
                <a:cs typeface="Arial"/>
              </a:rPr>
              <a:t> Mentor</a:t>
            </a:r>
            <a:r>
              <a:rPr b="1" dirty="0" sz="1400" spc="-55">
                <a:latin typeface="Arial"/>
                <a:cs typeface="Arial"/>
              </a:rPr>
              <a:t> </a:t>
            </a:r>
            <a:r>
              <a:rPr b="1" dirty="0" sz="1400">
                <a:latin typeface="Arial"/>
                <a:cs typeface="Arial"/>
              </a:rPr>
              <a:t>Name:</a:t>
            </a:r>
            <a:endParaRPr dirty="0" sz="1400">
              <a:latin typeface="Arial"/>
              <a:cs typeface="Arial"/>
            </a:endParaRPr>
          </a:p>
        </p:txBody>
      </p:sp>
      <p:sp>
        <p:nvSpPr>
          <p:cNvPr id="1048590" name="object 12"/>
          <p:cNvSpPr txBox="1"/>
          <p:nvPr/>
        </p:nvSpPr>
        <p:spPr>
          <a:xfrm>
            <a:off x="6015990" y="3094101"/>
            <a:ext cx="2953765" cy="1435736"/>
          </a:xfrm>
          <a:prstGeom prst="rect"/>
        </p:spPr>
        <p:txBody>
          <a:bodyPr bIns="0" lIns="0" rIns="0" rtlCol="0" tIns="12700" vert="horz" wrap="square">
            <a:spAutoFit/>
          </a:bodyPr>
          <a:p>
            <a:pPr algn="r" marL="12700">
              <a:lnSpc>
                <a:spcPct val="100000"/>
              </a:lnSpc>
              <a:spcBef>
                <a:spcPts val="100"/>
              </a:spcBef>
            </a:pPr>
            <a:r>
              <a:rPr b="1" dirty="0" sz="1400">
                <a:latin typeface="Arial"/>
                <a:cs typeface="Arial"/>
              </a:rPr>
              <a:t>Presented</a:t>
            </a:r>
            <a:r>
              <a:rPr b="1" dirty="0" sz="1400" spc="-50">
                <a:latin typeface="Arial"/>
                <a:cs typeface="Arial"/>
              </a:rPr>
              <a:t> </a:t>
            </a:r>
            <a:r>
              <a:rPr b="1" dirty="0" sz="1400" spc="-20">
                <a:latin typeface="Arial"/>
                <a:cs typeface="Arial"/>
              </a:rPr>
              <a:t>by:</a:t>
            </a:r>
            <a:endParaRPr dirty="0" sz="1400">
              <a:latin typeface="Arial"/>
              <a:cs typeface="Arial"/>
            </a:endParaRPr>
          </a:p>
          <a:p>
            <a:pPr algn="r"/>
            <a:r>
              <a:rPr b="1" dirty="0" sz="1400" lang="en-US"/>
              <a:t>Ayush </a:t>
            </a:r>
            <a:r>
              <a:rPr b="1" dirty="0" sz="1400" lang="en-US" err="1"/>
              <a:t>Suryavanshi</a:t>
            </a:r>
            <a:endParaRPr b="1" dirty="0" sz="1400" lang="en-US"/>
          </a:p>
          <a:p>
            <a:pPr algn="r"/>
            <a:r>
              <a:rPr b="1" dirty="0" sz="1400" lang="en-US"/>
              <a:t>Tushar </a:t>
            </a:r>
            <a:r>
              <a:rPr b="1" dirty="0" sz="1400" lang="en-US" err="1"/>
              <a:t>Mandge</a:t>
            </a:r>
            <a:endParaRPr b="1" dirty="0" sz="1400" lang="en-US"/>
          </a:p>
          <a:p>
            <a:pPr algn="r"/>
            <a:r>
              <a:rPr b="1" dirty="0" sz="1400" lang="en-US"/>
              <a:t>Jeet Vijaywargiya</a:t>
            </a:r>
          </a:p>
          <a:p>
            <a:pPr algn="r"/>
            <a:r>
              <a:rPr b="1" dirty="0" sz="1400" lang="en-US"/>
              <a:t>Salman </a:t>
            </a:r>
            <a:r>
              <a:rPr b="1" dirty="0" sz="1400" lang="en-US" err="1"/>
              <a:t>Farsee</a:t>
            </a:r>
            <a:endParaRPr b="1" dirty="0" sz="1400" lang="en-US"/>
          </a:p>
          <a:p>
            <a:pPr algn="r"/>
            <a:r>
              <a:rPr b="1" dirty="0" sz="1400" lang="en-US"/>
              <a:t>Chinmay Sharma</a:t>
            </a:r>
          </a:p>
          <a:p>
            <a:pPr marL="12700" marR="879475">
              <a:lnSpc>
                <a:spcPct val="100000"/>
              </a:lnSpc>
              <a:spcBef>
                <a:spcPts val="5"/>
              </a:spcBef>
            </a:pPr>
            <a:endParaRPr dirty="0" sz="14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6" name="Title 1"/>
          <p:cNvSpPr>
            <a:spLocks noGrp="1"/>
          </p:cNvSpPr>
          <p:nvPr>
            <p:ph type="title"/>
          </p:nvPr>
        </p:nvSpPr>
        <p:spPr>
          <a:xfrm>
            <a:off x="58420" y="-57150"/>
            <a:ext cx="7828280" cy="742950"/>
          </a:xfrm>
        </p:spPr>
        <p:txBody>
          <a:bodyPr>
            <a:noAutofit/>
          </a:bodyPr>
          <a:p>
            <a:pPr algn="ctr"/>
            <a:br>
              <a:rPr dirty="0" sz="2400" lang="en-IN"/>
            </a:br>
            <a:r>
              <a:rPr dirty="0" sz="2400" lang="en-IN"/>
              <a:t>Data Collection and Preprocessing</a:t>
            </a:r>
          </a:p>
        </p:txBody>
      </p:sp>
      <p:sp>
        <p:nvSpPr>
          <p:cNvPr id="1048617" name="Content Placeholder 2"/>
          <p:cNvSpPr>
            <a:spLocks noGrp="1"/>
          </p:cNvSpPr>
          <p:nvPr>
            <p:ph sz="quarter" idx="1"/>
          </p:nvPr>
        </p:nvSpPr>
        <p:spPr>
          <a:xfrm>
            <a:off x="228600" y="679760"/>
            <a:ext cx="7828280" cy="1922145"/>
          </a:xfrm>
        </p:spPr>
        <p:txBody>
          <a:bodyPr>
            <a:noAutofit/>
          </a:bodyPr>
          <a:p>
            <a:r>
              <a:rPr b="1" dirty="0" sz="1050" lang="en-US"/>
              <a:t>Data Collection:</a:t>
            </a:r>
          </a:p>
          <a:p>
            <a:r>
              <a:rPr dirty="0" sz="1000" lang="en-US"/>
              <a:t>Our data collection process begins with the acquisition of a diverse and representative dataset comprising a multitude of credit card transactions. Sources for this dataset may include financial institutions, online repositories, or publicly available datasets specifically curated for fraud detection research.</a:t>
            </a:r>
          </a:p>
          <a:p>
            <a:r>
              <a:rPr dirty="0" sz="1000" lang="en-US"/>
              <a:t>To ensure the robustness and relevance of our dataset, we prioritize the inclusion of various transaction attributes such as transaction amount, timestamp, merchant information, cardholder details, and transaction type (e.g., online, in-store). Additionally, we strive to capture a sufficient volume of both legitimate and fraudulent transactions to facilitate effective model training and evaluation.</a:t>
            </a:r>
          </a:p>
          <a:p>
            <a:endParaRPr b="1" dirty="0" sz="1050" lang="en-US"/>
          </a:p>
          <a:p>
            <a:r>
              <a:rPr b="1" dirty="0" sz="1050" lang="en-US"/>
              <a:t>Data Preprocessing:</a:t>
            </a:r>
          </a:p>
          <a:p>
            <a:r>
              <a:rPr dirty="0" sz="1000" lang="en-US"/>
              <a:t>Once the dataset is assembled, we embark on the preprocessing phase, which involves several critical tasks to clean, transform, and enhance the data:</a:t>
            </a:r>
          </a:p>
          <a:p>
            <a:r>
              <a:rPr dirty="0" sz="1000" lang="en-US"/>
              <a:t>Data Cleaning: We meticulously inspect the dataset for inconsistencies, errors, and missing values, employing techniques such as imputation, deletion, or interpolation to address any discrepancies. By ensuring data cleanliness, we minimize the risk of introducing biases or inaccuracies into our analysis.</a:t>
            </a:r>
          </a:p>
          <a:p>
            <a:endParaRPr b="1" dirty="0" sz="1050" lang="en-US"/>
          </a:p>
          <a:p>
            <a:r>
              <a:rPr b="1" dirty="0" sz="1050" lang="en-US"/>
              <a:t>Feature Engineering: </a:t>
            </a:r>
            <a:r>
              <a:rPr dirty="0" sz="1000" lang="en-US"/>
              <a:t>Feature engineering plays a pivotal role in extracting meaningful insights from the raw transaction data. We explore various techniques to derive informative features that encapsulate the underlying patterns and characteristics of legitimate and fraudulent transactions. These features may include transaction frequency, time-based aggregates, geographical location, and behavioral patterns.</a:t>
            </a:r>
          </a:p>
          <a:p>
            <a:endParaRPr dirty="0" sz="1000" lang="en-US"/>
          </a:p>
          <a:p>
            <a:r>
              <a:rPr b="1" dirty="0" sz="1050" lang="en-US"/>
              <a:t>Normalization and Scaling: </a:t>
            </a:r>
            <a:r>
              <a:rPr dirty="0" sz="1000" lang="en-US"/>
              <a:t>To facilitate accurate model training and convergence, we normalize and scale the numerical features within the dataset. This process ensures that all features exhibit comparable ranges and distributions, thereby preventing certain features from dominating the modeling process due to differences in scale.</a:t>
            </a:r>
          </a:p>
          <a:p>
            <a:endParaRPr b="1" dirty="0" sz="1050" lang="en-US"/>
          </a:p>
          <a:p>
            <a:r>
              <a:rPr b="1" dirty="0" sz="1050" lang="en-US"/>
              <a:t>Encoding Categorical Variables</a:t>
            </a:r>
            <a:r>
              <a:rPr dirty="0" sz="1000" lang="en-US"/>
              <a:t>: Categorical variables such as transaction type, merchant category, and cardholder status are encoded into numerical representations using techniques such as one-hot encoding or label encoding. This transformation enables the incorporation of categorical features into our machine learning models.</a:t>
            </a:r>
          </a:p>
          <a:p>
            <a:endParaRPr dirty="0" sz="1000" lang="en-US"/>
          </a:p>
          <a:p>
            <a:r>
              <a:rPr b="1" dirty="0" sz="1050" lang="en-US"/>
              <a:t>Data Splitting</a:t>
            </a:r>
            <a:r>
              <a:rPr dirty="0" sz="1000" lang="en-US"/>
              <a:t>: Finally, we partition the preprocessed dataset into training, validation, and testing sets to facilitate model training, hyperparameter tuning, and performance evaluation. Careful consideration is given to maintaining the integrity of the dataset while ensuring adequate representation of both legitimate and fraudulent transactions in each partition.</a:t>
            </a:r>
          </a:p>
          <a:p>
            <a:endParaRPr dirty="0" sz="700" lang="en-US"/>
          </a:p>
          <a:p>
            <a:endParaRPr dirty="0" sz="7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8" name="object 2"/>
          <p:cNvSpPr txBox="1">
            <a:spLocks noGrp="1"/>
          </p:cNvSpPr>
          <p:nvPr>
            <p:ph type="title"/>
          </p:nvPr>
        </p:nvSpPr>
        <p:spPr>
          <a:xfrm>
            <a:off x="1815845" y="2272995"/>
            <a:ext cx="5513705" cy="546100"/>
          </a:xfrm>
          <a:prstGeom prst="rect"/>
        </p:spPr>
        <p:txBody>
          <a:bodyPr bIns="0" lIns="0" rIns="0" rtlCol="0" tIns="12700" vert="horz" wrap="square">
            <a:spAutoFit/>
          </a:bodyPr>
          <a:p>
            <a:pPr marL="12700">
              <a:lnSpc>
                <a:spcPct val="100000"/>
              </a:lnSpc>
              <a:spcBef>
                <a:spcPts val="100"/>
              </a:spcBef>
            </a:pPr>
            <a:r>
              <a:rPr dirty="0"/>
              <a:t>Review</a:t>
            </a:r>
            <a:r>
              <a:rPr dirty="0" spc="-30"/>
              <a:t> </a:t>
            </a:r>
            <a:r>
              <a:rPr dirty="0"/>
              <a:t>of</a:t>
            </a:r>
            <a:r>
              <a:rPr dirty="0" spc="-20"/>
              <a:t> </a:t>
            </a:r>
            <a:r>
              <a:rPr dirty="0" spc="-5"/>
              <a:t>the</a:t>
            </a:r>
            <a:r>
              <a:rPr dirty="0" spc="-20"/>
              <a:t> </a:t>
            </a:r>
            <a:r>
              <a:rPr dirty="0"/>
              <a:t>Models</a:t>
            </a:r>
            <a:r>
              <a:rPr dirty="0" spc="-35"/>
              <a:t> </a:t>
            </a:r>
            <a:r>
              <a:rPr dirty="0"/>
              <a:t>used</a:t>
            </a:r>
          </a:p>
        </p:txBody>
      </p:sp>
      <p:sp>
        <p:nvSpPr>
          <p:cNvPr id="1048619" name="object 3"/>
          <p:cNvSpPr txBox="1">
            <a:spLocks noGrp="1"/>
          </p:cNvSpPr>
          <p:nvPr>
            <p:ph type="sldNum" sz="quarter" idx="7"/>
          </p:nvPr>
        </p:nvSpPr>
        <p:spPr>
          <a:xfrm>
            <a:off x="8752585" y="4781594"/>
            <a:ext cx="217170" cy="139701"/>
          </a:xfrm>
          <a:prstGeom prst="rect"/>
        </p:spPr>
        <p:txBody>
          <a:bodyPr bIns="0" lIns="0" rIns="0" rtlCol="0" tIns="0" vert="horz" wrap="square">
            <a:spAutoFit/>
          </a:bodyPr>
          <a:p>
            <a:pPr marL="38100">
              <a:lnSpc>
                <a:spcPct val="100000"/>
              </a:lnSpc>
            </a:pPr>
            <a:fld id="{81D60167-4931-47E6-BA6A-407CBD079E47}" type="slidenum">
              <a:rPr dirty="0" spc="-5"/>
              <a:t>11</a:t>
            </a:fld>
            <a:endParaRPr dirty="0" spc="-5"/>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0" name="object 2"/>
          <p:cNvSpPr txBox="1">
            <a:spLocks noGrp="1"/>
          </p:cNvSpPr>
          <p:nvPr>
            <p:ph type="title"/>
          </p:nvPr>
        </p:nvSpPr>
        <p:spPr>
          <a:xfrm>
            <a:off x="2743200" y="361950"/>
            <a:ext cx="3356610" cy="380365"/>
          </a:xfrm>
          <a:prstGeom prst="rect"/>
        </p:spPr>
        <p:txBody>
          <a:bodyPr bIns="0" lIns="0" rIns="0" rtlCol="0" tIns="12065" vert="horz" wrap="square">
            <a:spAutoFit/>
          </a:bodyPr>
          <a:p>
            <a:pPr marL="12700">
              <a:lnSpc>
                <a:spcPct val="100000"/>
              </a:lnSpc>
              <a:spcBef>
                <a:spcPts val="95"/>
              </a:spcBef>
            </a:pPr>
            <a:r>
              <a:rPr dirty="0" sz="2500" spc="-5"/>
              <a:t>Training</a:t>
            </a:r>
            <a:r>
              <a:rPr dirty="0" sz="2500" spc="-25"/>
              <a:t> </a:t>
            </a:r>
            <a:r>
              <a:rPr dirty="0" sz="2500" lang="en-IN" spc="-5"/>
              <a:t>Model</a:t>
            </a:r>
            <a:r>
              <a:rPr dirty="0" sz="2500" lang="en-IN" spc="-20"/>
              <a:t> </a:t>
            </a:r>
            <a:endParaRPr dirty="0" sz="2500"/>
          </a:p>
        </p:txBody>
      </p:sp>
      <p:sp>
        <p:nvSpPr>
          <p:cNvPr id="1048621" name="object 4"/>
          <p:cNvSpPr txBox="1">
            <a:spLocks noGrp="1"/>
          </p:cNvSpPr>
          <p:nvPr>
            <p:ph type="sldNum" sz="quarter" idx="7"/>
          </p:nvPr>
        </p:nvSpPr>
        <p:spPr>
          <a:xfrm>
            <a:off x="8752585" y="4781594"/>
            <a:ext cx="217170" cy="139701"/>
          </a:xfrm>
          <a:prstGeom prst="rect"/>
        </p:spPr>
        <p:txBody>
          <a:bodyPr bIns="0" lIns="0" rIns="0" rtlCol="0" tIns="0" vert="horz" wrap="square">
            <a:spAutoFit/>
          </a:bodyPr>
          <a:p>
            <a:pPr marL="38100">
              <a:lnSpc>
                <a:spcPct val="100000"/>
              </a:lnSpc>
            </a:pPr>
            <a:fld id="{81D60167-4931-47E6-BA6A-407CBD079E47}" type="slidenum">
              <a:rPr dirty="0" spc="-5"/>
              <a:t>12</a:t>
            </a:fld>
            <a:endParaRPr dirty="0" spc="-5"/>
          </a:p>
        </p:txBody>
      </p:sp>
      <p:sp>
        <p:nvSpPr>
          <p:cNvPr id="1048622" name="TextBox 5"/>
          <p:cNvSpPr txBox="1"/>
          <p:nvPr/>
        </p:nvSpPr>
        <p:spPr>
          <a:xfrm>
            <a:off x="304800" y="927892"/>
            <a:ext cx="7839050" cy="4218940"/>
          </a:xfrm>
          <a:prstGeom prst="rect"/>
          <a:noFill/>
        </p:spPr>
        <p:txBody>
          <a:bodyPr wrap="square">
            <a:spAutoFit/>
          </a:bodyPr>
          <a:p>
            <a:pPr algn="l" defTabSz="914400" eaLnBrk="1" fontAlgn="auto" hangingPunct="1" indent="-285750" latinLnBrk="0" lvl="0" marL="285750" marR="0" rtl="0">
              <a:lnSpc>
                <a:spcPct val="100000"/>
              </a:lnSpc>
              <a:spcBef>
                <a:spcPts val="700"/>
              </a:spcBef>
              <a:spcAft>
                <a:spcPts val="0"/>
              </a:spcAft>
              <a:buClr>
                <a:schemeClr val="tx1"/>
              </a:buClr>
              <a:buSzPct val="60000"/>
              <a:buFont typeface="Wingdings" panose="05000000000000000000" pitchFamily="2" charset="2"/>
              <a:buChar char="q"/>
            </a:pPr>
            <a:r>
              <a:rPr baseline="0" b="1" cap="none" dirty="0" sz="1600" i="0" kern="1200" kumimoji="0" lang="en-US" noProof="0" normalizeH="0" spc="0" strike="noStrike" u="none">
                <a:ln>
                  <a:noFill/>
                </a:ln>
                <a:solidFill>
                  <a:prstClr val="black"/>
                </a:solidFill>
                <a:effectLst/>
                <a:uLnTx/>
                <a:uFillTx/>
                <a:latin typeface="Tw Cen MT"/>
                <a:ea typeface="+mn-ea"/>
                <a:cs typeface="+mn-cs"/>
              </a:rPr>
              <a:t>Logistic Regression</a:t>
            </a:r>
            <a:r>
              <a:rPr baseline="0" b="0" cap="none" dirty="0" sz="1400" i="0" kern="1200" kumimoji="0" lang="en-US" noProof="0" normalizeH="0" spc="0" strike="noStrike" u="none">
                <a:ln>
                  <a:noFill/>
                </a:ln>
                <a:solidFill>
                  <a:prstClr val="black"/>
                </a:solidFill>
                <a:effectLst/>
                <a:uLnTx/>
                <a:uFillTx/>
                <a:latin typeface="Tw Cen MT"/>
                <a:ea typeface="+mn-ea"/>
                <a:cs typeface="+mn-cs"/>
              </a:rPr>
              <a:t>: Logistic regression is a statistical method used for binary classification tasks, such as determining whether a credit card transaction is fraudulent or legitimate. It models the probability of a binary outcome based on one or more predictor variables. In this model, logistic regression could be utilized as a baseline classifier or as part of an ensemble approach.</a:t>
            </a:r>
          </a:p>
          <a:p>
            <a:pPr algn="l" defTabSz="914400" eaLnBrk="1" fontAlgn="auto" hangingPunct="1" indent="-320040" latinLnBrk="0" lvl="0" marL="320040" marR="0" rtl="0">
              <a:lnSpc>
                <a:spcPct val="100000"/>
              </a:lnSpc>
              <a:spcBef>
                <a:spcPts val="700"/>
              </a:spcBef>
              <a:spcAft>
                <a:spcPts val="0"/>
              </a:spcAft>
              <a:buClr>
                <a:schemeClr val="tx1"/>
              </a:buClr>
              <a:buSzPct val="60000"/>
              <a:buFont typeface="Wingdings" panose="05000000000000000000" pitchFamily="2" charset="2"/>
              <a:buChar char="q"/>
            </a:pPr>
            <a:endParaRPr baseline="0" b="0" cap="none" dirty="0" sz="1400" i="0" kern="1200" kumimoji="0" lang="en-US" noProof="0" normalizeH="0" spc="0" strike="noStrike" u="none">
              <a:ln>
                <a:noFill/>
              </a:ln>
              <a:solidFill>
                <a:prstClr val="black"/>
              </a:solidFill>
              <a:effectLst/>
              <a:uLnTx/>
              <a:uFillTx/>
              <a:latin typeface="Tw Cen MT"/>
              <a:ea typeface="+mn-ea"/>
              <a:cs typeface="+mn-cs"/>
            </a:endParaRPr>
          </a:p>
          <a:p>
            <a:pPr algn="l" defTabSz="914400" eaLnBrk="1" fontAlgn="auto" hangingPunct="1" indent="-320040" latinLnBrk="0" lvl="0" marL="320040" marR="0" rtl="0">
              <a:lnSpc>
                <a:spcPct val="100000"/>
              </a:lnSpc>
              <a:spcBef>
                <a:spcPts val="700"/>
              </a:spcBef>
              <a:spcAft>
                <a:spcPts val="0"/>
              </a:spcAft>
              <a:buClr>
                <a:schemeClr val="tx1"/>
              </a:buClr>
              <a:buSzPct val="60000"/>
              <a:buFont typeface="Wingdings" panose="05000000000000000000" pitchFamily="2" charset="2"/>
              <a:buChar char="q"/>
            </a:pPr>
            <a:r>
              <a:rPr baseline="0" b="1" cap="none" dirty="0" sz="1600" i="0" kern="1200" kumimoji="0" lang="en-US" noProof="0" normalizeH="0" spc="0" strike="noStrike" u="none">
                <a:ln>
                  <a:noFill/>
                </a:ln>
                <a:solidFill>
                  <a:prstClr val="black"/>
                </a:solidFill>
                <a:effectLst/>
                <a:uLnTx/>
                <a:uFillTx/>
                <a:latin typeface="Tw Cen MT"/>
                <a:ea typeface="+mn-ea"/>
                <a:cs typeface="+mn-cs"/>
              </a:rPr>
              <a:t>Decision Trees</a:t>
            </a:r>
            <a:r>
              <a:rPr baseline="0" b="0" cap="none" dirty="0" sz="1400" i="0" kern="1200" kumimoji="0" lang="en-US" noProof="0" normalizeH="0" spc="0" strike="noStrike" u="none">
                <a:ln>
                  <a:noFill/>
                </a:ln>
                <a:solidFill>
                  <a:prstClr val="black"/>
                </a:solidFill>
                <a:effectLst/>
                <a:uLnTx/>
                <a:uFillTx/>
                <a:latin typeface="Tw Cen MT"/>
                <a:ea typeface="+mn-ea"/>
                <a:cs typeface="+mn-cs"/>
              </a:rPr>
              <a:t>: Decision trees are a popular machine learning algorithm for classification tasks. They partition the feature space into regions and make predictions based on simple rules inferred from the data. Decision trees are interpretable and can handle both numerical and categorical features. Ensemble methods like AdaBoost can be used to improve the performance of decision trees by combining multiple weak learners into a strong learner.</a:t>
            </a:r>
          </a:p>
          <a:p>
            <a:pPr algn="l" defTabSz="914400" eaLnBrk="1" fontAlgn="auto" hangingPunct="1" indent="-320040" latinLnBrk="0" lvl="0" marL="320040" marR="0" rtl="0">
              <a:lnSpc>
                <a:spcPct val="100000"/>
              </a:lnSpc>
              <a:spcBef>
                <a:spcPts val="700"/>
              </a:spcBef>
              <a:spcAft>
                <a:spcPts val="0"/>
              </a:spcAft>
              <a:buClr>
                <a:schemeClr val="tx1"/>
              </a:buClr>
              <a:buSzPct val="60000"/>
              <a:buFont typeface="Wingdings" panose="05000000000000000000" pitchFamily="2" charset="2"/>
              <a:buChar char="q"/>
            </a:pPr>
            <a:endParaRPr baseline="0" b="0" cap="none" dirty="0" sz="1400" i="0" kern="1200" kumimoji="0" lang="en-US" noProof="0" normalizeH="0" spc="0" strike="noStrike" u="none">
              <a:ln>
                <a:noFill/>
              </a:ln>
              <a:solidFill>
                <a:prstClr val="black"/>
              </a:solidFill>
              <a:effectLst/>
              <a:uLnTx/>
              <a:uFillTx/>
              <a:latin typeface="Tw Cen MT"/>
              <a:ea typeface="+mn-ea"/>
              <a:cs typeface="+mn-cs"/>
            </a:endParaRPr>
          </a:p>
          <a:p>
            <a:pPr algn="l" defTabSz="914400" eaLnBrk="1" fontAlgn="auto" hangingPunct="1" indent="-320040" latinLnBrk="0" lvl="0" marL="320040" marR="0" rtl="0">
              <a:lnSpc>
                <a:spcPct val="100000"/>
              </a:lnSpc>
              <a:spcBef>
                <a:spcPts val="700"/>
              </a:spcBef>
              <a:spcAft>
                <a:spcPts val="0"/>
              </a:spcAft>
              <a:buClr>
                <a:schemeClr val="tx1"/>
              </a:buClr>
              <a:buSzPct val="60000"/>
              <a:buFont typeface="Wingdings" panose="05000000000000000000" pitchFamily="2" charset="2"/>
              <a:buChar char="q"/>
            </a:pPr>
            <a:r>
              <a:rPr baseline="0" b="1" cap="none" dirty="0" sz="1600" i="0" kern="1200" kumimoji="0" lang="en-US" noProof="0" normalizeH="0" spc="0" strike="noStrike" u="none">
                <a:ln>
                  <a:noFill/>
                </a:ln>
                <a:solidFill>
                  <a:prstClr val="black"/>
                </a:solidFill>
                <a:effectLst/>
                <a:uLnTx/>
                <a:uFillTx/>
                <a:latin typeface="Tw Cen MT"/>
                <a:ea typeface="+mn-ea"/>
                <a:cs typeface="+mn-cs"/>
              </a:rPr>
              <a:t>Principal Component Analysis (PCA): </a:t>
            </a:r>
            <a:r>
              <a:rPr baseline="0" b="0" cap="none" dirty="0" sz="1400" i="0" kern="1200" kumimoji="0" lang="en-US" noProof="0" normalizeH="0" spc="0" strike="noStrike" u="none">
                <a:ln>
                  <a:noFill/>
                </a:ln>
                <a:solidFill>
                  <a:prstClr val="black"/>
                </a:solidFill>
                <a:effectLst/>
                <a:uLnTx/>
                <a:uFillTx/>
                <a:latin typeface="Tw Cen MT"/>
                <a:ea typeface="+mn-ea"/>
                <a:cs typeface="+mn-cs"/>
              </a:rPr>
              <a:t>PCA is a dimensionality reduction technique used to reduce the number of features in a dataset while preserving most of the variability present in the data. By transforming the original features into a lower-dimensional space, PCA can help improve the efficiency of machine learning algorithms, reduce overfitting, and speed up training and inference times. In this model, PCA is used for feature selection to identify the most informative features for credit card fraud detection.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3" name="object 2"/>
          <p:cNvSpPr txBox="1">
            <a:spLocks noGrp="1"/>
          </p:cNvSpPr>
          <p:nvPr>
            <p:ph type="title"/>
          </p:nvPr>
        </p:nvSpPr>
        <p:spPr>
          <a:xfrm>
            <a:off x="762000" y="1103720"/>
            <a:ext cx="6364288" cy="2945765"/>
          </a:xfrm>
        </p:spPr>
        <p:txBody>
          <a:bodyPr bIns="0" lIns="0" rIns="0" rtlCol="0" tIns="12065" vert="horz" wrap="square">
            <a:spAutoFit/>
          </a:bodyPr>
          <a:p>
            <a:pPr lvl="0"/>
            <a:r>
              <a:rPr b="1" dirty="0" sz="1000" lang="en-US" noProof="0">
                <a:latin typeface="+mj-lt"/>
              </a:rPr>
              <a:t>Data Collection and Preprocessing:</a:t>
            </a:r>
            <a:br>
              <a:rPr dirty="0" sz="1000" lang="en-US" noProof="0">
                <a:latin typeface="+mj-lt"/>
              </a:rPr>
            </a:br>
            <a:br>
              <a:rPr dirty="0" sz="1000" lang="en-US" noProof="0">
                <a:latin typeface="+mj-lt"/>
              </a:rPr>
            </a:br>
            <a:r>
              <a:rPr dirty="0" sz="1000" lang="en-US" noProof="0">
                <a:latin typeface="+mj-lt"/>
              </a:rPr>
              <a:t>Acquire historical credit card transaction data from financial institutions or publicly available datasets.</a:t>
            </a:r>
            <a:br>
              <a:rPr dirty="0" sz="1000" lang="en-US" noProof="0">
                <a:latin typeface="+mj-lt"/>
              </a:rPr>
            </a:br>
            <a:r>
              <a:rPr dirty="0" sz="1000" lang="en-US" noProof="0">
                <a:latin typeface="+mj-lt"/>
              </a:rPr>
              <a:t>Preprocess the data by handling missing values, removing duplicates, and converting categorical variables into numerical format.</a:t>
            </a:r>
            <a:br>
              <a:rPr dirty="0" sz="1000" lang="en-US" noProof="0">
                <a:latin typeface="+mj-lt"/>
              </a:rPr>
            </a:br>
            <a:r>
              <a:rPr dirty="0" sz="1000" lang="en-US" noProof="0">
                <a:latin typeface="+mj-lt"/>
              </a:rPr>
              <a:t>Explore the dataset to understand its characteristics and distribution of fraudulent and legitimate transactions.</a:t>
            </a:r>
            <a:br>
              <a:rPr dirty="0" sz="1000" lang="en-US" noProof="0">
                <a:latin typeface="+mj-lt"/>
              </a:rPr>
            </a:br>
            <a:br>
              <a:rPr b="1" dirty="0" sz="1000" lang="en-US" noProof="0">
                <a:latin typeface="+mj-lt"/>
              </a:rPr>
            </a:br>
            <a:r>
              <a:rPr b="1" dirty="0" sz="1000" lang="en-US" noProof="0">
                <a:latin typeface="+mj-lt"/>
              </a:rPr>
              <a:t>Feature Engineering and Selection:  </a:t>
            </a:r>
            <a:br>
              <a:rPr dirty="0" sz="1000" lang="en-US" noProof="0">
                <a:latin typeface="+mj-lt"/>
              </a:rPr>
            </a:br>
            <a:br>
              <a:rPr dirty="0" sz="1000" lang="en-US" noProof="0">
                <a:latin typeface="+mj-lt"/>
              </a:rPr>
            </a:br>
            <a:r>
              <a:rPr dirty="0" sz="1000" lang="en-US" noProof="0">
                <a:latin typeface="+mj-lt"/>
              </a:rPr>
              <a:t>Extract relevant features from the dataset, including transaction amount, time of day, location, frequency of transactions, and other behavioral patterns.</a:t>
            </a:r>
            <a:br>
              <a:rPr dirty="0" sz="1000" lang="en-US" noProof="0">
                <a:latin typeface="+mj-lt"/>
              </a:rPr>
            </a:br>
            <a:r>
              <a:rPr dirty="0" sz="1000" lang="en-US" noProof="0">
                <a:latin typeface="+mj-lt"/>
              </a:rPr>
              <a:t>Use techniques like PCA for dimensionality reduction and feature selection to identify the most informative features while reducing computational complexity.</a:t>
            </a:r>
            <a:br>
              <a:rPr dirty="0" sz="1000" lang="en-US" noProof="0">
                <a:latin typeface="+mj-lt"/>
              </a:rPr>
            </a:br>
            <a:br>
              <a:rPr dirty="0" sz="1000" lang="en-US" noProof="0">
                <a:latin typeface="+mj-lt"/>
              </a:rPr>
            </a:br>
            <a:r>
              <a:rPr b="1" dirty="0" sz="1000" lang="en-US" noProof="0">
                <a:latin typeface="+mj-lt"/>
              </a:rPr>
              <a:t>Model Development:      </a:t>
            </a:r>
            <a:br>
              <a:rPr b="1" dirty="0" sz="1000" lang="en-US" noProof="0">
                <a:latin typeface="+mj-lt"/>
              </a:rPr>
            </a:br>
            <a:r>
              <a:rPr b="1" dirty="0" sz="1000" lang="en-US" noProof="0">
                <a:latin typeface="+mj-lt"/>
              </a:rPr>
              <a:t>                          </a:t>
            </a:r>
            <a:br>
              <a:rPr dirty="0" sz="1000" lang="en-US" noProof="0">
                <a:latin typeface="+mj-lt"/>
              </a:rPr>
            </a:br>
            <a:r>
              <a:rPr dirty="0" sz="1000" lang="en-US" noProof="0">
                <a:latin typeface="+mj-lt"/>
              </a:rPr>
              <a:t>Implement machine learning algorithms such as logistic regression, decision trees, and ensemble methods like AdaBoost to build the fraud detection model.</a:t>
            </a:r>
            <a:br>
              <a:rPr dirty="0" sz="1000" lang="en-US" noProof="0">
                <a:latin typeface="+mj-lt"/>
              </a:rPr>
            </a:br>
            <a:r>
              <a:rPr dirty="0" sz="1000" lang="en-US" noProof="0">
                <a:latin typeface="+mj-lt"/>
              </a:rPr>
              <a:t>Train the model using the preprocessed dataset, ensuring appropriate handling of class imbalance through techniques like SMOTE or class weights.</a:t>
            </a:r>
            <a:br>
              <a:rPr dirty="0" sz="1000" lang="en-US" noProof="0">
                <a:latin typeface="+mj-lt"/>
              </a:rPr>
            </a:br>
            <a:r>
              <a:rPr dirty="0" sz="1000" lang="en-US" noProof="0">
                <a:latin typeface="+mj-lt"/>
              </a:rPr>
              <a:t>Tune hyperparameters using cross-validation to optimize model performance and generalization ability.</a:t>
            </a:r>
          </a:p>
        </p:txBody>
      </p:sp>
      <p:sp>
        <p:nvSpPr>
          <p:cNvPr id="1048624" name="object 4"/>
          <p:cNvSpPr txBox="1">
            <a:spLocks noGrp="1"/>
          </p:cNvSpPr>
          <p:nvPr>
            <p:ph type="sldNum" sz="quarter" idx="7"/>
          </p:nvPr>
        </p:nvSpPr>
        <p:spPr>
          <a:xfrm>
            <a:off x="8752585" y="4781594"/>
            <a:ext cx="217170" cy="139701"/>
          </a:xfrm>
        </p:spPr>
        <p:txBody>
          <a:bodyPr bIns="0" lIns="0" rIns="0" rtlCol="0" tIns="0" vert="horz" wrap="square">
            <a:spAutoFit/>
          </a:bodyPr>
          <a:p>
            <a:fld id="{81D60167-4931-47E6-BA6A-407CBD079E47}" type="slidenum">
              <a:rPr lang="en-IN" smtClean="0"/>
              <a:t>13</a:t>
            </a:fld>
            <a:endParaRPr dirty="0" lang="en-IN"/>
          </a:p>
        </p:txBody>
      </p:sp>
      <p:sp>
        <p:nvSpPr>
          <p:cNvPr id="1048625" name="TextBox 7"/>
          <p:cNvSpPr txBox="1"/>
          <p:nvPr/>
        </p:nvSpPr>
        <p:spPr>
          <a:xfrm>
            <a:off x="2514600" y="285750"/>
            <a:ext cx="4953000" cy="369332"/>
          </a:xfrm>
          <a:prstGeom prst="rect"/>
          <a:noFill/>
        </p:spPr>
        <p:txBody>
          <a:bodyPr wrap="square">
            <a:spAutoFit/>
          </a:bodyPr>
          <a:p>
            <a:r>
              <a:rPr b="1" dirty="0" sz="1800" lang="en-US">
                <a:latin typeface="Arial" panose="020B0604020202020204" pitchFamily="34" charset="0"/>
                <a:cs typeface="Arial" panose="020B0604020202020204" pitchFamily="34" charset="0"/>
              </a:rPr>
              <a:t>Proposed System</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6" name="object 2"/>
          <p:cNvSpPr txBox="1">
            <a:spLocks noGrp="1"/>
          </p:cNvSpPr>
          <p:nvPr>
            <p:ph type="title"/>
          </p:nvPr>
        </p:nvSpPr>
        <p:spPr>
          <a:xfrm>
            <a:off x="381000" y="889153"/>
            <a:ext cx="7505700" cy="3656966"/>
          </a:xfrm>
          <a:prstGeom prst="rect"/>
        </p:spPr>
        <p:txBody>
          <a:bodyPr bIns="0" lIns="0" rIns="0" rtlCol="0" tIns="12065" vert="horz" wrap="square">
            <a:spAutoFit/>
          </a:bodyPr>
          <a:p>
            <a:pPr algn="l" defTabSz="914400" eaLnBrk="1" fontAlgn="auto" hangingPunct="1" latinLnBrk="0" lvl="0" marR="0" rtl="0">
              <a:lnSpc>
                <a:spcPct val="100000"/>
              </a:lnSpc>
              <a:spcBef>
                <a:spcPts val="700"/>
              </a:spcBef>
              <a:spcAft>
                <a:spcPts val="0"/>
              </a:spcAft>
              <a:buClr>
                <a:srgbClr val="DD8047"/>
              </a:buClr>
              <a:buSzPct val="60000"/>
            </a:pPr>
            <a:r>
              <a:rPr baseline="0" b="0" cap="none" dirty="0" sz="1200" i="0" kern="1200" kumimoji="0" lang="en-US" noProof="0" normalizeH="0" spc="0" strike="noStrike" u="none">
                <a:ln>
                  <a:noFill/>
                </a:ln>
                <a:solidFill>
                  <a:prstClr val="black"/>
                </a:solidFill>
                <a:effectLst/>
                <a:uLnTx/>
                <a:uFillTx/>
                <a:latin typeface="Tw Cen MT"/>
                <a:ea typeface="+mn-ea"/>
                <a:cs typeface="+mn-cs"/>
              </a:rPr>
              <a:t> </a:t>
            </a:r>
            <a:r>
              <a:rPr baseline="0" b="1" cap="none" dirty="0" sz="1200" i="0" kern="1200" kumimoji="0" lang="en-US" noProof="0" normalizeH="0" spc="0" strike="noStrike" u="none">
                <a:ln>
                  <a:noFill/>
                </a:ln>
                <a:solidFill>
                  <a:prstClr val="black"/>
                </a:solidFill>
                <a:effectLst/>
                <a:uLnTx/>
                <a:uFillTx/>
                <a:latin typeface="Tw Cen MT"/>
                <a:ea typeface="+mn-ea"/>
                <a:cs typeface="+mn-cs"/>
              </a:rPr>
              <a:t>Integration of Innovative Techniques:</a:t>
            </a:r>
            <a:br>
              <a:rPr baseline="0" b="0" cap="none" dirty="0" sz="1050" i="0" kern="1200" kumimoji="0" lang="en-US" noProof="0" normalizeH="0" spc="0" strike="noStrike" u="none">
                <a:ln>
                  <a:noFill/>
                </a:ln>
                <a:solidFill>
                  <a:prstClr val="black"/>
                </a:solidFill>
                <a:effectLst/>
                <a:uLnTx/>
                <a:uFillTx/>
                <a:latin typeface="Tw Cen MT"/>
                <a:ea typeface="+mn-ea"/>
                <a:cs typeface="+mn-cs"/>
              </a:rPr>
            </a:br>
            <a:r>
              <a:rPr baseline="0" b="0" cap="none" dirty="0" sz="1050" i="0" kern="1200" kumimoji="0" lang="en-US" noProof="0" normalizeH="0" spc="0" strike="noStrike" u="none">
                <a:ln>
                  <a:noFill/>
                </a:ln>
                <a:solidFill>
                  <a:prstClr val="black"/>
                </a:solidFill>
                <a:effectLst/>
                <a:uLnTx/>
                <a:uFillTx/>
                <a:latin typeface="Tw Cen MT"/>
                <a:ea typeface="+mn-ea"/>
                <a:cs typeface="+mn-cs"/>
              </a:rPr>
              <a:t>Incorporate innovative approaches such as transaction aggregation strategies based on periodic behavior analysis and Artificial Immune Systems (AIS) for anomaly detection.</a:t>
            </a:r>
            <a:br>
              <a:rPr baseline="0" b="0" cap="none" dirty="0" sz="1050" i="0" kern="1200" kumimoji="0" lang="en-US" noProof="0" normalizeH="0" spc="0" strike="noStrike" u="none">
                <a:ln>
                  <a:noFill/>
                </a:ln>
                <a:solidFill>
                  <a:prstClr val="black"/>
                </a:solidFill>
                <a:effectLst/>
                <a:uLnTx/>
                <a:uFillTx/>
                <a:latin typeface="Tw Cen MT"/>
                <a:ea typeface="+mn-ea"/>
                <a:cs typeface="+mn-cs"/>
              </a:rPr>
            </a:br>
            <a:r>
              <a:rPr baseline="0" b="0" cap="none" dirty="0" sz="1050" i="0" kern="1200" kumimoji="0" lang="en-US" noProof="0" normalizeH="0" spc="0" strike="noStrike" u="none">
                <a:ln>
                  <a:noFill/>
                </a:ln>
                <a:solidFill>
                  <a:prstClr val="black"/>
                </a:solidFill>
                <a:effectLst/>
                <a:uLnTx/>
                <a:uFillTx/>
                <a:latin typeface="Tw Cen MT"/>
                <a:ea typeface="+mn-ea"/>
                <a:cs typeface="+mn-cs"/>
              </a:rPr>
              <a:t>Evaluate the feasibility and effectiveness of these techniques in improving the model's fraud detection capabilities.</a:t>
            </a:r>
            <a:br>
              <a:rPr baseline="0" b="0" cap="none" dirty="0" sz="1050" i="0" kern="1200" kumimoji="0" lang="en-US" noProof="0" normalizeH="0" spc="0" strike="noStrike" u="none">
                <a:ln>
                  <a:noFill/>
                </a:ln>
                <a:solidFill>
                  <a:prstClr val="black"/>
                </a:solidFill>
                <a:effectLst/>
                <a:uLnTx/>
                <a:uFillTx/>
                <a:latin typeface="Tw Cen MT"/>
                <a:ea typeface="+mn-ea"/>
                <a:cs typeface="+mn-cs"/>
              </a:rPr>
            </a:br>
            <a:br>
              <a:rPr baseline="0" b="0" cap="none" dirty="0" sz="1050" i="0" kern="1200" kumimoji="0" lang="en-US" noProof="0" normalizeH="0" spc="0" strike="noStrike" u="none">
                <a:ln>
                  <a:noFill/>
                </a:ln>
                <a:solidFill>
                  <a:prstClr val="black"/>
                </a:solidFill>
                <a:effectLst/>
                <a:uLnTx/>
                <a:uFillTx/>
                <a:latin typeface="Tw Cen MT"/>
                <a:ea typeface="+mn-ea"/>
                <a:cs typeface="+mn-cs"/>
              </a:rPr>
            </a:br>
            <a:r>
              <a:rPr b="1" dirty="0" sz="1200" kern="1200" lang="en-US">
                <a:solidFill>
                  <a:prstClr val="black"/>
                </a:solidFill>
                <a:latin typeface="Tw Cen MT"/>
                <a:ea typeface="+mn-ea"/>
                <a:cs typeface="+mn-cs"/>
              </a:rPr>
              <a:t> </a:t>
            </a:r>
            <a:r>
              <a:rPr baseline="0" b="1" cap="none" dirty="0" sz="1200" i="0" kern="1200" kumimoji="0" lang="en-US" noProof="0" normalizeH="0" spc="0" strike="noStrike" u="none">
                <a:ln>
                  <a:noFill/>
                </a:ln>
                <a:solidFill>
                  <a:prstClr val="black"/>
                </a:solidFill>
                <a:effectLst/>
                <a:uLnTx/>
                <a:uFillTx/>
                <a:latin typeface="Tw Cen MT"/>
                <a:ea typeface="+mn-ea"/>
                <a:cs typeface="+mn-cs"/>
              </a:rPr>
              <a:t>Model Evaluation:</a:t>
            </a:r>
            <a:br>
              <a:rPr baseline="0" b="0" cap="none" dirty="0" sz="1050" i="0" kern="1200" kumimoji="0" lang="en-US" noProof="0" normalizeH="0" spc="0" strike="noStrike" u="none">
                <a:ln>
                  <a:noFill/>
                </a:ln>
                <a:solidFill>
                  <a:prstClr val="black"/>
                </a:solidFill>
                <a:effectLst/>
                <a:uLnTx/>
                <a:uFillTx/>
                <a:latin typeface="Tw Cen MT"/>
                <a:ea typeface="+mn-ea"/>
                <a:cs typeface="+mn-cs"/>
              </a:rPr>
            </a:br>
            <a:r>
              <a:rPr baseline="0" b="0" cap="none" dirty="0" sz="1050" i="0" kern="1200" kumimoji="0" lang="en-US" noProof="0" normalizeH="0" spc="0" strike="noStrike" u="none">
                <a:ln>
                  <a:noFill/>
                </a:ln>
                <a:solidFill>
                  <a:prstClr val="black"/>
                </a:solidFill>
                <a:effectLst/>
                <a:uLnTx/>
                <a:uFillTx/>
                <a:latin typeface="Tw Cen MT"/>
                <a:ea typeface="+mn-ea"/>
                <a:cs typeface="+mn-cs"/>
              </a:rPr>
              <a:t>Assess the performance of the developed model using metrics such as accuracy, precision, recall, F1-score, and area under the ROC curve (AUC-ROC).</a:t>
            </a:r>
            <a:br>
              <a:rPr baseline="0" b="0" cap="none" dirty="0" sz="1050" i="0" kern="1200" kumimoji="0" lang="en-US" noProof="0" normalizeH="0" spc="0" strike="noStrike" u="none">
                <a:ln>
                  <a:noFill/>
                </a:ln>
                <a:solidFill>
                  <a:prstClr val="black"/>
                </a:solidFill>
                <a:effectLst/>
                <a:uLnTx/>
                <a:uFillTx/>
                <a:latin typeface="Tw Cen MT"/>
                <a:ea typeface="+mn-ea"/>
                <a:cs typeface="+mn-cs"/>
              </a:rPr>
            </a:br>
            <a:r>
              <a:rPr baseline="0" b="0" cap="none" dirty="0" sz="1050" i="0" kern="1200" kumimoji="0" lang="en-US" noProof="0" normalizeH="0" spc="0" strike="noStrike" u="none">
                <a:ln>
                  <a:noFill/>
                </a:ln>
                <a:solidFill>
                  <a:prstClr val="black"/>
                </a:solidFill>
                <a:effectLst/>
                <a:uLnTx/>
                <a:uFillTx/>
                <a:latin typeface="Tw Cen MT"/>
                <a:ea typeface="+mn-ea"/>
                <a:cs typeface="+mn-cs"/>
              </a:rPr>
              <a:t>Conduct comprehensive testing on a separate validation dataset to validate the model's robustness and generalization ability.</a:t>
            </a:r>
            <a:br>
              <a:rPr baseline="0" b="0" cap="none" dirty="0" sz="1050" i="0" kern="1200" kumimoji="0" lang="en-US" noProof="0" normalizeH="0" spc="0" strike="noStrike" u="none">
                <a:ln>
                  <a:noFill/>
                </a:ln>
                <a:solidFill>
                  <a:prstClr val="black"/>
                </a:solidFill>
                <a:effectLst/>
                <a:uLnTx/>
                <a:uFillTx/>
                <a:latin typeface="Tw Cen MT"/>
                <a:ea typeface="+mn-ea"/>
                <a:cs typeface="+mn-cs"/>
              </a:rPr>
            </a:br>
            <a:br>
              <a:rPr baseline="0" b="1" cap="none" dirty="0" sz="1050" i="0" kern="1200" kumimoji="0" lang="en-US" noProof="0" normalizeH="0" spc="0" strike="noStrike" u="none">
                <a:ln>
                  <a:noFill/>
                </a:ln>
                <a:solidFill>
                  <a:prstClr val="black"/>
                </a:solidFill>
                <a:effectLst/>
                <a:uLnTx/>
                <a:uFillTx/>
                <a:latin typeface="Tw Cen MT"/>
                <a:ea typeface="+mn-ea"/>
                <a:cs typeface="+mn-cs"/>
              </a:rPr>
            </a:br>
            <a:r>
              <a:rPr baseline="0" b="1" cap="none" dirty="0" sz="1200" i="0" kern="1200" kumimoji="0" lang="en-US" noProof="0" normalizeH="0" spc="0" strike="noStrike" u="none">
                <a:ln>
                  <a:noFill/>
                </a:ln>
                <a:solidFill>
                  <a:prstClr val="black"/>
                </a:solidFill>
                <a:effectLst/>
                <a:uLnTx/>
                <a:uFillTx/>
                <a:latin typeface="Tw Cen MT"/>
                <a:ea typeface="+mn-ea"/>
                <a:cs typeface="+mn-cs"/>
              </a:rPr>
              <a:t> Deployment and Monitoring:</a:t>
            </a:r>
            <a:br>
              <a:rPr baseline="0" b="1" cap="none" dirty="0" sz="1050" i="0" kern="1200" kumimoji="0" lang="en-US" noProof="0" normalizeH="0" spc="0" strike="noStrike" u="none">
                <a:ln>
                  <a:noFill/>
                </a:ln>
                <a:solidFill>
                  <a:prstClr val="black"/>
                </a:solidFill>
                <a:effectLst/>
                <a:uLnTx/>
                <a:uFillTx/>
                <a:latin typeface="Tw Cen MT"/>
                <a:ea typeface="+mn-ea"/>
                <a:cs typeface="+mn-cs"/>
              </a:rPr>
            </a:br>
            <a:r>
              <a:rPr baseline="0" b="0" cap="none" dirty="0" sz="1050" i="0" kern="1200" kumimoji="0" lang="en-US" noProof="0" normalizeH="0" spc="0" strike="noStrike" u="none">
                <a:ln>
                  <a:noFill/>
                </a:ln>
                <a:solidFill>
                  <a:prstClr val="black"/>
                </a:solidFill>
                <a:effectLst/>
                <a:uLnTx/>
                <a:uFillTx/>
                <a:latin typeface="Tw Cen MT"/>
                <a:ea typeface="+mn-ea"/>
                <a:cs typeface="+mn-cs"/>
              </a:rPr>
              <a:t>Deploy the trained model into a production environment where it can analyze real-time credit card transactions and flag potentially fraudulent activities.</a:t>
            </a:r>
            <a:br>
              <a:rPr baseline="0" b="0" cap="none" dirty="0" sz="1050" i="0" kern="1200" kumimoji="0" lang="en-US" noProof="0" normalizeH="0" spc="0" strike="noStrike" u="none">
                <a:ln>
                  <a:noFill/>
                </a:ln>
                <a:solidFill>
                  <a:prstClr val="black"/>
                </a:solidFill>
                <a:effectLst/>
                <a:uLnTx/>
                <a:uFillTx/>
                <a:latin typeface="Tw Cen MT"/>
                <a:ea typeface="+mn-ea"/>
                <a:cs typeface="+mn-cs"/>
              </a:rPr>
            </a:br>
            <a:r>
              <a:rPr baseline="0" b="0" cap="none" dirty="0" sz="1050" i="0" kern="1200" kumimoji="0" lang="en-US" noProof="0" normalizeH="0" spc="0" strike="noStrike" u="none">
                <a:ln>
                  <a:noFill/>
                </a:ln>
                <a:solidFill>
                  <a:prstClr val="black"/>
                </a:solidFill>
                <a:effectLst/>
                <a:uLnTx/>
                <a:uFillTx/>
                <a:latin typeface="Tw Cen MT"/>
                <a:ea typeface="+mn-ea"/>
                <a:cs typeface="+mn-cs"/>
              </a:rPr>
              <a:t>Implement monitoring mechanisms to track model performance, detect drifts in data distribution, and trigger retraining processes when necessary.</a:t>
            </a:r>
            <a:br>
              <a:rPr baseline="0" b="0" cap="none" dirty="0" sz="1050" i="0" kern="1200" kumimoji="0" lang="en-US" noProof="0" normalizeH="0" spc="0" strike="noStrike" u="none">
                <a:ln>
                  <a:noFill/>
                </a:ln>
                <a:solidFill>
                  <a:prstClr val="black"/>
                </a:solidFill>
                <a:effectLst/>
                <a:uLnTx/>
                <a:uFillTx/>
                <a:latin typeface="Tw Cen MT"/>
                <a:ea typeface="+mn-ea"/>
                <a:cs typeface="+mn-cs"/>
              </a:rPr>
            </a:br>
            <a:r>
              <a:rPr baseline="0" b="0" cap="none" dirty="0" sz="1050" i="0" kern="1200" kumimoji="0" lang="en-US" noProof="0" normalizeH="0" spc="0" strike="noStrike" u="none">
                <a:ln>
                  <a:noFill/>
                </a:ln>
                <a:solidFill>
                  <a:prstClr val="black"/>
                </a:solidFill>
                <a:effectLst/>
                <a:uLnTx/>
                <a:uFillTx/>
                <a:latin typeface="Tw Cen MT"/>
                <a:ea typeface="+mn-ea"/>
                <a:cs typeface="+mn-cs"/>
              </a:rPr>
              <a:t>Collaborate with stakeholders, including financial institutions, regulators, and cybersecurity experts, to ensure the system's compliance with industry standards and regulations.</a:t>
            </a:r>
            <a:br>
              <a:rPr baseline="0" b="0" cap="none" dirty="0" sz="1050" i="0" kern="1200" kumimoji="0" lang="en-US" noProof="0" normalizeH="0" spc="0" strike="noStrike" u="none">
                <a:ln>
                  <a:noFill/>
                </a:ln>
                <a:solidFill>
                  <a:prstClr val="black"/>
                </a:solidFill>
                <a:effectLst/>
                <a:uLnTx/>
                <a:uFillTx/>
                <a:latin typeface="Tw Cen MT"/>
                <a:ea typeface="+mn-ea"/>
                <a:cs typeface="+mn-cs"/>
              </a:rPr>
            </a:br>
            <a:br>
              <a:rPr baseline="0" b="1" cap="none" dirty="0" sz="1050" i="0" kern="1200" kumimoji="0" lang="en-US" noProof="0" normalizeH="0" spc="0" strike="noStrike" u="none">
                <a:ln>
                  <a:noFill/>
                </a:ln>
                <a:solidFill>
                  <a:prstClr val="black"/>
                </a:solidFill>
                <a:effectLst/>
                <a:uLnTx/>
                <a:uFillTx/>
                <a:latin typeface="Tw Cen MT"/>
                <a:ea typeface="+mn-ea"/>
                <a:cs typeface="+mn-cs"/>
              </a:rPr>
            </a:br>
            <a:r>
              <a:rPr baseline="0" b="1" cap="none" dirty="0" sz="1200" i="0" kern="1200" kumimoji="0" lang="en-US" noProof="0" normalizeH="0" spc="0" strike="noStrike" u="none">
                <a:ln>
                  <a:noFill/>
                </a:ln>
                <a:solidFill>
                  <a:prstClr val="black"/>
                </a:solidFill>
                <a:effectLst/>
                <a:uLnTx/>
                <a:uFillTx/>
                <a:latin typeface="Tw Cen MT"/>
                <a:ea typeface="+mn-ea"/>
                <a:cs typeface="+mn-cs"/>
              </a:rPr>
              <a:t> Continuous Improvement:</a:t>
            </a:r>
            <a:br>
              <a:rPr baseline="0" b="0" cap="none" dirty="0" sz="1050" i="0" kern="1200" kumimoji="0" lang="en-US" noProof="0" normalizeH="0" spc="0" strike="noStrike" u="none">
                <a:ln>
                  <a:noFill/>
                </a:ln>
                <a:solidFill>
                  <a:prstClr val="black"/>
                </a:solidFill>
                <a:effectLst/>
                <a:uLnTx/>
                <a:uFillTx/>
                <a:latin typeface="Tw Cen MT"/>
                <a:ea typeface="+mn-ea"/>
                <a:cs typeface="+mn-cs"/>
              </a:rPr>
            </a:br>
            <a:r>
              <a:rPr baseline="0" b="0" cap="none" dirty="0" sz="1050" i="0" kern="1200" kumimoji="0" lang="en-US" noProof="0" normalizeH="0" spc="0" strike="noStrike" u="none">
                <a:ln>
                  <a:noFill/>
                </a:ln>
                <a:solidFill>
                  <a:prstClr val="black"/>
                </a:solidFill>
                <a:effectLst/>
                <a:uLnTx/>
                <a:uFillTx/>
                <a:latin typeface="Tw Cen MT"/>
                <a:ea typeface="+mn-ea"/>
                <a:cs typeface="+mn-cs"/>
              </a:rPr>
              <a:t>Continuously gather feedback from users and stakeholders to identify areas for improvement and enhancement.</a:t>
            </a:r>
            <a:br>
              <a:rPr baseline="0" b="0" cap="none" dirty="0" sz="1050" i="0" kern="1200" kumimoji="0" lang="en-US" noProof="0" normalizeH="0" spc="0" strike="noStrike" u="none">
                <a:ln>
                  <a:noFill/>
                </a:ln>
                <a:solidFill>
                  <a:prstClr val="black"/>
                </a:solidFill>
                <a:effectLst/>
                <a:uLnTx/>
                <a:uFillTx/>
                <a:latin typeface="Tw Cen MT"/>
                <a:ea typeface="+mn-ea"/>
                <a:cs typeface="+mn-cs"/>
              </a:rPr>
            </a:br>
            <a:r>
              <a:rPr baseline="0" b="0" cap="none" dirty="0" sz="1050" i="0" kern="1200" kumimoji="0" lang="en-US" noProof="0" normalizeH="0" spc="0" strike="noStrike" u="none">
                <a:ln>
                  <a:noFill/>
                </a:ln>
                <a:solidFill>
                  <a:prstClr val="black"/>
                </a:solidFill>
                <a:effectLst/>
                <a:uLnTx/>
                <a:uFillTx/>
                <a:latin typeface="Tw Cen MT"/>
                <a:ea typeface="+mn-ea"/>
                <a:cs typeface="+mn-cs"/>
              </a:rPr>
              <a:t>Incorporate new data sources, emerging fraud patterns, and advancements in machine learning techniques to update and enhance the system over time.</a:t>
            </a:r>
            <a:br>
              <a:rPr baseline="0" b="0" cap="none" dirty="0" sz="1050" i="0" kern="1200" kumimoji="0" lang="en-US" noProof="0" normalizeH="0" spc="0" strike="noStrike" u="none">
                <a:ln>
                  <a:noFill/>
                </a:ln>
                <a:solidFill>
                  <a:prstClr val="black"/>
                </a:solidFill>
                <a:effectLst/>
                <a:uLnTx/>
                <a:uFillTx/>
                <a:latin typeface="Tw Cen MT"/>
                <a:ea typeface="+mn-ea"/>
                <a:cs typeface="+mn-cs"/>
              </a:rPr>
            </a:br>
            <a:r>
              <a:rPr baseline="0" b="0" cap="none" dirty="0" sz="1050" i="0" kern="1200" kumimoji="0" lang="en-US" noProof="0" normalizeH="0" spc="0" strike="noStrike" u="none">
                <a:ln>
                  <a:noFill/>
                </a:ln>
                <a:solidFill>
                  <a:prstClr val="black"/>
                </a:solidFill>
                <a:effectLst/>
                <a:uLnTx/>
                <a:uFillTx/>
                <a:latin typeface="Tw Cen MT"/>
                <a:ea typeface="+mn-ea"/>
                <a:cs typeface="+mn-cs"/>
              </a:rPr>
              <a:t>Stay abreast of industry trends and best practices in fraud detection to maintain the system's effectiveness and relevance in combating fraudulent activities.</a:t>
            </a:r>
            <a:br>
              <a:rPr baseline="0" b="0" cap="none" dirty="0" sz="1050" i="0" kern="1200" kumimoji="0" lang="en-US" noProof="0" normalizeH="0" spc="0" strike="noStrike" u="none">
                <a:ln>
                  <a:noFill/>
                </a:ln>
                <a:solidFill>
                  <a:prstClr val="black"/>
                </a:solidFill>
                <a:effectLst/>
                <a:uLnTx/>
                <a:uFillTx/>
                <a:latin typeface="Tw Cen MT"/>
                <a:ea typeface="+mn-ea"/>
                <a:cs typeface="+mn-cs"/>
              </a:rPr>
            </a:br>
            <a:endParaRPr baseline="0" b="0" cap="none" dirty="0" sz="500" i="0" kern="1200" kumimoji="0" lang="en-US" noProof="0" normalizeH="0" spc="0" strike="noStrike" u="none">
              <a:ln>
                <a:noFill/>
              </a:ln>
              <a:solidFill>
                <a:prstClr val="black"/>
              </a:solidFill>
              <a:effectLst/>
              <a:uLnTx/>
              <a:uFillTx/>
              <a:latin typeface="Tw Cen MT"/>
              <a:ea typeface="+mn-ea"/>
              <a:cs typeface="+mn-cs"/>
            </a:endParaRPr>
          </a:p>
        </p:txBody>
      </p:sp>
      <p:sp>
        <p:nvSpPr>
          <p:cNvPr id="1048627" name="object 4"/>
          <p:cNvSpPr txBox="1">
            <a:spLocks noGrp="1"/>
          </p:cNvSpPr>
          <p:nvPr>
            <p:ph type="sldNum" sz="quarter" idx="7"/>
          </p:nvPr>
        </p:nvSpPr>
        <p:spPr>
          <a:xfrm>
            <a:off x="8752585" y="4781594"/>
            <a:ext cx="217170" cy="139701"/>
          </a:xfrm>
          <a:prstGeom prst="rect"/>
        </p:spPr>
        <p:txBody>
          <a:bodyPr bIns="0" lIns="0" rIns="0" rtlCol="0" tIns="0" vert="horz" wrap="square">
            <a:spAutoFit/>
          </a:bodyPr>
          <a:p>
            <a:pPr marL="38100">
              <a:lnSpc>
                <a:spcPct val="100000"/>
              </a:lnSpc>
            </a:pPr>
            <a:fld id="{81D60167-4931-47E6-BA6A-407CBD079E47}" type="slidenum">
              <a:rPr dirty="0" spc="-5"/>
              <a:t>14</a:t>
            </a:fld>
            <a:endParaRPr dirty="0" spc="-5"/>
          </a:p>
        </p:txBody>
      </p:sp>
      <p:sp>
        <p:nvSpPr>
          <p:cNvPr id="1048628" name="TextBox 7"/>
          <p:cNvSpPr txBox="1"/>
          <p:nvPr/>
        </p:nvSpPr>
        <p:spPr>
          <a:xfrm>
            <a:off x="2819400" y="361950"/>
            <a:ext cx="4953000" cy="369332"/>
          </a:xfrm>
          <a:prstGeom prst="rect"/>
          <a:noFill/>
        </p:spPr>
        <p:txBody>
          <a:bodyPr wrap="square">
            <a:spAutoFit/>
          </a:bodyPr>
          <a:p>
            <a:r>
              <a:rPr b="1" dirty="0" sz="1800" lang="en-US">
                <a:latin typeface="Arial" panose="020B0604020202020204" pitchFamily="34" charset="0"/>
                <a:cs typeface="Arial" panose="020B0604020202020204" pitchFamily="34" charset="0"/>
              </a:rPr>
              <a:t>Proposed System</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9" name="object 2"/>
          <p:cNvSpPr txBox="1">
            <a:spLocks noGrp="1"/>
          </p:cNvSpPr>
          <p:nvPr>
            <p:ph type="title"/>
          </p:nvPr>
        </p:nvSpPr>
        <p:spPr>
          <a:xfrm>
            <a:off x="2398521" y="2272995"/>
            <a:ext cx="4346956" cy="546100"/>
          </a:xfrm>
          <a:prstGeom prst="rect"/>
        </p:spPr>
        <p:txBody>
          <a:bodyPr bIns="0" lIns="0" rIns="0" rtlCol="0" tIns="12700" vert="horz" wrap="square">
            <a:spAutoFit/>
          </a:bodyPr>
          <a:p>
            <a:pPr marL="13335">
              <a:lnSpc>
                <a:spcPct val="100000"/>
              </a:lnSpc>
              <a:spcBef>
                <a:spcPts val="100"/>
              </a:spcBef>
            </a:pPr>
            <a:r>
              <a:rPr dirty="0"/>
              <a:t>Experimental</a:t>
            </a:r>
            <a:r>
              <a:rPr dirty="0" spc="-100"/>
              <a:t> </a:t>
            </a:r>
            <a:r>
              <a:rPr dirty="0"/>
              <a:t>Results</a:t>
            </a:r>
          </a:p>
        </p:txBody>
      </p:sp>
      <p:sp>
        <p:nvSpPr>
          <p:cNvPr id="1048630" name="object 3"/>
          <p:cNvSpPr txBox="1">
            <a:spLocks noGrp="1"/>
          </p:cNvSpPr>
          <p:nvPr>
            <p:ph type="sldNum" sz="quarter" idx="7"/>
          </p:nvPr>
        </p:nvSpPr>
        <p:spPr>
          <a:xfrm>
            <a:off x="8752585" y="4781594"/>
            <a:ext cx="217170" cy="139701"/>
          </a:xfrm>
          <a:prstGeom prst="rect"/>
        </p:spPr>
        <p:txBody>
          <a:bodyPr bIns="0" lIns="0" rIns="0" rtlCol="0" tIns="0" vert="horz" wrap="square">
            <a:spAutoFit/>
          </a:bodyPr>
          <a:p>
            <a:pPr marL="38100">
              <a:lnSpc>
                <a:spcPct val="100000"/>
              </a:lnSpc>
            </a:pPr>
            <a:fld id="{81D60167-4931-47E6-BA6A-407CBD079E47}" type="slidenum">
              <a:rPr dirty="0" spc="-5"/>
              <a:t>15</a:t>
            </a:fld>
            <a:endParaRPr dirty="0" spc="-5"/>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Title 1"/>
          <p:cNvSpPr>
            <a:spLocks noGrp="1"/>
          </p:cNvSpPr>
          <p:nvPr>
            <p:ph type="title"/>
          </p:nvPr>
        </p:nvSpPr>
        <p:spPr>
          <a:xfrm>
            <a:off x="2971800" y="209550"/>
            <a:ext cx="4346956" cy="430887"/>
          </a:xfrm>
        </p:spPr>
        <p:txBody>
          <a:bodyPr/>
          <a:p>
            <a:r>
              <a:rPr dirty="0" sz="2800" lang="en-US"/>
              <a:t>Data Graphs</a:t>
            </a:r>
          </a:p>
        </p:txBody>
      </p:sp>
      <p:sp>
        <p:nvSpPr>
          <p:cNvPr id="1048632" name="Content Placeholder 2"/>
          <p:cNvSpPr>
            <a:spLocks noGrp="1"/>
          </p:cNvSpPr>
          <p:nvPr>
            <p:ph sz="quarter" idx="1"/>
          </p:nvPr>
        </p:nvSpPr>
        <p:spPr>
          <a:xfrm>
            <a:off x="457200" y="1200150"/>
            <a:ext cx="7828280" cy="3581400"/>
          </a:xfrm>
        </p:spPr>
        <p:txBody>
          <a:bodyPr>
            <a:normAutofit/>
          </a:bodyPr>
          <a:p>
            <a:pPr indent="-342900" marL="342900">
              <a:buFont typeface="Wingdings" panose="05000000000000000000" pitchFamily="2" charset="2"/>
              <a:buChar char="q"/>
            </a:pPr>
            <a:r>
              <a:rPr b="1" dirty="0" sz="1400" lang="en-US"/>
              <a:t>Transaction Amount Distribution: </a:t>
            </a:r>
            <a:r>
              <a:rPr dirty="0" sz="1200" lang="en-US"/>
              <a:t>Histogram or density plot showing the distribution of transaction amounts for both legitimate and fraudulent transactions. This graph helps understand the typical transaction amounts and identify any anomalies or patterns associated with fraudulent transactions, such as unusually high or low amounts.</a:t>
            </a:r>
          </a:p>
          <a:p>
            <a:pPr indent="-285750" marL="285750">
              <a:buFont typeface="Wingdings" panose="05000000000000000000" pitchFamily="2" charset="2"/>
              <a:buChar char="q"/>
            </a:pPr>
            <a:endParaRPr dirty="0" sz="1200" lang="en-US"/>
          </a:p>
          <a:p>
            <a:pPr indent="-342900" marL="342900">
              <a:buFont typeface="Wingdings" panose="05000000000000000000" pitchFamily="2" charset="2"/>
              <a:buChar char="q"/>
            </a:pPr>
            <a:r>
              <a:rPr b="1" dirty="0" sz="1400" lang="en-US"/>
              <a:t>Time Series Analysis: </a:t>
            </a:r>
            <a:r>
              <a:rPr dirty="0" sz="1200" lang="en-US"/>
              <a:t>Line plot or bar chart displaying the number of transactions over time, segmented by legitimate and fraudulent transactions. This graph can reveal temporal patterns in fraudulent activities, such as spikes or fluctuations in fraudulent transactions during certain periods.</a:t>
            </a:r>
          </a:p>
          <a:p>
            <a:pPr indent="-285750" marL="285750">
              <a:buFont typeface="Wingdings" panose="05000000000000000000" pitchFamily="2" charset="2"/>
              <a:buChar char="q"/>
            </a:pPr>
            <a:endParaRPr dirty="0" sz="1200" lang="en-US"/>
          </a:p>
          <a:p>
            <a:pPr indent="-342900" marL="342900">
              <a:buFont typeface="Wingdings" panose="05000000000000000000" pitchFamily="2" charset="2"/>
              <a:buChar char="q"/>
            </a:pPr>
            <a:r>
              <a:rPr b="1" dirty="0" sz="1400" lang="en-US"/>
              <a:t>Feature Importance Plot: </a:t>
            </a:r>
            <a:r>
              <a:rPr dirty="0" sz="1200" lang="en-US"/>
              <a:t>Bar chart or heatmap showing the relative importance of features in the fraud detection model. This graph helps identify which features contribute most to distinguishing between legitimate and fraudulent transactions, guiding feature selection and model interpretation efforts.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1" name="Picture 2"/>
          <p:cNvPicPr>
            <a:picLocks noChangeAspect="1"/>
          </p:cNvPicPr>
          <p:nvPr/>
        </p:nvPicPr>
        <p:blipFill rotWithShape="1">
          <a:blip xmlns:r="http://schemas.openxmlformats.org/officeDocument/2006/relationships" r:embed="rId1"/>
          <a:srcRect l="1" t="15323" r="917" b="6357"/>
          <a:stretch>
            <a:fillRect/>
          </a:stretch>
        </p:blipFill>
        <p:spPr>
          <a:xfrm>
            <a:off x="0" y="1352550"/>
            <a:ext cx="8229600" cy="35052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2" name="Picture 2"/>
          <p:cNvPicPr>
            <a:picLocks noChangeAspect="1"/>
          </p:cNvPicPr>
          <p:nvPr/>
        </p:nvPicPr>
        <p:blipFill rotWithShape="1">
          <a:blip xmlns:r="http://schemas.openxmlformats.org/officeDocument/2006/relationships" r:embed="rId1"/>
          <a:srcRect l="8602" r="3226"/>
          <a:stretch>
            <a:fillRect/>
          </a:stretch>
        </p:blipFill>
        <p:spPr>
          <a:xfrm>
            <a:off x="609600" y="1277053"/>
            <a:ext cx="6248400" cy="3648690"/>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6" name="Title 1"/>
          <p:cNvSpPr>
            <a:spLocks noGrp="1"/>
          </p:cNvSpPr>
          <p:nvPr>
            <p:ph type="title"/>
          </p:nvPr>
        </p:nvSpPr>
        <p:spPr>
          <a:xfrm>
            <a:off x="2743200" y="438150"/>
            <a:ext cx="4346956" cy="369332"/>
          </a:xfrm>
        </p:spPr>
        <p:txBody>
          <a:bodyPr/>
          <a:p>
            <a:r>
              <a:rPr dirty="0" sz="2400" lang="en-US"/>
              <a:t>Advantages </a:t>
            </a:r>
          </a:p>
        </p:txBody>
      </p:sp>
      <p:sp>
        <p:nvSpPr>
          <p:cNvPr id="1048637" name="Content Placeholder 2"/>
          <p:cNvSpPr>
            <a:spLocks noGrp="1"/>
          </p:cNvSpPr>
          <p:nvPr>
            <p:ph sz="quarter" idx="1"/>
          </p:nvPr>
        </p:nvSpPr>
        <p:spPr>
          <a:xfrm>
            <a:off x="381000" y="1200150"/>
            <a:ext cx="7828280" cy="3505200"/>
          </a:xfrm>
        </p:spPr>
        <p:txBody>
          <a:bodyPr>
            <a:normAutofit/>
          </a:bodyPr>
          <a:p>
            <a:pPr indent="-171450" marL="171450">
              <a:buFont typeface="Wingdings" panose="05000000000000000000" pitchFamily="2" charset="2"/>
              <a:buChar char="q"/>
            </a:pPr>
            <a:r>
              <a:rPr b="1" dirty="0" sz="1400" lang="en-US"/>
              <a:t>Efficiency</a:t>
            </a:r>
            <a:r>
              <a:rPr dirty="0" sz="1200" lang="en-US"/>
              <a:t>: Logistic regression and decision trees are computationally efficient algorithms, making them suitable for real-time fraud detection applications where speed is crucial. PCA helps in reducing the dimensionality of the dataset, leading to faster training and inference times.</a:t>
            </a:r>
          </a:p>
          <a:p>
            <a:pPr indent="-171450" marL="171450">
              <a:buFont typeface="Wingdings" panose="05000000000000000000" pitchFamily="2" charset="2"/>
              <a:buChar char="q"/>
            </a:pPr>
            <a:endParaRPr dirty="0" sz="1200" lang="en-US"/>
          </a:p>
          <a:p>
            <a:pPr indent="-171450" marL="171450">
              <a:buFont typeface="Wingdings" panose="05000000000000000000" pitchFamily="2" charset="2"/>
              <a:buChar char="q"/>
            </a:pPr>
            <a:r>
              <a:rPr b="1" dirty="0" sz="1400" lang="en-US"/>
              <a:t>Interpretability</a:t>
            </a:r>
            <a:r>
              <a:rPr dirty="0" sz="1200" lang="en-US"/>
              <a:t>: Decision trees provide a transparent and interpretable model, allowing stakeholders to understand the factors contributing to fraud detection. This transparency is essential for regulatory compliance and trust in the model's decisions.</a:t>
            </a:r>
          </a:p>
          <a:p>
            <a:pPr indent="-171450" marL="171450">
              <a:buFont typeface="Wingdings" panose="05000000000000000000" pitchFamily="2" charset="2"/>
              <a:buChar char="q"/>
            </a:pPr>
            <a:endParaRPr dirty="0" sz="1200" lang="en-US"/>
          </a:p>
          <a:p>
            <a:pPr indent="-171450" marL="171450">
              <a:buFont typeface="Wingdings" panose="05000000000000000000" pitchFamily="2" charset="2"/>
              <a:buChar char="q"/>
            </a:pPr>
            <a:r>
              <a:rPr b="1" dirty="0" sz="1400" lang="en-US"/>
              <a:t>Scalability</a:t>
            </a:r>
            <a:r>
              <a:rPr dirty="0" sz="1200" lang="en-US"/>
              <a:t>: The model can scale to large datasets and handle a high volume of transactions, which is crucial for financial institutions processing numerous credit card transactions daily.</a:t>
            </a:r>
          </a:p>
          <a:p>
            <a:pPr indent="-171450" marL="171450">
              <a:buFont typeface="Wingdings" panose="05000000000000000000" pitchFamily="2" charset="2"/>
              <a:buChar char="q"/>
            </a:pPr>
            <a:endParaRPr dirty="0" sz="1200" lang="en-US"/>
          </a:p>
          <a:p>
            <a:pPr indent="-171450" marL="171450">
              <a:buFont typeface="Wingdings" panose="05000000000000000000" pitchFamily="2" charset="2"/>
              <a:buChar char="q"/>
            </a:pPr>
            <a:r>
              <a:rPr b="1" dirty="0" sz="1400" lang="en-US"/>
              <a:t>Robustness</a:t>
            </a:r>
            <a:r>
              <a:rPr dirty="0" sz="1200" lang="en-US"/>
              <a:t>: Ensemble methods like AdaBoost can improve the robustness of the model by combining multiple weak classifiers. This helps in reducing overfitting and enhancing generalization performance on unseen data.</a:t>
            </a:r>
          </a:p>
          <a:p>
            <a:pPr indent="-171450" marL="171450">
              <a:buFont typeface="Wingdings" panose="05000000000000000000" pitchFamily="2" charset="2"/>
              <a:buChar char="q"/>
            </a:pPr>
            <a:endParaRPr dirty="0" sz="1200" lang="en-US"/>
          </a:p>
          <a:p>
            <a:pPr indent="-171450" marL="171450">
              <a:buFont typeface="Wingdings" panose="05000000000000000000" pitchFamily="2" charset="2"/>
              <a:buChar char="q"/>
            </a:pPr>
            <a:r>
              <a:rPr b="1" dirty="0" sz="1400" lang="en-US"/>
              <a:t>Feature Selection</a:t>
            </a:r>
            <a:r>
              <a:rPr dirty="0" sz="1200" lang="en-US"/>
              <a:t>: PCA aids in feature selection by identifying the most informative features while reducing the dimensionality of the dataset. This results in improved model performance and faster training times.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1" name="object 2"/>
          <p:cNvSpPr txBox="1">
            <a:spLocks noGrp="1"/>
          </p:cNvSpPr>
          <p:nvPr>
            <p:ph type="title"/>
          </p:nvPr>
        </p:nvSpPr>
        <p:spPr>
          <a:xfrm>
            <a:off x="3225165" y="361950"/>
            <a:ext cx="1346835" cy="380365"/>
          </a:xfrm>
          <a:prstGeom prst="rect"/>
        </p:spPr>
        <p:txBody>
          <a:bodyPr bIns="0" lIns="0" rIns="0" rtlCol="0" tIns="12065" vert="horz" wrap="square">
            <a:spAutoFit/>
          </a:bodyPr>
          <a:p>
            <a:pPr marL="12700">
              <a:lnSpc>
                <a:spcPct val="100000"/>
              </a:lnSpc>
              <a:spcBef>
                <a:spcPts val="95"/>
              </a:spcBef>
            </a:pPr>
            <a:r>
              <a:rPr dirty="0" sz="2500" spc="-5"/>
              <a:t>Overview</a:t>
            </a:r>
            <a:endParaRPr dirty="0" sz="2500"/>
          </a:p>
        </p:txBody>
      </p:sp>
      <p:sp>
        <p:nvSpPr>
          <p:cNvPr id="1048592" name="object 4"/>
          <p:cNvSpPr txBox="1">
            <a:spLocks noGrp="1"/>
          </p:cNvSpPr>
          <p:nvPr>
            <p:ph type="sldNum" sz="quarter" idx="7"/>
          </p:nvPr>
        </p:nvSpPr>
        <p:spPr>
          <a:xfrm>
            <a:off x="8752585" y="4781594"/>
            <a:ext cx="217170" cy="139701"/>
          </a:xfrm>
          <a:prstGeom prst="rect"/>
        </p:spPr>
        <p:txBody>
          <a:bodyPr bIns="0" lIns="0" rIns="0" rtlCol="0" tIns="0" vert="horz" wrap="square">
            <a:spAutoFit/>
          </a:bodyPr>
          <a:p>
            <a:pPr marL="38100">
              <a:lnSpc>
                <a:spcPct val="100000"/>
              </a:lnSpc>
            </a:pPr>
            <a:fld id="{81D60167-4931-47E6-BA6A-407CBD079E47}" type="slidenum">
              <a:rPr dirty="0" spc="-5"/>
              <a:t>2</a:t>
            </a:fld>
            <a:endParaRPr dirty="0" spc="-5"/>
          </a:p>
        </p:txBody>
      </p:sp>
      <p:sp>
        <p:nvSpPr>
          <p:cNvPr id="1048593" name="object 3"/>
          <p:cNvSpPr txBox="1"/>
          <p:nvPr/>
        </p:nvSpPr>
        <p:spPr>
          <a:xfrm>
            <a:off x="504850" y="1197438"/>
            <a:ext cx="3110230" cy="1860550"/>
          </a:xfrm>
          <a:prstGeom prst="rect"/>
        </p:spPr>
        <p:txBody>
          <a:bodyPr bIns="0" lIns="0" rIns="0" rtlCol="0" tIns="53975" vert="horz" wrap="square">
            <a:spAutoFit/>
          </a:bodyPr>
          <a:p>
            <a:pPr indent="-342900" marL="355600">
              <a:lnSpc>
                <a:spcPct val="100000"/>
              </a:lnSpc>
              <a:spcBef>
                <a:spcPts val="425"/>
              </a:spcBef>
              <a:buClr>
                <a:srgbClr val="585858"/>
              </a:buClr>
              <a:buAutoNum type="arabicPeriod"/>
              <a:tabLst>
                <a:tab algn="l" pos="354965"/>
                <a:tab algn="l" pos="355600"/>
              </a:tabLst>
            </a:pPr>
            <a:r>
              <a:rPr dirty="0" sz="1800" spc="-5">
                <a:solidFill>
                  <a:srgbClr val="0096A7"/>
                </a:solidFill>
                <a:latin typeface="Arial MT"/>
                <a:cs typeface="Arial MT"/>
                <a:hlinkClick r:id="rId1" action="ppaction://hlinksldjump"/>
              </a:rPr>
              <a:t>Introduction</a:t>
            </a:r>
            <a:endParaRPr dirty="0" sz="1800">
              <a:latin typeface="Arial MT"/>
              <a:cs typeface="Arial MT"/>
            </a:endParaRPr>
          </a:p>
          <a:p>
            <a:pPr indent="-342900" marL="355600">
              <a:lnSpc>
                <a:spcPct val="100000"/>
              </a:lnSpc>
              <a:spcBef>
                <a:spcPts val="330"/>
              </a:spcBef>
              <a:buClr>
                <a:srgbClr val="585858"/>
              </a:buClr>
              <a:buAutoNum type="arabicPeriod"/>
              <a:tabLst>
                <a:tab algn="l" pos="354965"/>
                <a:tab algn="l" pos="355600"/>
              </a:tabLst>
            </a:pPr>
            <a:r>
              <a:rPr dirty="0" sz="1800" spc="-5">
                <a:solidFill>
                  <a:srgbClr val="0096A7"/>
                </a:solidFill>
                <a:latin typeface="Arial MT"/>
                <a:cs typeface="Arial MT"/>
                <a:hlinkClick r:id="rId2" action="ppaction://hlinksldjump"/>
              </a:rPr>
              <a:t>Project</a:t>
            </a:r>
            <a:r>
              <a:rPr dirty="0" sz="1800" spc="-35">
                <a:solidFill>
                  <a:srgbClr val="0096A7"/>
                </a:solidFill>
                <a:latin typeface="Arial MT"/>
                <a:cs typeface="Arial MT"/>
                <a:hlinkClick r:id="rId2" action="ppaction://hlinksldjump"/>
              </a:rPr>
              <a:t> </a:t>
            </a:r>
            <a:r>
              <a:rPr dirty="0" sz="1800" spc="-5">
                <a:solidFill>
                  <a:srgbClr val="0096A7"/>
                </a:solidFill>
                <a:latin typeface="Arial MT"/>
                <a:cs typeface="Arial MT"/>
                <a:hlinkClick r:id="rId2" action="ppaction://hlinksldjump"/>
              </a:rPr>
              <a:t>Plan</a:t>
            </a:r>
            <a:endParaRPr dirty="0" sz="1800">
              <a:latin typeface="Arial MT"/>
              <a:cs typeface="Arial MT"/>
            </a:endParaRPr>
          </a:p>
          <a:p>
            <a:pPr indent="-342900" marL="355600">
              <a:spcBef>
                <a:spcPts val="320"/>
              </a:spcBef>
              <a:buClr>
                <a:srgbClr val="585858"/>
              </a:buClr>
              <a:buFontTx/>
              <a:buAutoNum type="arabicPeriod"/>
              <a:tabLst>
                <a:tab algn="l" pos="354965"/>
                <a:tab algn="l" pos="355600"/>
              </a:tabLst>
            </a:pPr>
            <a:r>
              <a:rPr dirty="0" sz="1800" lang="en-IN" spc="-5">
                <a:solidFill>
                  <a:srgbClr val="0096A7"/>
                </a:solidFill>
                <a:latin typeface="Arial MT"/>
                <a:cs typeface="Arial MT"/>
                <a:hlinkClick r:id="rId3" action="ppaction://hlinksldjump"/>
              </a:rPr>
              <a:t>Methodology</a:t>
            </a:r>
            <a:endParaRPr dirty="0" sz="1800" lang="en-IN">
              <a:latin typeface="Arial MT"/>
              <a:cs typeface="Arial MT"/>
            </a:endParaRPr>
          </a:p>
          <a:p>
            <a:pPr indent="-342900" marL="355600">
              <a:lnSpc>
                <a:spcPct val="100000"/>
              </a:lnSpc>
              <a:spcBef>
                <a:spcPts val="330"/>
              </a:spcBef>
              <a:buClr>
                <a:srgbClr val="585858"/>
              </a:buClr>
              <a:buAutoNum type="arabicPeriod"/>
              <a:tabLst>
                <a:tab algn="l" pos="354965"/>
                <a:tab algn="l" pos="355600"/>
              </a:tabLst>
            </a:pPr>
            <a:r>
              <a:rPr dirty="0" sz="1800" spc="-5">
                <a:solidFill>
                  <a:srgbClr val="0096A7"/>
                </a:solidFill>
                <a:latin typeface="Arial MT"/>
                <a:cs typeface="Arial MT"/>
                <a:hlinkClick r:id="rId4" action="ppaction://hlinksldjump"/>
              </a:rPr>
              <a:t>Review </a:t>
            </a:r>
            <a:r>
              <a:rPr dirty="0" sz="1800">
                <a:solidFill>
                  <a:srgbClr val="0096A7"/>
                </a:solidFill>
                <a:latin typeface="Arial MT"/>
                <a:cs typeface="Arial MT"/>
                <a:hlinkClick r:id="rId4" action="ppaction://hlinksldjump"/>
              </a:rPr>
              <a:t>of</a:t>
            </a:r>
            <a:r>
              <a:rPr dirty="0" sz="1800" spc="-15">
                <a:solidFill>
                  <a:srgbClr val="0096A7"/>
                </a:solidFill>
                <a:latin typeface="Arial MT"/>
                <a:cs typeface="Arial MT"/>
                <a:hlinkClick r:id="rId4" action="ppaction://hlinksldjump"/>
              </a:rPr>
              <a:t> </a:t>
            </a:r>
            <a:r>
              <a:rPr dirty="0" sz="1800" spc="-5">
                <a:solidFill>
                  <a:srgbClr val="0096A7"/>
                </a:solidFill>
                <a:latin typeface="Arial MT"/>
                <a:cs typeface="Arial MT"/>
                <a:hlinkClick r:id="rId4" action="ppaction://hlinksldjump"/>
              </a:rPr>
              <a:t>the</a:t>
            </a:r>
            <a:r>
              <a:rPr dirty="0" sz="1800" spc="-25">
                <a:solidFill>
                  <a:srgbClr val="0096A7"/>
                </a:solidFill>
                <a:latin typeface="Arial MT"/>
                <a:cs typeface="Arial MT"/>
                <a:hlinkClick r:id="rId4" action="ppaction://hlinksldjump"/>
              </a:rPr>
              <a:t> </a:t>
            </a:r>
            <a:r>
              <a:rPr dirty="0" sz="1800" spc="-5">
                <a:solidFill>
                  <a:srgbClr val="0096A7"/>
                </a:solidFill>
                <a:latin typeface="Arial MT"/>
                <a:cs typeface="Arial MT"/>
                <a:hlinkClick r:id="rId4" action="ppaction://hlinksldjump"/>
              </a:rPr>
              <a:t>Models used</a:t>
            </a:r>
            <a:endParaRPr dirty="0" sz="1800">
              <a:latin typeface="Arial MT"/>
              <a:cs typeface="Arial MT"/>
            </a:endParaRPr>
          </a:p>
          <a:p>
            <a:pPr indent="-342900" marL="355600">
              <a:lnSpc>
                <a:spcPct val="100000"/>
              </a:lnSpc>
              <a:spcBef>
                <a:spcPts val="320"/>
              </a:spcBef>
              <a:buClr>
                <a:srgbClr val="585858"/>
              </a:buClr>
              <a:buAutoNum type="arabicPeriod"/>
              <a:tabLst>
                <a:tab algn="l" pos="354965"/>
                <a:tab algn="l" pos="355600"/>
              </a:tabLst>
            </a:pPr>
            <a:r>
              <a:rPr dirty="0" sz="1800" spc="-5">
                <a:solidFill>
                  <a:srgbClr val="0096A7"/>
                </a:solidFill>
                <a:latin typeface="Arial MT"/>
                <a:cs typeface="Arial MT"/>
                <a:hlinkClick r:id="rId5" action="ppaction://hlinksldjump"/>
              </a:rPr>
              <a:t>Experimental Results</a:t>
            </a:r>
            <a:endParaRPr dirty="0" sz="1800">
              <a:latin typeface="Arial MT"/>
              <a:cs typeface="Arial MT"/>
            </a:endParaRPr>
          </a:p>
          <a:p>
            <a:pPr indent="-342900" marL="355600">
              <a:lnSpc>
                <a:spcPct val="100000"/>
              </a:lnSpc>
              <a:spcBef>
                <a:spcPts val="325"/>
              </a:spcBef>
              <a:buClr>
                <a:srgbClr val="585858"/>
              </a:buClr>
              <a:buAutoNum type="arabicPeriod"/>
              <a:tabLst>
                <a:tab algn="l" pos="354965"/>
                <a:tab algn="l" pos="355600"/>
              </a:tabLst>
            </a:pPr>
            <a:r>
              <a:rPr dirty="0" sz="1800" spc="-5">
                <a:solidFill>
                  <a:srgbClr val="0096A7"/>
                </a:solidFill>
                <a:latin typeface="Arial MT"/>
                <a:cs typeface="Arial MT"/>
              </a:rPr>
              <a:t>Conclusion</a:t>
            </a:r>
            <a:endParaRPr dirty="0" sz="18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8" name="Title 1"/>
          <p:cNvSpPr>
            <a:spLocks noGrp="1"/>
          </p:cNvSpPr>
          <p:nvPr>
            <p:ph type="title"/>
          </p:nvPr>
        </p:nvSpPr>
        <p:spPr>
          <a:xfrm>
            <a:off x="2590800" y="361950"/>
            <a:ext cx="4346956" cy="369332"/>
          </a:xfrm>
        </p:spPr>
        <p:txBody>
          <a:bodyPr/>
          <a:p>
            <a:r>
              <a:rPr dirty="0" sz="2400" lang="en-US"/>
              <a:t>Disadvantages</a:t>
            </a:r>
          </a:p>
        </p:txBody>
      </p:sp>
      <p:sp>
        <p:nvSpPr>
          <p:cNvPr id="1048639" name="Content Placeholder 2"/>
          <p:cNvSpPr>
            <a:spLocks noGrp="1"/>
          </p:cNvSpPr>
          <p:nvPr>
            <p:ph sz="quarter" idx="1"/>
          </p:nvPr>
        </p:nvSpPr>
        <p:spPr>
          <a:xfrm>
            <a:off x="152400" y="1200150"/>
            <a:ext cx="7828280" cy="1922145"/>
          </a:xfrm>
        </p:spPr>
        <p:txBody>
          <a:bodyPr>
            <a:noAutofit/>
          </a:bodyPr>
          <a:p>
            <a:pPr indent="-171450" marL="171450">
              <a:buFont typeface="Wingdings" panose="05000000000000000000" pitchFamily="2" charset="2"/>
              <a:buChar char="q"/>
            </a:pPr>
            <a:r>
              <a:rPr b="1" dirty="0" sz="1200" lang="en-US"/>
              <a:t>Overfitting</a:t>
            </a:r>
            <a:r>
              <a:rPr dirty="0" sz="1100" lang="en-US"/>
              <a:t>: If not properly regularized or tuned, decision tree-based models like AdaBoost may be prone to overfitting, especially when dealing with high-dimensional or noisy datasets. This can lead to reduced generalization performance on unseen data and an increased risk of false positives or false negatives.</a:t>
            </a:r>
          </a:p>
          <a:p>
            <a:pPr indent="-171450" marL="171450">
              <a:buFont typeface="Wingdings" panose="05000000000000000000" pitchFamily="2" charset="2"/>
              <a:buChar char="q"/>
            </a:pPr>
            <a:endParaRPr dirty="0" sz="1100" lang="en-US"/>
          </a:p>
          <a:p>
            <a:pPr indent="-171450" marL="171450">
              <a:buFont typeface="Wingdings" panose="05000000000000000000" pitchFamily="2" charset="2"/>
              <a:buChar char="q"/>
            </a:pPr>
            <a:r>
              <a:rPr b="1" dirty="0" sz="1200" lang="en-US"/>
              <a:t>Interpretability</a:t>
            </a:r>
            <a:r>
              <a:rPr dirty="0" sz="1100" lang="en-US"/>
              <a:t>: While decision trees are interpretable models, ensemble methods like AdaBoost can be more complex, making it challenging to interpret the combined decision boundaries and feature importances. This lack of interpretability may hinder stakeholders' understanding of the model's behavior and undermine trust in its decisions.</a:t>
            </a:r>
          </a:p>
          <a:p>
            <a:pPr indent="-171450" marL="171450">
              <a:buFont typeface="Wingdings" panose="05000000000000000000" pitchFamily="2" charset="2"/>
              <a:buChar char="q"/>
            </a:pPr>
            <a:endParaRPr dirty="0" sz="1100" lang="en-US"/>
          </a:p>
          <a:p>
            <a:pPr indent="-171450" marL="171450">
              <a:buFont typeface="Wingdings" panose="05000000000000000000" pitchFamily="2" charset="2"/>
              <a:buChar char="q"/>
            </a:pPr>
            <a:r>
              <a:rPr b="1" dirty="0" sz="1200" lang="en-US"/>
              <a:t>Data Imbalance</a:t>
            </a:r>
            <a:r>
              <a:rPr dirty="0" sz="1100" lang="en-US"/>
              <a:t>: While SMOTE and other oversampling techniques help address class imbalance, they may introduce biases or noise into the dataset, leading to overfitting or poor generalization performance. Additionally, oversampling techniques may not always effectively capture the underlying distribution of fraudulent activities, resulting in misclassification errors.</a:t>
            </a:r>
          </a:p>
          <a:p>
            <a:pPr indent="-171450" marL="171450">
              <a:buFont typeface="Wingdings" panose="05000000000000000000" pitchFamily="2" charset="2"/>
              <a:buChar char="q"/>
            </a:pPr>
            <a:endParaRPr dirty="0" sz="1100" lang="en-US"/>
          </a:p>
          <a:p>
            <a:pPr indent="-171450" marL="171450">
              <a:buFont typeface="Wingdings" panose="05000000000000000000" pitchFamily="2" charset="2"/>
              <a:buChar char="q"/>
            </a:pPr>
            <a:r>
              <a:rPr b="1" dirty="0" sz="1200" lang="en-US"/>
              <a:t>Limited Feature Representation</a:t>
            </a:r>
            <a:r>
              <a:rPr dirty="0" sz="1100" lang="en-US"/>
              <a:t>: PCA reduces the dimensionality of the dataset by transforming features into a lower-dimensional space. While this can improve computational efficiency and reduce overfitting, it may also lead to information loss and limited feature representation, potentially overlooking important patterns or relationships in the data relevant to fraud detection.</a:t>
            </a:r>
          </a:p>
          <a:p>
            <a:pPr indent="-171450" marL="171450">
              <a:buFont typeface="Wingdings" panose="05000000000000000000" pitchFamily="2" charset="2"/>
              <a:buChar char="q"/>
            </a:pPr>
            <a:endParaRPr dirty="0" sz="1100" lang="en-US"/>
          </a:p>
          <a:p>
            <a:pPr indent="-171450" marL="171450">
              <a:buFont typeface="Wingdings" panose="05000000000000000000" pitchFamily="2" charset="2"/>
              <a:buChar char="q"/>
            </a:pPr>
            <a:r>
              <a:rPr b="1" dirty="0" sz="1200" lang="en-US"/>
              <a:t>Model Complexity and Scalability</a:t>
            </a:r>
            <a:r>
              <a:rPr dirty="0" sz="1100" lang="en-US"/>
              <a:t>: The proposed model involves multiple algorithms and methods, including logistic regression, decision trees, PCA, SMOTE, and transaction aggregation strategies. Managing the complexity of integrating and optimizing these components can be challenging, particularly when deploying the model in a real-time, scalable production environment.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40" name="object 2"/>
          <p:cNvSpPr txBox="1">
            <a:spLocks noGrp="1"/>
          </p:cNvSpPr>
          <p:nvPr>
            <p:ph type="title"/>
          </p:nvPr>
        </p:nvSpPr>
        <p:spPr>
          <a:xfrm>
            <a:off x="203982" y="1220509"/>
            <a:ext cx="8117079" cy="3390901"/>
          </a:xfrm>
          <a:prstGeom prst="rect"/>
        </p:spPr>
        <p:txBody>
          <a:bodyPr bIns="0" lIns="0" rIns="0" rtlCol="0" tIns="12700" vert="horz" wrap="square">
            <a:spAutoFit/>
          </a:bodyPr>
          <a:p>
            <a:pPr defTabSz="914400" eaLnBrk="1" fontAlgn="auto" hangingPunct="1" indent="-320040" latinLnBrk="0" lvl="0" marL="320040" marR="0" rtl="0">
              <a:lnSpc>
                <a:spcPct val="100000"/>
              </a:lnSpc>
              <a:spcBef>
                <a:spcPts val="700"/>
              </a:spcBef>
              <a:spcAft>
                <a:spcPts val="0"/>
              </a:spcAft>
            </a:pPr>
            <a:r>
              <a:rPr baseline="0" b="0" cap="none" dirty="0" sz="1600" i="0" kern="1200" kumimoji="0" lang="en-US" noProof="0" normalizeH="0" spc="0" strike="noStrike" u="none">
                <a:ln>
                  <a:noFill/>
                </a:ln>
                <a:solidFill>
                  <a:prstClr val="black"/>
                </a:solidFill>
                <a:effectLst/>
                <a:uLnTx/>
                <a:uFillTx/>
                <a:latin typeface="Tw Cen MT"/>
                <a:ea typeface="+mn-ea"/>
                <a:cs typeface="+mn-cs"/>
              </a:rPr>
              <a:t>	</a:t>
            </a:r>
            <a:r>
              <a:rPr baseline="0" b="1" cap="none" dirty="0" sz="1600" i="0" kern="1200" kumimoji="0" lang="en-US" noProof="0" normalizeH="0" spc="0" strike="noStrike" u="none">
                <a:ln>
                  <a:noFill/>
                </a:ln>
                <a:solidFill>
                  <a:prstClr val="black"/>
                </a:solidFill>
                <a:effectLst/>
                <a:uLnTx/>
                <a:uFillTx/>
                <a:latin typeface="Tw Cen MT"/>
                <a:ea typeface="+mn-ea"/>
                <a:cs typeface="+mn-cs"/>
              </a:rPr>
              <a:t>Prediction Label</a:t>
            </a:r>
            <a:r>
              <a:rPr baseline="0" b="0" cap="none" dirty="0" sz="1600" i="0" kern="1200" kumimoji="0" lang="en-US" noProof="0" normalizeH="0" spc="0" strike="noStrike" u="none">
                <a:ln>
                  <a:noFill/>
                </a:ln>
                <a:solidFill>
                  <a:prstClr val="black"/>
                </a:solidFill>
                <a:effectLst/>
                <a:uLnTx/>
                <a:uFillTx/>
                <a:latin typeface="Tw Cen MT"/>
                <a:ea typeface="+mn-ea"/>
                <a:cs typeface="+mn-cs"/>
              </a:rPr>
              <a:t>: Each transaction is assigned a prediction label indicating whether it is classified as legitimate (0) or fraudulent (1). This binary classification output serves as the primary indicator of the model's assessment of the transaction's legitimacy.</a:t>
            </a:r>
            <a:br>
              <a:rPr baseline="0" b="0" cap="none" dirty="0" sz="1600" i="0" kern="1200" kumimoji="0" lang="en-US" noProof="0" normalizeH="0" spc="0" strike="noStrike" u="none">
                <a:ln>
                  <a:noFill/>
                </a:ln>
                <a:solidFill>
                  <a:prstClr val="black"/>
                </a:solidFill>
                <a:effectLst/>
                <a:uLnTx/>
                <a:uFillTx/>
                <a:latin typeface="Tw Cen MT"/>
                <a:ea typeface="+mn-ea"/>
                <a:cs typeface="+mn-cs"/>
              </a:rPr>
            </a:br>
            <a:br>
              <a:rPr baseline="0" b="0" cap="none" dirty="0" sz="1600" i="0" kern="1200" kumimoji="0" lang="en-US" noProof="0" normalizeH="0" spc="0" strike="noStrike" u="none">
                <a:ln>
                  <a:noFill/>
                </a:ln>
                <a:solidFill>
                  <a:prstClr val="black"/>
                </a:solidFill>
                <a:effectLst/>
                <a:uLnTx/>
                <a:uFillTx/>
                <a:latin typeface="Tw Cen MT"/>
                <a:ea typeface="+mn-ea"/>
                <a:cs typeface="+mn-cs"/>
              </a:rPr>
            </a:br>
            <a:r>
              <a:rPr baseline="0" b="1" cap="none" dirty="0" sz="1600" i="0" kern="1200" kumimoji="0" lang="en-US" noProof="0" normalizeH="0" spc="0" strike="noStrike" u="none">
                <a:ln>
                  <a:noFill/>
                </a:ln>
                <a:solidFill>
                  <a:prstClr val="black"/>
                </a:solidFill>
                <a:effectLst/>
                <a:uLnTx/>
                <a:uFillTx/>
                <a:latin typeface="Tw Cen MT"/>
                <a:ea typeface="+mn-ea"/>
                <a:cs typeface="+mn-cs"/>
              </a:rPr>
              <a:t>Probability Score: </a:t>
            </a:r>
            <a:r>
              <a:rPr baseline="0" b="0" cap="none" dirty="0" sz="1600" i="0" kern="1200" kumimoji="0" lang="en-US" noProof="0" normalizeH="0" spc="0" strike="noStrike" u="none">
                <a:ln>
                  <a:noFill/>
                </a:ln>
                <a:solidFill>
                  <a:prstClr val="black"/>
                </a:solidFill>
                <a:effectLst/>
                <a:uLnTx/>
                <a:uFillTx/>
                <a:latin typeface="Tw Cen MT"/>
                <a:ea typeface="+mn-ea"/>
                <a:cs typeface="+mn-cs"/>
              </a:rPr>
              <a:t>In addition to the prediction label, the model may also output a probability score indicating the likelihood of the transaction being fraudulent. This score represents the model's confidence in its prediction and can be useful for assessing the certainty of the classification.</a:t>
            </a:r>
            <a:br>
              <a:rPr baseline="0" b="0" cap="none" dirty="0" sz="1600" i="0" kern="1200" kumimoji="0" lang="en-US" noProof="0" normalizeH="0" spc="0" strike="noStrike" u="none">
                <a:ln>
                  <a:noFill/>
                </a:ln>
                <a:solidFill>
                  <a:prstClr val="black"/>
                </a:solidFill>
                <a:effectLst/>
                <a:uLnTx/>
                <a:uFillTx/>
                <a:latin typeface="Tw Cen MT"/>
                <a:ea typeface="+mn-ea"/>
                <a:cs typeface="+mn-cs"/>
              </a:rPr>
            </a:br>
            <a:br>
              <a:rPr baseline="0" b="0" cap="none" dirty="0" sz="1600" i="0" kern="1200" kumimoji="0" lang="en-US" noProof="0" normalizeH="0" spc="0" strike="noStrike" u="none">
                <a:ln>
                  <a:noFill/>
                </a:ln>
                <a:solidFill>
                  <a:prstClr val="black"/>
                </a:solidFill>
                <a:effectLst/>
                <a:uLnTx/>
                <a:uFillTx/>
                <a:latin typeface="Tw Cen MT"/>
                <a:ea typeface="+mn-ea"/>
                <a:cs typeface="+mn-cs"/>
              </a:rPr>
            </a:br>
            <a:r>
              <a:rPr baseline="0" b="1" cap="none" dirty="0" sz="1600" i="0" kern="1200" kumimoji="0" lang="en-US" noProof="0" normalizeH="0" spc="0" strike="noStrike" u="none">
                <a:ln>
                  <a:noFill/>
                </a:ln>
                <a:solidFill>
                  <a:prstClr val="black"/>
                </a:solidFill>
                <a:effectLst/>
                <a:uLnTx/>
                <a:uFillTx/>
                <a:latin typeface="Tw Cen MT"/>
                <a:ea typeface="+mn-ea"/>
                <a:cs typeface="+mn-cs"/>
              </a:rPr>
              <a:t>Visualization</a:t>
            </a:r>
            <a:r>
              <a:rPr baseline="0" b="0" cap="none" dirty="0" sz="1600" i="0" kern="1200" kumimoji="0" lang="en-US" noProof="0" normalizeH="0" spc="0" strike="noStrike" u="none">
                <a:ln>
                  <a:noFill/>
                </a:ln>
                <a:solidFill>
                  <a:prstClr val="black"/>
                </a:solidFill>
                <a:effectLst/>
                <a:uLnTx/>
                <a:uFillTx/>
                <a:latin typeface="Tw Cen MT"/>
                <a:ea typeface="+mn-ea"/>
                <a:cs typeface="+mn-cs"/>
              </a:rPr>
              <a:t>: To aid interpretation and decision-making, the output may be accompanied by visualizations such as ROC curves, precision-recall curves, confusion matrices, or feature importance plots. These visualizations provide a comprehensive overview of the model's performance and insights into its behavior.</a:t>
            </a:r>
            <a:br>
              <a:rPr baseline="0" b="0" cap="none" dirty="0" sz="1600" i="0" kern="1200" kumimoji="0" lang="en-US" noProof="0" normalizeH="0" spc="0" strike="noStrike" u="none">
                <a:ln>
                  <a:noFill/>
                </a:ln>
                <a:solidFill>
                  <a:prstClr val="black"/>
                </a:solidFill>
                <a:effectLst/>
                <a:uLnTx/>
                <a:uFillTx/>
                <a:latin typeface="Tw Cen MT"/>
                <a:ea typeface="+mn-ea"/>
                <a:cs typeface="+mn-cs"/>
              </a:rPr>
            </a:br>
            <a:endParaRPr dirty="0" sz="2800"/>
          </a:p>
        </p:txBody>
      </p:sp>
      <p:sp>
        <p:nvSpPr>
          <p:cNvPr id="1048641" name="object 3"/>
          <p:cNvSpPr txBox="1">
            <a:spLocks noGrp="1"/>
          </p:cNvSpPr>
          <p:nvPr>
            <p:ph type="sldNum" sz="quarter" idx="7"/>
          </p:nvPr>
        </p:nvSpPr>
        <p:spPr>
          <a:xfrm>
            <a:off x="8752585" y="4781594"/>
            <a:ext cx="217170" cy="139701"/>
          </a:xfrm>
          <a:prstGeom prst="rect"/>
        </p:spPr>
        <p:txBody>
          <a:bodyPr bIns="0" lIns="0" rIns="0" rtlCol="0" tIns="0" vert="horz" wrap="square">
            <a:spAutoFit/>
          </a:bodyPr>
          <a:p>
            <a:pPr marL="38100">
              <a:lnSpc>
                <a:spcPct val="100000"/>
              </a:lnSpc>
            </a:pPr>
            <a:fld id="{81D60167-4931-47E6-BA6A-407CBD079E47}" type="slidenum">
              <a:rPr dirty="0" spc="-5"/>
              <a:t>21</a:t>
            </a:fld>
            <a:endParaRPr dirty="0" spc="-5"/>
          </a:p>
        </p:txBody>
      </p:sp>
      <p:sp>
        <p:nvSpPr>
          <p:cNvPr id="1048642" name="TextBox 4"/>
          <p:cNvSpPr txBox="1"/>
          <p:nvPr/>
        </p:nvSpPr>
        <p:spPr>
          <a:xfrm>
            <a:off x="2819400" y="261213"/>
            <a:ext cx="4572000" cy="523220"/>
          </a:xfrm>
          <a:prstGeom prst="rect"/>
          <a:noFill/>
        </p:spPr>
        <p:txBody>
          <a:bodyPr wrap="square">
            <a:spAutoFit/>
          </a:bodyPr>
          <a:p>
            <a:r>
              <a:rPr baseline="0" b="0" cap="none" dirty="0" sz="2800" i="0" kern="1200" kumimoji="0" lang="en-US" noProof="0" normalizeH="0" spc="0" strike="noStrike" u="none">
                <a:ln>
                  <a:noFill/>
                </a:ln>
                <a:effectLst/>
                <a:uLnTx/>
                <a:uFillTx/>
                <a:latin typeface="Tw Cen MT"/>
                <a:ea typeface="+mj-ea"/>
                <a:cs typeface="+mj-cs"/>
              </a:rPr>
              <a:t>Outputs</a:t>
            </a:r>
            <a:endParaRPr dirty="0" sz="1100"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43" name="object 2"/>
          <p:cNvSpPr txBox="1">
            <a:spLocks noGrp="1"/>
          </p:cNvSpPr>
          <p:nvPr>
            <p:ph type="title"/>
          </p:nvPr>
        </p:nvSpPr>
        <p:spPr>
          <a:xfrm>
            <a:off x="2977515" y="265287"/>
            <a:ext cx="1594485" cy="380365"/>
          </a:xfrm>
          <a:prstGeom prst="rect"/>
        </p:spPr>
        <p:txBody>
          <a:bodyPr bIns="0" lIns="0" rIns="0" rtlCol="0" tIns="12065" vert="horz" wrap="square">
            <a:spAutoFit/>
          </a:bodyPr>
          <a:p>
            <a:pPr marL="12700">
              <a:lnSpc>
                <a:spcPct val="100000"/>
              </a:lnSpc>
              <a:spcBef>
                <a:spcPts val="95"/>
              </a:spcBef>
            </a:pPr>
            <a:r>
              <a:rPr dirty="0" sz="2500" spc="-5"/>
              <a:t>Conclusion</a:t>
            </a:r>
            <a:endParaRPr dirty="0" sz="2500"/>
          </a:p>
        </p:txBody>
      </p:sp>
      <p:sp>
        <p:nvSpPr>
          <p:cNvPr id="1048644" name="object 4"/>
          <p:cNvSpPr txBox="1"/>
          <p:nvPr/>
        </p:nvSpPr>
        <p:spPr>
          <a:xfrm>
            <a:off x="8752585" y="4781594"/>
            <a:ext cx="216535" cy="139701"/>
          </a:xfrm>
          <a:prstGeom prst="rect"/>
        </p:spPr>
        <p:txBody>
          <a:bodyPr bIns="0" lIns="0" rIns="0" rtlCol="0" tIns="0" vert="horz" wrap="square">
            <a:spAutoFit/>
          </a:bodyPr>
          <a:p>
            <a:pPr marL="38100">
              <a:lnSpc>
                <a:spcPct val="100000"/>
              </a:lnSpc>
            </a:pPr>
            <a:fld id="{81D60167-4931-47E6-BA6A-407CBD079E47}" type="slidenum">
              <a:rPr dirty="0" sz="1000" spc="-5">
                <a:solidFill>
                  <a:srgbClr val="585858"/>
                </a:solidFill>
                <a:latin typeface="Arial MT"/>
                <a:cs typeface="Arial MT"/>
              </a:rPr>
              <a:t>22</a:t>
            </a:fld>
            <a:endParaRPr sz="1000">
              <a:latin typeface="Arial MT"/>
              <a:cs typeface="Arial MT"/>
            </a:endParaRPr>
          </a:p>
        </p:txBody>
      </p:sp>
      <p:sp>
        <p:nvSpPr>
          <p:cNvPr id="1048645" name="object 3"/>
          <p:cNvSpPr txBox="1"/>
          <p:nvPr/>
        </p:nvSpPr>
        <p:spPr>
          <a:xfrm>
            <a:off x="530758" y="1214450"/>
            <a:ext cx="7013042" cy="3061335"/>
          </a:xfrm>
          <a:prstGeom prst="rect"/>
        </p:spPr>
        <p:txBody>
          <a:bodyPr bIns="0" lIns="0" rIns="0" rtlCol="0" tIns="13335" vert="horz" wrap="square">
            <a:spAutoFit/>
          </a:bodyPr>
          <a:p>
            <a:r>
              <a:rPr dirty="0" sz="1400" lang="en-US"/>
              <a:t>The credit card fraud detection project presents a comprehensive approach to addressing the pervasive issue of fraudulent activities within e-commerce and online payment systems. Through meticulous data preprocessing, feature engineering, and algorithmic selection, the model adeptly identifies suspicious transactions while maintaining computational efficiency. By integrating a diverse array of machine learning techniques, including logistic regression, decision trees, and ensemble methods like AdaBoost, the model achieves a balance between accuracy and interpretability. Furthermore, innovative methodologies such as principal component analysis (PCA) for feature selection and transaction aggregation strategies enhance the model's effectiveness in discerning fraudulent behavior. The project highlights the importance of continuous improvement and adaptation, emphasizing the need for regular updates, monitoring, and collaboration with stakeholders to remain vigilant against emerging fraud threats. Ultimately, the credit card fraud detection model serves as a proactive measure to safeguard financial transactions, bolstering trust and security in the ever-evolving landscape of digital commerce.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object 2"/>
          <p:cNvSpPr txBox="1">
            <a:spLocks noGrp="1"/>
          </p:cNvSpPr>
          <p:nvPr>
            <p:ph type="title"/>
          </p:nvPr>
        </p:nvSpPr>
        <p:spPr>
          <a:xfrm>
            <a:off x="1676400" y="514350"/>
            <a:ext cx="5172050" cy="396904"/>
          </a:xfrm>
          <a:prstGeom prst="rect"/>
        </p:spPr>
        <p:txBody>
          <a:bodyPr bIns="0" lIns="0" rIns="0" rtlCol="0" tIns="12065" vert="horz" wrap="square">
            <a:spAutoFit/>
          </a:bodyPr>
          <a:p>
            <a:pPr marL="12700">
              <a:lnSpc>
                <a:spcPct val="100000"/>
              </a:lnSpc>
              <a:spcBef>
                <a:spcPts val="95"/>
              </a:spcBef>
            </a:pPr>
            <a:r>
              <a:rPr dirty="0" sz="2500" lang="en-IN" spc="-5"/>
              <a:t>Credit Card Fraud Detection</a:t>
            </a:r>
            <a:endParaRPr dirty="0" sz="2500"/>
          </a:p>
        </p:txBody>
      </p:sp>
      <p:sp>
        <p:nvSpPr>
          <p:cNvPr id="1048595" name="object 4"/>
          <p:cNvSpPr txBox="1">
            <a:spLocks noGrp="1"/>
          </p:cNvSpPr>
          <p:nvPr>
            <p:ph type="sldNum" sz="quarter" idx="7"/>
          </p:nvPr>
        </p:nvSpPr>
        <p:spPr>
          <a:xfrm>
            <a:off x="8752585" y="4781594"/>
            <a:ext cx="217170" cy="139701"/>
          </a:xfrm>
          <a:prstGeom prst="rect"/>
        </p:spPr>
        <p:txBody>
          <a:bodyPr bIns="0" lIns="0" rIns="0" rtlCol="0" tIns="0" vert="horz" wrap="square">
            <a:spAutoFit/>
          </a:bodyPr>
          <a:p>
            <a:pPr marL="38100">
              <a:lnSpc>
                <a:spcPct val="100000"/>
              </a:lnSpc>
            </a:pPr>
            <a:fld id="{81D60167-4931-47E6-BA6A-407CBD079E47}" type="slidenum">
              <a:rPr dirty="0" spc="-5"/>
              <a:t>3</a:t>
            </a:fld>
            <a:endParaRPr dirty="0" spc="-5"/>
          </a:p>
        </p:txBody>
      </p:sp>
      <p:sp>
        <p:nvSpPr>
          <p:cNvPr id="1048596" name="TextBox 5"/>
          <p:cNvSpPr txBox="1"/>
          <p:nvPr/>
        </p:nvSpPr>
        <p:spPr>
          <a:xfrm>
            <a:off x="373823" y="1188303"/>
            <a:ext cx="7543800" cy="4015740"/>
          </a:xfrm>
          <a:prstGeom prst="rect"/>
          <a:noFill/>
        </p:spPr>
        <p:txBody>
          <a:bodyPr wrap="square">
            <a:spAutoFit/>
          </a:bodyPr>
          <a:p>
            <a:pPr algn="l" defTabSz="914400" eaLnBrk="1" fontAlgn="auto" hangingPunct="1" latinLnBrk="0" lvl="0" marR="0" rtl="0">
              <a:lnSpc>
                <a:spcPct val="100000"/>
              </a:lnSpc>
              <a:spcBef>
                <a:spcPts val="700"/>
              </a:spcBef>
              <a:spcAft>
                <a:spcPts val="0"/>
              </a:spcAft>
              <a:buClr>
                <a:srgbClr val="DD8047"/>
              </a:buClr>
              <a:buSzPct val="60000"/>
            </a:pPr>
            <a:r>
              <a:rPr baseline="0" b="0" cap="none" dirty="0" sz="1400" i="0" kern="1200" kumimoji="0" lang="en-US" noProof="0" normalizeH="0" spc="0" strike="noStrike" u="none">
                <a:ln>
                  <a:noFill/>
                </a:ln>
                <a:solidFill>
                  <a:prstClr val="black"/>
                </a:solidFill>
                <a:effectLst/>
                <a:uLnTx/>
                <a:uFillTx/>
                <a:latin typeface="Tw Cen MT"/>
                <a:ea typeface="+mn-ea"/>
                <a:cs typeface="+mn-cs"/>
              </a:rPr>
              <a:t>In today's digital age, where e-commerce and online transactions have become ubiquitous, the rise of credit card fraud poses significant challenges to financial institutions, merchants, and consumers alike. Credit card fraud encompasses a wide range of deceptive activities, including unauthorized transactions, identity theft, and account takeover, resulting in substantial financial losses and undermining trust in the integrity of electronic payment systems.</a:t>
            </a:r>
          </a:p>
          <a:p>
            <a:pPr algn="l" defTabSz="914400" eaLnBrk="1" fontAlgn="auto" hangingPunct="1" latinLnBrk="0" lvl="0" marR="0" rtl="0">
              <a:lnSpc>
                <a:spcPct val="100000"/>
              </a:lnSpc>
              <a:spcBef>
                <a:spcPts val="700"/>
              </a:spcBef>
              <a:spcAft>
                <a:spcPts val="0"/>
              </a:spcAft>
              <a:buClr>
                <a:srgbClr val="DD8047"/>
              </a:buClr>
              <a:buSzPct val="60000"/>
            </a:pPr>
            <a:endParaRPr baseline="0" b="0" cap="none" dirty="0" sz="1400" i="0" kern="1200" kumimoji="0" lang="en-US" noProof="0" normalizeH="0" spc="0" strike="noStrike" u="none">
              <a:ln>
                <a:noFill/>
              </a:ln>
              <a:solidFill>
                <a:prstClr val="black"/>
              </a:solidFill>
              <a:effectLst/>
              <a:uLnTx/>
              <a:uFillTx/>
              <a:latin typeface="Tw Cen MT"/>
              <a:ea typeface="+mn-ea"/>
              <a:cs typeface="+mn-cs"/>
            </a:endParaRPr>
          </a:p>
          <a:p>
            <a:pPr algn="l" defTabSz="914400" eaLnBrk="1" fontAlgn="auto" hangingPunct="1" latinLnBrk="0" lvl="0" marR="0" rtl="0">
              <a:lnSpc>
                <a:spcPct val="100000"/>
              </a:lnSpc>
              <a:spcBef>
                <a:spcPts val="700"/>
              </a:spcBef>
              <a:spcAft>
                <a:spcPts val="0"/>
              </a:spcAft>
              <a:buClr>
                <a:srgbClr val="DD8047"/>
              </a:buClr>
              <a:buSzPct val="60000"/>
            </a:pPr>
            <a:r>
              <a:rPr baseline="0" b="0" cap="none" dirty="0" sz="1400" i="0" kern="1200" kumimoji="0" lang="en-US" noProof="0" normalizeH="0" spc="0" strike="noStrike" u="none">
                <a:ln>
                  <a:noFill/>
                </a:ln>
                <a:solidFill>
                  <a:prstClr val="black"/>
                </a:solidFill>
                <a:effectLst/>
                <a:uLnTx/>
                <a:uFillTx/>
                <a:latin typeface="Tw Cen MT"/>
                <a:ea typeface="+mn-ea"/>
                <a:cs typeface="+mn-cs"/>
              </a:rPr>
              <a:t>The imperative to detect and mitigate credit card fraud has never been greater. As fraudulent schemes become increasingly sophisticated and pervasive, there is a pressing need for robust and adaptive fraud detection mechanisms capable of identifying suspicious activities in real-time, safeguarding financial transactions, and preserving the trust and security of online commerce.</a:t>
            </a:r>
          </a:p>
          <a:p>
            <a:pPr algn="l" defTabSz="914400" eaLnBrk="1" fontAlgn="auto" hangingPunct="1" latinLnBrk="0" lvl="0" marR="0" rtl="0">
              <a:lnSpc>
                <a:spcPct val="100000"/>
              </a:lnSpc>
              <a:spcBef>
                <a:spcPts val="700"/>
              </a:spcBef>
              <a:spcAft>
                <a:spcPts val="0"/>
              </a:spcAft>
              <a:buClr>
                <a:srgbClr val="DD8047"/>
              </a:buClr>
              <a:buSzPct val="60000"/>
            </a:pPr>
            <a:r>
              <a:rPr baseline="0" b="0" cap="none" dirty="0" sz="1400" i="0" kern="1200" kumimoji="0" lang="en-US" noProof="0" normalizeH="0" spc="0" strike="noStrike" u="none">
                <a:ln>
                  <a:noFill/>
                </a:ln>
                <a:solidFill>
                  <a:prstClr val="black"/>
                </a:solidFill>
                <a:effectLst/>
                <a:uLnTx/>
                <a:uFillTx/>
                <a:latin typeface="Tw Cen MT"/>
                <a:ea typeface="+mn-ea"/>
                <a:cs typeface="+mn-cs"/>
              </a:rPr>
              <a:t>In response to these challenges, our project endeavors to develop a comprehensive credit card fraud detection system leveraging machine learning algorithms, advanced analytics, and innovative methodologies. By harnessing the power of data-driven insights and predictive modeling techniques, we aim to create a proactive and effective solution to combat fraudulent activities, mitigate financial risks, and enhance the resilience of electronic payment ecosystems.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object 6"/>
          <p:cNvSpPr txBox="1">
            <a:spLocks noGrp="1"/>
          </p:cNvSpPr>
          <p:nvPr>
            <p:ph type="sldNum" sz="quarter" idx="7"/>
          </p:nvPr>
        </p:nvSpPr>
        <p:spPr>
          <a:xfrm>
            <a:off x="8752585" y="4781594"/>
            <a:ext cx="217170" cy="139701"/>
          </a:xfrm>
          <a:prstGeom prst="rect"/>
        </p:spPr>
        <p:txBody>
          <a:bodyPr bIns="0" lIns="0" rIns="0" rtlCol="0" tIns="0" vert="horz" wrap="square">
            <a:spAutoFit/>
          </a:bodyPr>
          <a:p>
            <a:pPr marL="38100">
              <a:lnSpc>
                <a:spcPct val="100000"/>
              </a:lnSpc>
            </a:pPr>
            <a:fld id="{81D60167-4931-47E6-BA6A-407CBD079E47}" type="slidenum">
              <a:rPr dirty="0" spc="-5"/>
              <a:t>4</a:t>
            </a:fld>
            <a:endParaRPr dirty="0" spc="-5"/>
          </a:p>
        </p:txBody>
      </p:sp>
      <p:sp>
        <p:nvSpPr>
          <p:cNvPr id="1048598" name="object 4"/>
          <p:cNvSpPr txBox="1"/>
          <p:nvPr/>
        </p:nvSpPr>
        <p:spPr>
          <a:xfrm>
            <a:off x="457200" y="1112030"/>
            <a:ext cx="7391400" cy="3937634"/>
          </a:xfrm>
          <a:prstGeom prst="rect"/>
        </p:spPr>
        <p:txBody>
          <a:bodyPr bIns="0" lIns="0" rIns="0" rtlCol="0" tIns="12700" vert="horz" wrap="square">
            <a:spAutoFit/>
          </a:bodyPr>
          <a:p>
            <a:r>
              <a:rPr dirty="0" lang="en-US"/>
              <a:t>With the emerging rise of technology today, the dependency on e-commerce and the online payments has grown exponentially. As the credit card provides convenience to the users but frauds caused due to these activities causes inconvenience. The credit card information is confidential, the bank and the other financial enterprises doesn't want to disclose the information about their customers. Risk management is critical for financial enterprises to survive in such competing industry. The provisional loss arises due to the "bad" accounts bank lends the money to customers who eventually do not have capability to pay back. In the risk management, the chances of false negative (false "good" accounts) could still be high. However, by leveraging their performance such as credit card utilization, payment information, risks can further be managed to control provisional loss. In this paper, a focus on risk management as well as fraud detection is depicted.</a:t>
            </a:r>
          </a:p>
          <a:p>
            <a:pPr indent="-305435" marL="795655">
              <a:lnSpc>
                <a:spcPts val="1405"/>
              </a:lnSpc>
              <a:spcBef>
                <a:spcPts val="100"/>
              </a:spcBef>
              <a:buChar char="○"/>
              <a:tabLst>
                <a:tab algn="l" pos="795655"/>
                <a:tab algn="l" pos="796290"/>
              </a:tabLst>
            </a:pPr>
            <a:r>
              <a:rPr dirty="0" sz="1600" lang="en-US"/>
              <a:t>.</a:t>
            </a:r>
            <a:endParaRPr dirty="0" sz="1600">
              <a:latin typeface="Arial MT"/>
              <a:cs typeface="Arial MT"/>
            </a:endParaRPr>
          </a:p>
        </p:txBody>
      </p:sp>
      <p:sp>
        <p:nvSpPr>
          <p:cNvPr id="1048599" name="object 5"/>
          <p:cNvSpPr txBox="1">
            <a:spLocks noGrp="1"/>
          </p:cNvSpPr>
          <p:nvPr>
            <p:ph type="title"/>
          </p:nvPr>
        </p:nvSpPr>
        <p:spPr>
          <a:xfrm>
            <a:off x="2819400" y="285750"/>
            <a:ext cx="1683385" cy="367665"/>
          </a:xfrm>
          <a:prstGeom prst="rect"/>
        </p:spPr>
        <p:txBody>
          <a:bodyPr bIns="0" lIns="0" rIns="0" rtlCol="0" tIns="12065" vert="horz" wrap="square">
            <a:spAutoFit/>
          </a:bodyPr>
          <a:p>
            <a:pPr marL="12700">
              <a:lnSpc>
                <a:spcPct val="100000"/>
              </a:lnSpc>
              <a:spcBef>
                <a:spcPts val="95"/>
              </a:spcBef>
            </a:pPr>
            <a:r>
              <a:rPr dirty="0" sz="2400" spc="-5"/>
              <a:t>Introduction</a:t>
            </a:r>
            <a:endParaRPr dirty="0" sz="2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object 2"/>
          <p:cNvSpPr txBox="1">
            <a:spLocks noGrp="1"/>
          </p:cNvSpPr>
          <p:nvPr>
            <p:ph type="title"/>
          </p:nvPr>
        </p:nvSpPr>
        <p:spPr>
          <a:xfrm>
            <a:off x="3326384" y="2272995"/>
            <a:ext cx="2491105" cy="546100"/>
          </a:xfrm>
          <a:prstGeom prst="rect"/>
        </p:spPr>
        <p:txBody>
          <a:bodyPr bIns="0" lIns="0" rIns="0" rtlCol="0" tIns="12700" vert="horz" wrap="square">
            <a:spAutoFit/>
          </a:bodyPr>
          <a:p>
            <a:pPr marL="12700">
              <a:lnSpc>
                <a:spcPct val="100000"/>
              </a:lnSpc>
              <a:spcBef>
                <a:spcPts val="100"/>
              </a:spcBef>
            </a:pPr>
            <a:r>
              <a:rPr dirty="0"/>
              <a:t>Project</a:t>
            </a:r>
            <a:r>
              <a:rPr dirty="0" spc="-105"/>
              <a:t> </a:t>
            </a:r>
            <a:r>
              <a:rPr dirty="0"/>
              <a:t>Plan</a:t>
            </a:r>
          </a:p>
        </p:txBody>
      </p:sp>
      <p:sp>
        <p:nvSpPr>
          <p:cNvPr id="1048605" name="object 3"/>
          <p:cNvSpPr txBox="1">
            <a:spLocks noGrp="1"/>
          </p:cNvSpPr>
          <p:nvPr>
            <p:ph type="sldNum" sz="quarter" idx="7"/>
          </p:nvPr>
        </p:nvSpPr>
        <p:spPr>
          <a:xfrm>
            <a:off x="8752585" y="4781594"/>
            <a:ext cx="217170" cy="139701"/>
          </a:xfrm>
          <a:prstGeom prst="rect"/>
        </p:spPr>
        <p:txBody>
          <a:bodyPr bIns="0" lIns="0" rIns="0" rtlCol="0" tIns="0" vert="horz" wrap="square">
            <a:spAutoFit/>
          </a:bodyPr>
          <a:p>
            <a:pPr marL="38100">
              <a:lnSpc>
                <a:spcPct val="100000"/>
              </a:lnSpc>
            </a:pPr>
            <a:fld id="{81D60167-4931-47E6-BA6A-407CBD079E47}" type="slidenum">
              <a:rPr dirty="0" spc="-5"/>
              <a:t>5</a:t>
            </a:fld>
            <a:endParaRPr dirty="0" spc="-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6" name="object 2"/>
          <p:cNvSpPr txBox="1">
            <a:spLocks noGrp="1"/>
          </p:cNvSpPr>
          <p:nvPr>
            <p:ph type="title"/>
          </p:nvPr>
        </p:nvSpPr>
        <p:spPr>
          <a:xfrm>
            <a:off x="1295400" y="361950"/>
            <a:ext cx="6467450" cy="504625"/>
          </a:xfrm>
          <a:prstGeom prst="rect"/>
        </p:spPr>
        <p:txBody>
          <a:bodyPr bIns="0" lIns="0" rIns="0" rtlCol="0" tIns="12065" vert="horz" wrap="square">
            <a:spAutoFit/>
          </a:bodyPr>
          <a:p>
            <a:pPr marL="12700">
              <a:lnSpc>
                <a:spcPct val="100000"/>
              </a:lnSpc>
              <a:spcBef>
                <a:spcPts val="95"/>
              </a:spcBef>
            </a:pPr>
            <a:r>
              <a:rPr dirty="0" sz="3200" i="0" lang="en-IN">
                <a:effectLst/>
                <a:latin typeface="+mj-lt"/>
              </a:rPr>
              <a:t>Project Overview and Scope</a:t>
            </a:r>
            <a:endParaRPr dirty="0" sz="4000">
              <a:latin typeface="+mj-lt"/>
            </a:endParaRPr>
          </a:p>
        </p:txBody>
      </p:sp>
      <p:sp>
        <p:nvSpPr>
          <p:cNvPr id="1048607" name="object 4"/>
          <p:cNvSpPr txBox="1">
            <a:spLocks noGrp="1"/>
          </p:cNvSpPr>
          <p:nvPr>
            <p:ph type="sldNum" sz="quarter" idx="7"/>
          </p:nvPr>
        </p:nvSpPr>
        <p:spPr>
          <a:xfrm>
            <a:off x="8752585" y="4781594"/>
            <a:ext cx="217170" cy="139701"/>
          </a:xfrm>
          <a:prstGeom prst="rect"/>
        </p:spPr>
        <p:txBody>
          <a:bodyPr bIns="0" lIns="0" rIns="0" rtlCol="0" tIns="0" vert="horz" wrap="square">
            <a:spAutoFit/>
          </a:bodyPr>
          <a:p>
            <a:pPr marL="38100">
              <a:lnSpc>
                <a:spcPct val="100000"/>
              </a:lnSpc>
            </a:pPr>
            <a:fld id="{81D60167-4931-47E6-BA6A-407CBD079E47}" type="slidenum">
              <a:rPr dirty="0" spc="-5"/>
              <a:t>6</a:t>
            </a:fld>
            <a:endParaRPr dirty="0" spc="-5"/>
          </a:p>
        </p:txBody>
      </p:sp>
      <p:sp>
        <p:nvSpPr>
          <p:cNvPr id="1048608" name="TextBox 7"/>
          <p:cNvSpPr txBox="1"/>
          <p:nvPr/>
        </p:nvSpPr>
        <p:spPr>
          <a:xfrm>
            <a:off x="420287" y="1173389"/>
            <a:ext cx="7239000" cy="3503523"/>
          </a:xfrm>
          <a:prstGeom prst="rect"/>
          <a:noFill/>
        </p:spPr>
        <p:txBody>
          <a:bodyPr wrap="square">
            <a:spAutoFit/>
          </a:bodyPr>
          <a:p>
            <a:pPr algn="l" defTabSz="914400" eaLnBrk="1" fontAlgn="auto" hangingPunct="1" indent="-285750" latinLnBrk="0" lvl="0" marL="285750" marR="0" rtl="0">
              <a:lnSpc>
                <a:spcPct val="100000"/>
              </a:lnSpc>
              <a:spcBef>
                <a:spcPts val="700"/>
              </a:spcBef>
              <a:spcAft>
                <a:spcPts val="0"/>
              </a:spcAft>
              <a:buClr>
                <a:schemeClr val="tx1"/>
              </a:buClr>
              <a:buSzPct val="60000"/>
              <a:buFont typeface="Wingdings" panose="05000000000000000000" pitchFamily="2" charset="2"/>
              <a:buChar char="q"/>
            </a:pPr>
            <a:r>
              <a:rPr baseline="0" b="0" cap="none" dirty="0" sz="1400" i="0" kern="1200" kumimoji="0" lang="en-US" noProof="0" normalizeH="0" spc="0" strike="noStrike" u="none">
                <a:ln>
                  <a:noFill/>
                </a:ln>
                <a:solidFill>
                  <a:prstClr val="black"/>
                </a:solidFill>
                <a:effectLst/>
                <a:uLnTx/>
                <a:uFillTx/>
                <a:latin typeface="Tw Cen MT"/>
                <a:ea typeface="+mn-ea"/>
                <a:cs typeface="+mn-cs"/>
              </a:rPr>
              <a:t>Our project is centered on the development of a credit card fraud detection system tailored to address the escalating challenges posed by fraudulent activities in online transactions. With the exponential growth of e-commerce and digital payments, the need for robust fraud detection mechanisms has become paramount to safeguarding financial transactions and maintaining trust among consumers and financial institutions alike. Our endeavor aims to leverage cutting-edge machine learning algorithms, innovative techniques, and comprehensive data analysis to create a proactive and adaptive solution capable of identifying and mitigating fraudulent activities in real-time.</a:t>
            </a:r>
          </a:p>
          <a:p>
            <a:pPr algn="l" defTabSz="914400" eaLnBrk="1" fontAlgn="auto" hangingPunct="1" indent="0" latinLnBrk="0" lvl="0" marL="0" marR="0" rtl="0">
              <a:lnSpc>
                <a:spcPct val="100000"/>
              </a:lnSpc>
              <a:spcBef>
                <a:spcPts val="700"/>
              </a:spcBef>
              <a:spcAft>
                <a:spcPts val="0"/>
              </a:spcAft>
              <a:buClr>
                <a:srgbClr val="DD8047"/>
              </a:buClr>
              <a:buSzPct val="60000"/>
              <a:buFontTx/>
              <a:buNone/>
            </a:pPr>
            <a:endParaRPr baseline="0" b="0" cap="none" dirty="0" sz="1400" i="0" kern="1200" kumimoji="0" lang="en-US" noProof="0" normalizeH="0" spc="0" strike="noStrike" u="none">
              <a:ln>
                <a:noFill/>
              </a:ln>
              <a:solidFill>
                <a:prstClr val="black"/>
              </a:solidFill>
              <a:effectLst/>
              <a:uLnTx/>
              <a:uFillTx/>
              <a:latin typeface="Tw Cen MT"/>
              <a:ea typeface="+mn-ea"/>
              <a:cs typeface="+mn-cs"/>
            </a:endParaRPr>
          </a:p>
          <a:p>
            <a:pPr algn="l" defTabSz="914400" eaLnBrk="1" fontAlgn="auto" hangingPunct="1" indent="-285750" latinLnBrk="0" lvl="0" marL="285750" marR="0" rtl="0">
              <a:lnSpc>
                <a:spcPct val="100000"/>
              </a:lnSpc>
              <a:spcBef>
                <a:spcPts val="700"/>
              </a:spcBef>
              <a:spcAft>
                <a:spcPts val="0"/>
              </a:spcAft>
              <a:buClr>
                <a:schemeClr val="tx1"/>
              </a:buClr>
              <a:buSzPct val="60000"/>
              <a:buFont typeface="Wingdings" panose="05000000000000000000" pitchFamily="2" charset="2"/>
              <a:buChar char="q"/>
            </a:pPr>
            <a:r>
              <a:rPr baseline="0" b="0" cap="none" dirty="0" sz="1400" i="0" kern="1200" kumimoji="0" lang="en-US" noProof="0" normalizeH="0" spc="0" strike="noStrike" u="none">
                <a:ln>
                  <a:noFill/>
                </a:ln>
                <a:solidFill>
                  <a:prstClr val="black"/>
                </a:solidFill>
                <a:effectLst/>
                <a:uLnTx/>
                <a:uFillTx/>
                <a:latin typeface="Tw Cen MT"/>
                <a:ea typeface="+mn-ea"/>
                <a:cs typeface="+mn-cs"/>
              </a:rPr>
              <a:t>The scope of our project encompasses several key phases, starting with the collection of a rich dataset comprising historical credit card transactions. Through meticulous data preprocessing, including cleaning, transformation, and feature engineering, we will prepare the dataset for model development. Our focus on feature engineering will involve extracting pertinent features that encapsulate the nuances of legitimate and fraudulent transactions, enhancing the discriminative power of our model.</a:t>
            </a:r>
            <a:endParaRPr baseline="0" b="0" cap="none" dirty="0" sz="1400" i="0" kern="1200" kumimoji="0" lang="en-IN" noProof="0" normalizeH="0" spc="0" strike="noStrike" u="none">
              <a:ln>
                <a:noFill/>
              </a:ln>
              <a:solidFill>
                <a:prstClr val="black"/>
              </a:solidFill>
              <a:effectLst/>
              <a:uLnTx/>
              <a:uFillTx/>
              <a:latin typeface="Tw Cen M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9" name="object 2"/>
          <p:cNvSpPr txBox="1">
            <a:spLocks noGrp="1"/>
          </p:cNvSpPr>
          <p:nvPr>
            <p:ph type="title"/>
          </p:nvPr>
        </p:nvSpPr>
        <p:spPr>
          <a:xfrm>
            <a:off x="2590800" y="255343"/>
            <a:ext cx="2423795" cy="380365"/>
          </a:xfrm>
          <a:prstGeom prst="rect"/>
        </p:spPr>
        <p:txBody>
          <a:bodyPr bIns="0" lIns="0" rIns="0" rtlCol="0" tIns="12065" vert="horz" wrap="square">
            <a:spAutoFit/>
          </a:bodyPr>
          <a:p>
            <a:pPr marL="12700">
              <a:lnSpc>
                <a:spcPct val="100000"/>
              </a:lnSpc>
              <a:spcBef>
                <a:spcPts val="95"/>
              </a:spcBef>
            </a:pPr>
            <a:r>
              <a:rPr dirty="0" sz="2500" spc="-5"/>
              <a:t>Project</a:t>
            </a:r>
            <a:r>
              <a:rPr dirty="0" sz="2500" spc="-50"/>
              <a:t> </a:t>
            </a:r>
            <a:r>
              <a:rPr dirty="0" sz="2500" spc="-5"/>
              <a:t>Schedule</a:t>
            </a:r>
            <a:endParaRPr dirty="0" sz="2500"/>
          </a:p>
        </p:txBody>
      </p:sp>
      <p:sp>
        <p:nvSpPr>
          <p:cNvPr id="1048610" name="object 5"/>
          <p:cNvSpPr txBox="1">
            <a:spLocks noGrp="1"/>
          </p:cNvSpPr>
          <p:nvPr>
            <p:ph type="sldNum" sz="quarter" idx="7"/>
          </p:nvPr>
        </p:nvSpPr>
        <p:spPr>
          <a:xfrm>
            <a:off x="8757005" y="5267793"/>
            <a:ext cx="217170" cy="139701"/>
          </a:xfrm>
          <a:prstGeom prst="rect"/>
        </p:spPr>
        <p:txBody>
          <a:bodyPr bIns="0" lIns="0" rIns="0" rtlCol="0" tIns="0" vert="horz" wrap="square">
            <a:spAutoFit/>
          </a:bodyPr>
          <a:p>
            <a:pPr marL="38100">
              <a:lnSpc>
                <a:spcPct val="100000"/>
              </a:lnSpc>
            </a:pPr>
            <a:fld id="{81D60167-4931-47E6-BA6A-407CBD079E47}" type="slidenum">
              <a:rPr dirty="0" spc="-5"/>
              <a:t>7</a:t>
            </a:fld>
            <a:endParaRPr dirty="0" spc="-5"/>
          </a:p>
        </p:txBody>
      </p:sp>
      <p:graphicFrame>
        <p:nvGraphicFramePr>
          <p:cNvPr id="4194304" name="Table 2"/>
          <p:cNvGraphicFramePr>
            <a:graphicFrameLocks noGrp="1"/>
          </p:cNvGraphicFramePr>
          <p:nvPr/>
        </p:nvGraphicFramePr>
        <p:xfrm>
          <a:off x="495299" y="986262"/>
          <a:ext cx="8153401" cy="3967407"/>
        </p:xfrm>
        <a:graphic>
          <a:graphicData uri="http://schemas.openxmlformats.org/drawingml/2006/table">
            <a:tbl>
              <a:tblPr>
                <a:tableStyleId>{2D5ABB26-0587-4C30-8999-92F81FD0307C}</a:tableStyleId>
              </a:tblPr>
              <a:tblGrid>
                <a:gridCol w="1761283"/>
                <a:gridCol w="3196059"/>
                <a:gridCol w="3196059"/>
              </a:tblGrid>
              <a:tr h="94832">
                <a:tc>
                  <a:txBody>
                    <a:bodyPr/>
                    <a:p>
                      <a:pPr fontAlgn="b"/>
                      <a:r>
                        <a:rPr b="1" sz="1000" lang="en-IN">
                          <a:effectLst/>
                        </a:rPr>
                        <a:t>Week</a:t>
                      </a:r>
                    </a:p>
                  </a:txBody>
                  <a:tcPr marL="7944" marR="7944" marT="3972" marB="397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
                      <a:r>
                        <a:rPr b="1" sz="1000" lang="en-IN">
                          <a:effectLst/>
                        </a:rPr>
                        <a:t>Task</a:t>
                      </a:r>
                    </a:p>
                  </a:txBody>
                  <a:tcPr marL="7944" marR="7944" marT="3972" marB="397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
                      <a:r>
                        <a:rPr b="1" sz="1000" lang="en-IN">
                          <a:effectLst/>
                        </a:rPr>
                        <a:t>Subtasks</a:t>
                      </a:r>
                    </a:p>
                  </a:txBody>
                  <a:tcPr marL="7944" marR="7944" marT="3972" marB="397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550">
                <a:tc>
                  <a:txBody>
                    <a:bodyPr/>
                    <a:p>
                      <a:pPr fontAlgn="base"/>
                      <a:r>
                        <a:rPr sz="1000" lang="en-IN">
                          <a:effectLst/>
                        </a:rPr>
                        <a:t>1</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IN">
                          <a:effectLst/>
                        </a:rPr>
                        <a:t>Project Kickoff and Planning</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Define project scope and objectives</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614">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Identify stakeholders and team members</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550">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Create a detailed project plan</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0484">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IN">
                          <a:effectLst/>
                        </a:rPr>
                        <a:t>Set up project environment</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550">
                <a:tc>
                  <a:txBody>
                    <a:bodyPr/>
                    <a:p>
                      <a:pPr fontAlgn="base"/>
                      <a:r>
                        <a:rPr sz="1000" lang="en-IN">
                          <a:effectLst/>
                        </a:rPr>
                        <a:t>2-3</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IN">
                          <a:effectLst/>
                        </a:rPr>
                        <a:t>Data Collection and Preprocessing</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Gather credit card transaction data</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614">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Perform data cleaning and handle missing values</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550">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Explore and visualize the data</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614">
                <a:tc>
                  <a:txBody>
                    <a:bodyPr/>
                    <a:p>
                      <a:pPr fontAlgn="base"/>
                      <a:r>
                        <a:rPr sz="1000" lang="en-IN">
                          <a:effectLst/>
                        </a:rPr>
                        <a:t>4</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IN">
                          <a:effectLst/>
                        </a:rPr>
                        <a:t>Model Development</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Select machine learning models for fraud detection</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550">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Train initial models using historical data</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0484">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IN">
                          <a:effectLst/>
                        </a:rPr>
                        <a:t>Optimize model parameters</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550">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IN">
                          <a:effectLst/>
                        </a:rPr>
                        <a:t>Evaluate and compare model performance</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550">
                <a:tc>
                  <a:txBody>
                    <a:bodyPr/>
                    <a:p>
                      <a:pPr fontAlgn="base"/>
                      <a:r>
                        <a:rPr sz="1000" lang="en-IN">
                          <a:effectLst/>
                        </a:rPr>
                        <a:t>5</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IN">
                          <a:effectLst/>
                        </a:rPr>
                        <a:t>Feature Engineering</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Identify and create relevant features</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614">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Implement feature scaling and normalization</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550">
                <a:tc>
                  <a:txBody>
                    <a:bodyPr/>
                    <a:p>
                      <a:pPr fontAlgn="base"/>
                      <a:r>
                        <a:rPr sz="1000" lang="en-IN">
                          <a:effectLst/>
                        </a:rPr>
                        <a:t>6</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IN">
                          <a:effectLst/>
                        </a:rPr>
                        <a:t>Testing and Validation</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Split data into training and testing sets</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550">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Validate models with unseen data</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614">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Fine-tune models based on validation results</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0484">
                <a:tc>
                  <a:txBody>
                    <a:bodyPr/>
                    <a:p>
                      <a:pPr fontAlgn="base"/>
                      <a:r>
                        <a:rPr sz="1000" lang="en-IN">
                          <a:effectLst/>
                        </a:rPr>
                        <a:t>7</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IN">
                          <a:effectLst/>
                        </a:rPr>
                        <a:t>Documentation and Reporting</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IN">
                          <a:effectLst/>
                        </a:rPr>
                        <a:t>Create project documentation</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679">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Generate reports on model performance and insights</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0484">
                <a:tc>
                  <a:txBody>
                    <a:bodyPr/>
                    <a:p>
                      <a:pPr fontAlgn="base"/>
                      <a:r>
                        <a:rPr sz="1000" lang="en-IN">
                          <a:effectLst/>
                        </a:rPr>
                        <a:t>8</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IN">
                          <a:effectLst/>
                        </a:rPr>
                        <a:t>Final Testing and Deployment</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IN">
                          <a:effectLst/>
                        </a:rPr>
                        <a:t>Perform final model testing</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614">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Deploy the model into a production environment</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614">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sz="1000" lang="en-US">
                          <a:effectLst/>
                        </a:rPr>
                        <a:t>Conduct user training and provide documentation</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614">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endParaRPr sz="1000" lang="en-IN">
                        <a:effectLst/>
                      </a:endParaRP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fontAlgn="base"/>
                      <a:r>
                        <a:rPr dirty="0" sz="1000" lang="en-US">
                          <a:effectLst/>
                        </a:rPr>
                        <a:t>Monitor and evaluate model performance in production</a:t>
                      </a:r>
                    </a:p>
                  </a:txBody>
                  <a:tcPr marL="7944" marR="7944" marT="3972" marB="39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1" name="object 2"/>
          <p:cNvSpPr txBox="1">
            <a:spLocks noGrp="1"/>
          </p:cNvSpPr>
          <p:nvPr>
            <p:ph type="title"/>
          </p:nvPr>
        </p:nvSpPr>
        <p:spPr>
          <a:xfrm>
            <a:off x="3250183" y="2272995"/>
            <a:ext cx="2644775" cy="495300"/>
          </a:xfrm>
          <a:prstGeom prst="rect"/>
        </p:spPr>
        <p:txBody>
          <a:bodyPr bIns="0" lIns="0" rIns="0" rtlCol="0" tIns="12700" vert="horz" wrap="square">
            <a:spAutoFit/>
          </a:bodyPr>
          <a:p>
            <a:pPr marL="12700">
              <a:lnSpc>
                <a:spcPct val="100000"/>
              </a:lnSpc>
              <a:spcBef>
                <a:spcPts val="100"/>
              </a:spcBef>
            </a:pPr>
            <a:r>
              <a:rPr dirty="0" sz="3200"/>
              <a:t>Methodology</a:t>
            </a:r>
          </a:p>
        </p:txBody>
      </p:sp>
      <p:sp>
        <p:nvSpPr>
          <p:cNvPr id="1048612" name="object 3"/>
          <p:cNvSpPr txBox="1">
            <a:spLocks noGrp="1"/>
          </p:cNvSpPr>
          <p:nvPr>
            <p:ph type="sldNum" sz="quarter" idx="7"/>
          </p:nvPr>
        </p:nvSpPr>
        <p:spPr>
          <a:xfrm>
            <a:off x="8752585" y="4781594"/>
            <a:ext cx="217170" cy="139701"/>
          </a:xfrm>
          <a:prstGeom prst="rect"/>
        </p:spPr>
        <p:txBody>
          <a:bodyPr bIns="0" lIns="0" rIns="0" rtlCol="0" tIns="0" vert="horz" wrap="square">
            <a:spAutoFit/>
          </a:bodyPr>
          <a:p>
            <a:pPr marL="38100">
              <a:lnSpc>
                <a:spcPct val="100000"/>
              </a:lnSpc>
            </a:pPr>
            <a:fld id="{81D60167-4931-47E6-BA6A-407CBD079E47}" type="slidenum">
              <a:rPr dirty="0" spc="-5"/>
              <a:t>8</a:t>
            </a:fld>
            <a:endParaRPr dirty="0" spc="-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object 2"/>
          <p:cNvSpPr txBox="1">
            <a:spLocks noGrp="1"/>
          </p:cNvSpPr>
          <p:nvPr>
            <p:ph type="title"/>
          </p:nvPr>
        </p:nvSpPr>
        <p:spPr>
          <a:xfrm>
            <a:off x="2612770" y="361950"/>
            <a:ext cx="6248400" cy="396904"/>
          </a:xfrm>
          <a:prstGeom prst="rect"/>
        </p:spPr>
        <p:txBody>
          <a:bodyPr bIns="0" lIns="0" rIns="0" rtlCol="0" tIns="12065" vert="horz" wrap="square">
            <a:spAutoFit/>
          </a:bodyPr>
          <a:p>
            <a:pPr marL="12700">
              <a:lnSpc>
                <a:spcPct val="100000"/>
              </a:lnSpc>
              <a:spcBef>
                <a:spcPts val="95"/>
              </a:spcBef>
            </a:pPr>
            <a:r>
              <a:rPr dirty="0" sz="2500" lang="en-IN" spc="-5"/>
              <a:t>Implementation </a:t>
            </a:r>
            <a:endParaRPr dirty="0" sz="2500"/>
          </a:p>
        </p:txBody>
      </p:sp>
      <p:sp>
        <p:nvSpPr>
          <p:cNvPr id="1048614" name="object 7"/>
          <p:cNvSpPr txBox="1">
            <a:spLocks noGrp="1"/>
          </p:cNvSpPr>
          <p:nvPr>
            <p:ph type="sldNum" sz="quarter" idx="7"/>
          </p:nvPr>
        </p:nvSpPr>
        <p:spPr>
          <a:xfrm>
            <a:off x="8752585" y="4781594"/>
            <a:ext cx="217170" cy="139701"/>
          </a:xfrm>
          <a:prstGeom prst="rect"/>
        </p:spPr>
        <p:txBody>
          <a:bodyPr bIns="0" lIns="0" rIns="0" rtlCol="0" tIns="0" vert="horz" wrap="square">
            <a:spAutoFit/>
          </a:bodyPr>
          <a:p>
            <a:pPr marL="38100">
              <a:lnSpc>
                <a:spcPct val="100000"/>
              </a:lnSpc>
            </a:pPr>
            <a:fld id="{81D60167-4931-47E6-BA6A-407CBD079E47}" type="slidenum">
              <a:rPr dirty="0" spc="-5"/>
              <a:t>9</a:t>
            </a:fld>
            <a:endParaRPr dirty="0" spc="-5"/>
          </a:p>
        </p:txBody>
      </p:sp>
      <p:sp>
        <p:nvSpPr>
          <p:cNvPr id="1048615" name="TextBox 8"/>
          <p:cNvSpPr txBox="1"/>
          <p:nvPr/>
        </p:nvSpPr>
        <p:spPr>
          <a:xfrm>
            <a:off x="35312" y="1193724"/>
            <a:ext cx="7772400" cy="3952240"/>
          </a:xfrm>
          <a:prstGeom prst="rect"/>
          <a:noFill/>
        </p:spPr>
        <p:txBody>
          <a:bodyPr wrap="square">
            <a:spAutoFit/>
          </a:bodyPr>
          <a:p>
            <a:pPr algn="l" defTabSz="914400" eaLnBrk="1" fontAlgn="auto" hangingPunct="1" indent="-320040" latinLnBrk="0" lvl="0" marL="320040" marR="0" rtl="0">
              <a:lnSpc>
                <a:spcPct val="100000"/>
              </a:lnSpc>
              <a:spcBef>
                <a:spcPts val="700"/>
              </a:spcBef>
              <a:spcAft>
                <a:spcPts val="0"/>
              </a:spcAft>
              <a:buClr>
                <a:schemeClr val="tx1"/>
              </a:buClr>
              <a:buSzPct val="60000"/>
              <a:buFont typeface="Wingdings" panose="05000000000000000000" pitchFamily="2" charset="2"/>
              <a:buChar char="q"/>
            </a:pPr>
            <a:r>
              <a:rPr baseline="0" b="0" cap="none" dirty="0" sz="1400" i="0" kern="1200" kumimoji="0" lang="en-US" noProof="0" normalizeH="0" spc="0" strike="noStrike" u="none">
                <a:ln>
                  <a:noFill/>
                </a:ln>
                <a:solidFill>
                  <a:prstClr val="black"/>
                </a:solidFill>
                <a:effectLst/>
                <a:uLnTx/>
                <a:uFillTx/>
                <a:latin typeface="Tw Cen MT"/>
                <a:ea typeface="+mn-ea"/>
                <a:cs typeface="+mn-cs"/>
              </a:rPr>
              <a:t>In the implementation phase of our credit card fraud detection project, we transition from data preparation to the development and deployment of machine learning models. Leveraging a diverse set of algorithms, including logistic regression, decision trees, and ensemble methods, we construct models capable of discerning patterns indicative of fraudulent transactions. This phase involves iterative experimentation with model configurations, hyperparameters, and feature selections to optimize performance metrics such as accuracy, precision, recall, and F1-score. Ensemble methods, such as bagging and boosting, are explored to further enhance model robustness and generalization. Hyperparameter tuning techniques, including grid search and Bayesian optimization, are employed to fine-tune model parameters and achieve optimal performance. Evaluation metrics such as receiver operating characteristic (ROC) curves and area under the ROC curve (AUC-ROC) provide insights into model efficacy and guide threshold selection for classification. Once trained and validated, the models are deployed into production environments where they analyze real-time transactions, contributing to the proactive detection and mitigation of fraudulent activities. Integration with existing systems ensures seamless deployment and operationalization of the models, enabling timely interventions to safeguard financial transactions and uphold trust in electronic payment systems. Through meticulous implementation and deployment, our project aims to deliver tangible solutions for combating credit card fraud and preserving the integrity of online transactions.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6A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_JYSM _</dc:creator>
  <cp:lastModifiedBy>harish patidar</cp:lastModifiedBy>
  <dcterms:created xsi:type="dcterms:W3CDTF">2024-02-28T04:49:31Z</dcterms:created>
  <dcterms:modified xsi:type="dcterms:W3CDTF">2024-03-01T10:39:59Z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2024-02-17T00:00:00Z</vt:filetime>
  </property>
  <property fmtid="{D5CDD505-2E9C-101B-9397-08002B2CF9AE}" pid="3" name="Creator">
    <vt:lpwstr>Microsoft® PowerPoint® for Microsoft 365</vt:lpwstr>
  </property>
  <property fmtid="{D5CDD505-2E9C-101B-9397-08002B2CF9AE}" pid="4" name="LastSaved">
    <vt:filetime>2024-02-28T00:00:00Z</vt:filetime>
  </property>
  <property fmtid="{D5CDD505-2E9C-101B-9397-08002B2CF9AE}" pid="5" name="ICV">
    <vt:lpwstr>e4bb1acc6f2147db9b1e978ad7dcaae2</vt:lpwstr>
  </property>
</Properties>
</file>