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8/31/2024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8/31/2024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8/31/2024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FA8C-2722-DB73-A355-846604774037}"/>
              </a:ext>
            </a:extLst>
          </p:cNvPr>
          <p:cNvSpPr>
            <a:spLocks noGrp="1"/>
          </p:cNvSpPr>
          <p:nvPr>
            <p:ph type="ctrTitle"/>
          </p:nvPr>
        </p:nvSpPr>
        <p:spPr/>
        <p:txBody>
          <a:bodyPr/>
          <a:lstStyle/>
          <a:p>
            <a:r>
              <a:rPr lang="en-US" altLang="zh-CN" dirty="0"/>
              <a:t>WELCOME</a:t>
            </a:r>
            <a:endParaRPr lang="en-US" dirty="0"/>
          </a:p>
        </p:txBody>
      </p:sp>
      <p:sp>
        <p:nvSpPr>
          <p:cNvPr id="3" name="Content Placeholder 2">
            <a:extLst>
              <a:ext uri="{FF2B5EF4-FFF2-40B4-BE49-F238E27FC236}">
                <a16:creationId xmlns:a16="http://schemas.microsoft.com/office/drawing/2014/main" id="{BBC3EBC9-9879-48C3-B24F-89571B1873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634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0D77-8CEC-966E-4709-1FFB03F362F3}"/>
              </a:ext>
            </a:extLst>
          </p:cNvPr>
          <p:cNvSpPr>
            <a:spLocks noGrp="1"/>
          </p:cNvSpPr>
          <p:nvPr>
            <p:ph type="ctrTitle"/>
          </p:nvPr>
        </p:nvSpPr>
        <p:spPr>
          <a:xfrm>
            <a:off x="482252" y="589657"/>
            <a:ext cx="8825658" cy="937615"/>
          </a:xfrm>
        </p:spPr>
        <p:txBody>
          <a:bodyPr/>
          <a:lstStyle/>
          <a:p>
            <a:r>
              <a:rPr lang="en-US" dirty="0"/>
              <a:t>MODELLING</a:t>
            </a:r>
          </a:p>
        </p:txBody>
      </p:sp>
      <p:sp>
        <p:nvSpPr>
          <p:cNvPr id="3" name="Content Placeholder 2">
            <a:extLst>
              <a:ext uri="{FF2B5EF4-FFF2-40B4-BE49-F238E27FC236}">
                <a16:creationId xmlns:a16="http://schemas.microsoft.com/office/drawing/2014/main" id="{DFF91DBB-338E-9C05-00FA-3B11769FD4B9}"/>
              </a:ext>
            </a:extLst>
          </p:cNvPr>
          <p:cNvSpPr>
            <a:spLocks noGrp="1"/>
          </p:cNvSpPr>
          <p:nvPr>
            <p:ph type="subTitle" idx="1"/>
          </p:nvPr>
        </p:nvSpPr>
        <p:spPr>
          <a:xfrm>
            <a:off x="1107282" y="1750219"/>
            <a:ext cx="9004300" cy="3924300"/>
          </a:xfrm>
        </p:spPr>
        <p:txBody>
          <a:bodyPr>
            <a:normAutofit fontScale="92500" lnSpcReduction="20000"/>
          </a:bodyPr>
          <a:lstStyle/>
          <a:p>
            <a:r>
              <a:rPr lang="en-US" dirty="0"/>
              <a:t>In the "Employee Performance Analysis Using Excel" project, the modeling phase involves setting up the Excel workbook with various tools and techniques to analyze and visualize the data effectively. Here's how each component will be </a:t>
            </a:r>
            <a:r>
              <a:rPr lang="en-US" dirty="0" err="1"/>
              <a:t>us</a:t>
            </a:r>
            <a:r>
              <a:rPr lang="en-US" altLang="zh-CN" dirty="0" err="1"/>
              <a:t>Ed</a:t>
            </a:r>
            <a:endParaRPr lang="en-US" altLang="zh-CN" dirty="0"/>
          </a:p>
          <a:p>
            <a:pPr marL="342900" indent="-342900">
              <a:buAutoNum type="arabicPeriod"/>
            </a:pPr>
            <a:r>
              <a:rPr lang="en-US" dirty="0"/>
              <a:t>Data </a:t>
            </a:r>
            <a:r>
              <a:rPr lang="en-US" dirty="0" err="1"/>
              <a:t>FilteringPurpose</a:t>
            </a:r>
            <a:r>
              <a:rPr lang="en-US" dirty="0"/>
              <a:t>: To sort and refine the data to focus on specific criteria, such as department, date range, or individual employee </a:t>
            </a:r>
            <a:r>
              <a:rPr lang="en-US" dirty="0" err="1"/>
              <a:t>performance.Implementation</a:t>
            </a:r>
            <a:r>
              <a:rPr lang="en-US" dirty="0"/>
              <a:t>: Excel's filtering feature will be applied to datasets, allowing users to easily narrow down the data to view only the relevant information. For example, filtering by department or by performance rating.</a:t>
            </a:r>
          </a:p>
          <a:p>
            <a:pPr marL="342900" indent="-342900">
              <a:buAutoNum type="arabicPeriod"/>
            </a:pPr>
            <a:r>
              <a:rPr lang="en-US" dirty="0"/>
              <a:t>2. Pivot </a:t>
            </a:r>
            <a:r>
              <a:rPr lang="en-US" dirty="0" err="1"/>
              <a:t>TablesPurpose</a:t>
            </a:r>
            <a:r>
              <a:rPr lang="en-US" dirty="0"/>
              <a:t>: To summarize and analyze large datasets by grouping and aggregating data based on different performance </a:t>
            </a:r>
            <a:r>
              <a:rPr lang="en-US" dirty="0" err="1"/>
              <a:t>metrics.Implementation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extLst>
      <p:ext uri="{BB962C8B-B14F-4D97-AF65-F5344CB8AC3E}">
        <p14:creationId xmlns:p14="http://schemas.microsoft.com/office/powerpoint/2010/main" val="133197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EEEE-8A2C-7246-BBFA-3E364BE36BF4}"/>
              </a:ext>
            </a:extLst>
          </p:cNvPr>
          <p:cNvSpPr>
            <a:spLocks noGrp="1"/>
          </p:cNvSpPr>
          <p:nvPr>
            <p:ph type="ctrTitle"/>
          </p:nvPr>
        </p:nvSpPr>
        <p:spPr>
          <a:xfrm>
            <a:off x="1154955" y="-865192"/>
            <a:ext cx="8825658" cy="2877080"/>
          </a:xfrm>
        </p:spPr>
        <p:txBody>
          <a:bodyPr/>
          <a:lstStyle/>
          <a:p>
            <a:r>
              <a:rPr lang="en-US" dirty="0"/>
              <a:t>RESULT</a:t>
            </a:r>
          </a:p>
        </p:txBody>
      </p:sp>
      <p:sp>
        <p:nvSpPr>
          <p:cNvPr id="3" name="Content Placeholder 2">
            <a:extLst>
              <a:ext uri="{FF2B5EF4-FFF2-40B4-BE49-F238E27FC236}">
                <a16:creationId xmlns:a16="http://schemas.microsoft.com/office/drawing/2014/main" id="{A009E0CB-E661-A501-1643-951BFC52EABC}"/>
              </a:ext>
            </a:extLst>
          </p:cNvPr>
          <p:cNvSpPr>
            <a:spLocks noGrp="1"/>
          </p:cNvSpPr>
          <p:nvPr>
            <p:ph type="subTitle" idx="1"/>
          </p:nvPr>
        </p:nvSpPr>
        <p:spPr>
          <a:xfrm>
            <a:off x="1154955" y="5217912"/>
            <a:ext cx="8825658" cy="861420"/>
          </a:xfrm>
        </p:spPr>
        <p:txBody>
          <a:bodyPr/>
          <a:lstStyle/>
          <a:p>
            <a:endParaRPr lang="en-US" dirty="0"/>
          </a:p>
        </p:txBody>
      </p:sp>
      <p:pic>
        <p:nvPicPr>
          <p:cNvPr id="4" name="Picture 3">
            <a:extLst>
              <a:ext uri="{FF2B5EF4-FFF2-40B4-BE49-F238E27FC236}">
                <a16:creationId xmlns:a16="http://schemas.microsoft.com/office/drawing/2014/main" id="{823EC721-BA6E-CC82-3E27-2C6D97CC2EEE}"/>
              </a:ext>
            </a:extLst>
          </p:cNvPr>
          <p:cNvPicPr>
            <a:picLocks noChangeAspect="1"/>
          </p:cNvPicPr>
          <p:nvPr/>
        </p:nvPicPr>
        <p:blipFill>
          <a:blip r:embed="rId2"/>
          <a:stretch>
            <a:fillRect/>
          </a:stretch>
        </p:blipFill>
        <p:spPr>
          <a:xfrm>
            <a:off x="1154956" y="2393155"/>
            <a:ext cx="4858802" cy="3447521"/>
          </a:xfrm>
          <a:prstGeom prst="rect">
            <a:avLst/>
          </a:prstGeom>
        </p:spPr>
      </p:pic>
      <p:pic>
        <p:nvPicPr>
          <p:cNvPr id="7" name="Picture 6">
            <a:extLst>
              <a:ext uri="{FF2B5EF4-FFF2-40B4-BE49-F238E27FC236}">
                <a16:creationId xmlns:a16="http://schemas.microsoft.com/office/drawing/2014/main" id="{A538764C-E029-CB7A-8953-1A2CBB85152E}"/>
              </a:ext>
            </a:extLst>
          </p:cNvPr>
          <p:cNvPicPr>
            <a:picLocks noChangeAspect="1"/>
          </p:cNvPicPr>
          <p:nvPr/>
        </p:nvPicPr>
        <p:blipFill>
          <a:blip r:embed="rId3"/>
          <a:stretch>
            <a:fillRect/>
          </a:stretch>
        </p:blipFill>
        <p:spPr>
          <a:xfrm>
            <a:off x="6487807" y="2524125"/>
            <a:ext cx="4858800" cy="3173940"/>
          </a:xfrm>
          <a:prstGeom prst="rect">
            <a:avLst/>
          </a:prstGeom>
        </p:spPr>
      </p:pic>
    </p:spTree>
    <p:extLst>
      <p:ext uri="{BB962C8B-B14F-4D97-AF65-F5344CB8AC3E}">
        <p14:creationId xmlns:p14="http://schemas.microsoft.com/office/powerpoint/2010/main" val="411490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1CC7-EE2D-3CB1-EF1F-07C2F02839D8}"/>
              </a:ext>
            </a:extLst>
          </p:cNvPr>
          <p:cNvSpPr>
            <a:spLocks noGrp="1"/>
          </p:cNvSpPr>
          <p:nvPr>
            <p:ph type="ctrTitle"/>
          </p:nvPr>
        </p:nvSpPr>
        <p:spPr>
          <a:xfrm>
            <a:off x="809674" y="649816"/>
            <a:ext cx="8825658" cy="1138767"/>
          </a:xfrm>
        </p:spPr>
        <p:txBody>
          <a:bodyPr/>
          <a:lstStyle/>
          <a:p>
            <a:r>
              <a:rPr lang="en-US" altLang="zh-CN" dirty="0"/>
              <a:t>Conclusion</a:t>
            </a:r>
            <a:endParaRPr lang="en-US" dirty="0"/>
          </a:p>
        </p:txBody>
      </p:sp>
      <p:sp>
        <p:nvSpPr>
          <p:cNvPr id="3" name="Content Placeholder 2">
            <a:extLst>
              <a:ext uri="{FF2B5EF4-FFF2-40B4-BE49-F238E27FC236}">
                <a16:creationId xmlns:a16="http://schemas.microsoft.com/office/drawing/2014/main" id="{7E22C696-F517-01CB-8FD5-ADAA52D36AB4}"/>
              </a:ext>
            </a:extLst>
          </p:cNvPr>
          <p:cNvSpPr>
            <a:spLocks noGrp="1"/>
          </p:cNvSpPr>
          <p:nvPr>
            <p:ph type="subTitle" idx="1"/>
          </p:nvPr>
        </p:nvSpPr>
        <p:spPr>
          <a:xfrm>
            <a:off x="1404937" y="2059781"/>
            <a:ext cx="8575675" cy="3579019"/>
          </a:xfrm>
        </p:spPr>
        <p:txBody>
          <a:bodyPr/>
          <a:lstStyle/>
          <a:p>
            <a:r>
              <a:rPr lang="en-US" dirty="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a:p>
            <a:endParaRPr lang="en-US" dirty="0"/>
          </a:p>
        </p:txBody>
      </p:sp>
    </p:spTree>
    <p:extLst>
      <p:ext uri="{BB962C8B-B14F-4D97-AF65-F5344CB8AC3E}">
        <p14:creationId xmlns:p14="http://schemas.microsoft.com/office/powerpoint/2010/main" val="331347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69BA-098D-ADD3-DBA6-890144D14B54}"/>
              </a:ext>
            </a:extLst>
          </p:cNvPr>
          <p:cNvSpPr>
            <a:spLocks noGrp="1"/>
          </p:cNvSpPr>
          <p:nvPr>
            <p:ph type="ctrTitle"/>
          </p:nvPr>
        </p:nvSpPr>
        <p:spPr/>
        <p:txBody>
          <a:bodyPr/>
          <a:lstStyle/>
          <a:p>
            <a:r>
              <a:rPr lang="en-US" altLang="zh-CN" dirty="0"/>
              <a:t>THANKYOU</a:t>
            </a:r>
            <a:endParaRPr lang="en-US" dirty="0"/>
          </a:p>
        </p:txBody>
      </p:sp>
      <p:sp>
        <p:nvSpPr>
          <p:cNvPr id="3" name="Content Placeholder 2">
            <a:extLst>
              <a:ext uri="{FF2B5EF4-FFF2-40B4-BE49-F238E27FC236}">
                <a16:creationId xmlns:a16="http://schemas.microsoft.com/office/drawing/2014/main" id="{55C4EC87-228F-CFB0-8C5C-C59725058E0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929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9521-5F74-6E30-1B81-C000822D3C71}"/>
              </a:ext>
            </a:extLst>
          </p:cNvPr>
          <p:cNvSpPr>
            <a:spLocks noGrp="1"/>
          </p:cNvSpPr>
          <p:nvPr>
            <p:ph type="ctrTitle"/>
          </p:nvPr>
        </p:nvSpPr>
        <p:spPr>
          <a:xfrm>
            <a:off x="1404986" y="575733"/>
            <a:ext cx="8575628" cy="1102181"/>
          </a:xfrm>
        </p:spPr>
        <p:txBody>
          <a:bodyPr/>
          <a:lstStyle/>
          <a:p>
            <a:r>
              <a:rPr lang="en-US" altLang="zh-CN" sz="3200"/>
              <a:t>Employee data analysis using Excel </a:t>
            </a:r>
            <a:endParaRPr lang="en-US" sz="3200"/>
          </a:p>
        </p:txBody>
      </p:sp>
      <p:sp>
        <p:nvSpPr>
          <p:cNvPr id="3" name="Subtitle 2">
            <a:extLst>
              <a:ext uri="{FF2B5EF4-FFF2-40B4-BE49-F238E27FC236}">
                <a16:creationId xmlns:a16="http://schemas.microsoft.com/office/drawing/2014/main" id="{98083057-A36E-EC37-1381-340E0D9E9BD6}"/>
              </a:ext>
            </a:extLst>
          </p:cNvPr>
          <p:cNvSpPr>
            <a:spLocks noGrp="1"/>
          </p:cNvSpPr>
          <p:nvPr>
            <p:ph type="subTitle" idx="1"/>
          </p:nvPr>
        </p:nvSpPr>
        <p:spPr>
          <a:xfrm>
            <a:off x="773954" y="2464594"/>
            <a:ext cx="9206659" cy="2416969"/>
          </a:xfrm>
        </p:spPr>
        <p:txBody>
          <a:bodyPr>
            <a:normAutofit/>
          </a:bodyPr>
          <a:lstStyle/>
          <a:p>
            <a:r>
              <a:rPr lang="en-US" altLang="zh-CN" sz="2000">
                <a:solidFill>
                  <a:srgbClr val="FFFF00"/>
                </a:solidFill>
              </a:rPr>
              <a:t>Student Name :</a:t>
            </a:r>
            <a:r>
              <a:rPr lang="zh-CN" altLang="en-US" sz="2000">
                <a:solidFill>
                  <a:srgbClr val="FFFF00"/>
                </a:solidFill>
              </a:rPr>
              <a:t> </a:t>
            </a:r>
            <a:r>
              <a:rPr lang="en-US" altLang="zh-CN" sz="2000">
                <a:solidFill>
                  <a:srgbClr val="FFFF00"/>
                </a:solidFill>
              </a:rPr>
              <a:t>S. Ayya Durai. </a:t>
            </a:r>
            <a:r>
              <a:rPr lang="zh-CN" altLang="en-US" sz="2000">
                <a:solidFill>
                  <a:srgbClr val="FFFF00"/>
                </a:solidFill>
              </a:rPr>
              <a:t>                                     </a:t>
            </a:r>
            <a:endParaRPr lang="en-US" altLang="zh-CN" sz="2000">
              <a:solidFill>
                <a:srgbClr val="FFFF00"/>
              </a:solidFill>
            </a:endParaRPr>
          </a:p>
          <a:p>
            <a:r>
              <a:rPr lang="en-US" altLang="zh-CN" sz="2000">
                <a:solidFill>
                  <a:srgbClr val="FFFF00"/>
                </a:solidFill>
              </a:rPr>
              <a:t>Register </a:t>
            </a:r>
            <a:r>
              <a:rPr lang="zh-CN" altLang="en-US" sz="2000">
                <a:solidFill>
                  <a:srgbClr val="FFFF00"/>
                </a:solidFill>
              </a:rPr>
              <a:t> </a:t>
            </a:r>
            <a:r>
              <a:rPr lang="en-US" altLang="zh-CN" sz="2000">
                <a:solidFill>
                  <a:srgbClr val="FFFF00"/>
                </a:solidFill>
              </a:rPr>
              <a:t>number :3312211586</a:t>
            </a:r>
          </a:p>
          <a:p>
            <a:r>
              <a:rPr lang="en-US" altLang="zh-CN" sz="2000">
                <a:solidFill>
                  <a:srgbClr val="FFFF00"/>
                </a:solidFill>
              </a:rPr>
              <a:t>Department :</a:t>
            </a:r>
            <a:r>
              <a:rPr lang="zh-CN" altLang="en-US" sz="2000">
                <a:solidFill>
                  <a:srgbClr val="FFFF00"/>
                </a:solidFill>
              </a:rPr>
              <a:t> </a:t>
            </a:r>
            <a:r>
              <a:rPr lang="en-US" altLang="zh-CN" sz="2000">
                <a:solidFill>
                  <a:srgbClr val="FFFF00"/>
                </a:solidFill>
              </a:rPr>
              <a:t>commerce </a:t>
            </a:r>
          </a:p>
          <a:p>
            <a:r>
              <a:rPr lang="en-US" altLang="zh-CN" sz="2000">
                <a:solidFill>
                  <a:srgbClr val="FFFF00"/>
                </a:solidFill>
              </a:rPr>
              <a:t>College :</a:t>
            </a:r>
            <a:r>
              <a:rPr lang="zh-CN" altLang="en-US" sz="2000">
                <a:solidFill>
                  <a:srgbClr val="FFFF00"/>
                </a:solidFill>
              </a:rPr>
              <a:t> </a:t>
            </a:r>
            <a:r>
              <a:rPr lang="en-US" altLang="zh-CN" sz="2000">
                <a:solidFill>
                  <a:srgbClr val="FFFF00"/>
                </a:solidFill>
              </a:rPr>
              <a:t>thiruthangal Nadar college </a:t>
            </a:r>
          </a:p>
          <a:p>
            <a:endParaRPr lang="en-US" altLang="zh-CN" sz="2000">
              <a:solidFill>
                <a:srgbClr val="FFFF00"/>
              </a:solidFill>
            </a:endParaRPr>
          </a:p>
        </p:txBody>
      </p:sp>
    </p:spTree>
    <p:extLst>
      <p:ext uri="{BB962C8B-B14F-4D97-AF65-F5344CB8AC3E}">
        <p14:creationId xmlns:p14="http://schemas.microsoft.com/office/powerpoint/2010/main" val="169403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A4B3-90D5-C0D0-BE63-6E94142FB41C}"/>
              </a:ext>
            </a:extLst>
          </p:cNvPr>
          <p:cNvSpPr>
            <a:spLocks noGrp="1"/>
          </p:cNvSpPr>
          <p:nvPr>
            <p:ph type="ctrTitle"/>
          </p:nvPr>
        </p:nvSpPr>
        <p:spPr>
          <a:xfrm>
            <a:off x="964455" y="992453"/>
            <a:ext cx="5131545" cy="626797"/>
          </a:xfrm>
        </p:spPr>
        <p:txBody>
          <a:bodyPr/>
          <a:lstStyle/>
          <a:p>
            <a:r>
              <a:rPr lang="en-US" altLang="zh-CN" u="sng">
                <a:solidFill>
                  <a:schemeClr val="accent4"/>
                </a:solidFill>
              </a:rPr>
              <a:t>PROJECT</a:t>
            </a:r>
            <a:r>
              <a:rPr lang="zh-CN" altLang="en-US" u="sng">
                <a:solidFill>
                  <a:schemeClr val="accent4"/>
                </a:solidFill>
              </a:rPr>
              <a:t> </a:t>
            </a:r>
            <a:r>
              <a:rPr lang="en-US" altLang="zh-CN" u="sng">
                <a:solidFill>
                  <a:schemeClr val="accent4"/>
                </a:solidFill>
              </a:rPr>
              <a:t>TITLE</a:t>
            </a:r>
            <a:endParaRPr lang="en-US" u="sng">
              <a:solidFill>
                <a:schemeClr val="accent4"/>
              </a:solidFill>
            </a:endParaRPr>
          </a:p>
        </p:txBody>
      </p:sp>
      <p:sp>
        <p:nvSpPr>
          <p:cNvPr id="3" name="Content Placeholder 2">
            <a:extLst>
              <a:ext uri="{FF2B5EF4-FFF2-40B4-BE49-F238E27FC236}">
                <a16:creationId xmlns:a16="http://schemas.microsoft.com/office/drawing/2014/main" id="{41F800E0-AA6B-1A5B-67AD-FCFF15E150E7}"/>
              </a:ext>
            </a:extLst>
          </p:cNvPr>
          <p:cNvSpPr>
            <a:spLocks noGrp="1"/>
          </p:cNvSpPr>
          <p:nvPr>
            <p:ph type="subTitle" idx="1"/>
          </p:nvPr>
        </p:nvSpPr>
        <p:spPr>
          <a:xfrm>
            <a:off x="1526596" y="2916749"/>
            <a:ext cx="9138807" cy="1344138"/>
          </a:xfrm>
        </p:spPr>
        <p:txBody>
          <a:bodyPr>
            <a:noAutofit/>
          </a:bodyPr>
          <a:lstStyle/>
          <a:p>
            <a:r>
              <a:rPr lang="en-US" altLang="zh-CN" sz="2800"/>
              <a:t>Employee </a:t>
            </a:r>
            <a:r>
              <a:rPr lang="zh-CN" altLang="en-US" sz="2800"/>
              <a:t> </a:t>
            </a:r>
            <a:r>
              <a:rPr lang="en-US" altLang="zh-CN" sz="2800"/>
              <a:t>performance</a:t>
            </a:r>
            <a:r>
              <a:rPr lang="zh-CN" altLang="en-US" sz="2800"/>
              <a:t> </a:t>
            </a:r>
            <a:r>
              <a:rPr lang="en-US" altLang="zh-CN" sz="2800"/>
              <a:t>Analysis </a:t>
            </a:r>
            <a:r>
              <a:rPr lang="zh-CN" altLang="en-US" sz="2800"/>
              <a:t> </a:t>
            </a:r>
            <a:r>
              <a:rPr lang="en-US" altLang="zh-CN" sz="2800"/>
              <a:t>Using </a:t>
            </a:r>
            <a:r>
              <a:rPr lang="zh-CN" altLang="en-US" sz="2800"/>
              <a:t> </a:t>
            </a:r>
            <a:r>
              <a:rPr lang="en-US" altLang="zh-CN" sz="2800"/>
              <a:t>Excel </a:t>
            </a:r>
            <a:endParaRPr lang="en-US" sz="2800"/>
          </a:p>
        </p:txBody>
      </p:sp>
    </p:spTree>
    <p:extLst>
      <p:ext uri="{BB962C8B-B14F-4D97-AF65-F5344CB8AC3E}">
        <p14:creationId xmlns:p14="http://schemas.microsoft.com/office/powerpoint/2010/main" val="113364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8E69-018D-59F9-3CAE-3DC9CA16828D}"/>
              </a:ext>
            </a:extLst>
          </p:cNvPr>
          <p:cNvSpPr>
            <a:spLocks noGrp="1"/>
          </p:cNvSpPr>
          <p:nvPr>
            <p:ph type="title"/>
          </p:nvPr>
        </p:nvSpPr>
        <p:spPr/>
        <p:txBody>
          <a:bodyPr/>
          <a:lstStyle/>
          <a:p>
            <a:r>
              <a:rPr lang="en-US" altLang="zh-CN"/>
              <a:t>AGENTA</a:t>
            </a:r>
            <a:endParaRPr lang="en-US"/>
          </a:p>
        </p:txBody>
      </p:sp>
      <p:sp>
        <p:nvSpPr>
          <p:cNvPr id="3" name="Content Placeholder 2">
            <a:extLst>
              <a:ext uri="{FF2B5EF4-FFF2-40B4-BE49-F238E27FC236}">
                <a16:creationId xmlns:a16="http://schemas.microsoft.com/office/drawing/2014/main" id="{5187318C-03CA-8DDF-9DD0-6BEC968C8F28}"/>
              </a:ext>
            </a:extLst>
          </p:cNvPr>
          <p:cNvSpPr>
            <a:spLocks noGrp="1"/>
          </p:cNvSpPr>
          <p:nvPr>
            <p:ph idx="1"/>
          </p:nvPr>
        </p:nvSpPr>
        <p:spPr/>
        <p:txBody>
          <a:bodyPr/>
          <a:lstStyle/>
          <a:p>
            <a:r>
              <a:rPr lang="en-US" altLang="zh-CN" u="sng">
                <a:solidFill>
                  <a:schemeClr val="accent3"/>
                </a:solidFill>
              </a:rPr>
              <a:t>PROPLEM </a:t>
            </a:r>
            <a:r>
              <a:rPr lang="zh-CN" altLang="en-US" u="sng">
                <a:solidFill>
                  <a:schemeClr val="accent3"/>
                </a:solidFill>
              </a:rPr>
              <a:t> </a:t>
            </a:r>
            <a:r>
              <a:rPr lang="en-US" altLang="zh-CN" u="sng">
                <a:solidFill>
                  <a:schemeClr val="accent3"/>
                </a:solidFill>
              </a:rPr>
              <a:t>STATEMENT</a:t>
            </a:r>
          </a:p>
          <a:p>
            <a:r>
              <a:rPr lang="en-US" altLang="zh-CN" u="sng">
                <a:solidFill>
                  <a:schemeClr val="accent3"/>
                </a:solidFill>
              </a:rPr>
              <a:t>Project overview </a:t>
            </a:r>
          </a:p>
          <a:p>
            <a:r>
              <a:rPr lang="en-US" altLang="zh-CN" u="sng">
                <a:solidFill>
                  <a:schemeClr val="accent3"/>
                </a:solidFill>
              </a:rPr>
              <a:t>End users</a:t>
            </a:r>
          </a:p>
          <a:p>
            <a:r>
              <a:rPr lang="en-US" altLang="zh-CN" u="sng">
                <a:solidFill>
                  <a:schemeClr val="accent3"/>
                </a:solidFill>
              </a:rPr>
              <a:t>Our solution and propostion </a:t>
            </a:r>
          </a:p>
          <a:p>
            <a:r>
              <a:rPr lang="en-US" altLang="zh-CN" u="sng">
                <a:solidFill>
                  <a:schemeClr val="accent3"/>
                </a:solidFill>
              </a:rPr>
              <a:t>Dateset</a:t>
            </a:r>
            <a:r>
              <a:rPr lang="zh-CN" altLang="en-US" u="sng">
                <a:solidFill>
                  <a:schemeClr val="accent3"/>
                </a:solidFill>
              </a:rPr>
              <a:t> </a:t>
            </a:r>
            <a:r>
              <a:rPr lang="en-US" altLang="zh-CN" u="sng">
                <a:solidFill>
                  <a:schemeClr val="accent3"/>
                </a:solidFill>
              </a:rPr>
              <a:t>Describtion</a:t>
            </a:r>
          </a:p>
          <a:p>
            <a:r>
              <a:rPr lang="en-US" altLang="zh-CN" u="sng">
                <a:solidFill>
                  <a:schemeClr val="accent3"/>
                </a:solidFill>
              </a:rPr>
              <a:t>Modeling approach </a:t>
            </a:r>
          </a:p>
          <a:p>
            <a:r>
              <a:rPr lang="en-US" altLang="zh-CN" u="sng">
                <a:solidFill>
                  <a:schemeClr val="accent3"/>
                </a:solidFill>
              </a:rPr>
              <a:t>Result and</a:t>
            </a:r>
            <a:r>
              <a:rPr lang="zh-CN" altLang="en-US" u="sng">
                <a:solidFill>
                  <a:schemeClr val="accent3"/>
                </a:solidFill>
              </a:rPr>
              <a:t> </a:t>
            </a:r>
            <a:r>
              <a:rPr lang="en-US" altLang="zh-CN" u="sng">
                <a:solidFill>
                  <a:schemeClr val="accent3"/>
                </a:solidFill>
              </a:rPr>
              <a:t>Discussion </a:t>
            </a:r>
          </a:p>
          <a:p>
            <a:r>
              <a:rPr lang="en-US" altLang="zh-CN" u="sng">
                <a:solidFill>
                  <a:schemeClr val="accent3"/>
                </a:solidFill>
              </a:rPr>
              <a:t>Conclusion</a:t>
            </a:r>
            <a:endParaRPr lang="en-US" u="sng">
              <a:solidFill>
                <a:schemeClr val="accent3"/>
              </a:solidFill>
            </a:endParaRPr>
          </a:p>
        </p:txBody>
      </p:sp>
    </p:spTree>
    <p:extLst>
      <p:ext uri="{BB962C8B-B14F-4D97-AF65-F5344CB8AC3E}">
        <p14:creationId xmlns:p14="http://schemas.microsoft.com/office/powerpoint/2010/main" val="583032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F0D9-FCBE-E21E-22FF-EDEA2FC85489}"/>
              </a:ext>
            </a:extLst>
          </p:cNvPr>
          <p:cNvSpPr>
            <a:spLocks noGrp="1"/>
          </p:cNvSpPr>
          <p:nvPr>
            <p:ph type="ctrTitle"/>
          </p:nvPr>
        </p:nvSpPr>
        <p:spPr>
          <a:xfrm>
            <a:off x="920005" y="465603"/>
            <a:ext cx="9060608" cy="1615017"/>
          </a:xfrm>
        </p:spPr>
        <p:txBody>
          <a:bodyPr/>
          <a:lstStyle/>
          <a:p>
            <a:r>
              <a:rPr lang="en-US" altLang="zh-CN">
                <a:solidFill>
                  <a:schemeClr val="accent6"/>
                </a:solidFill>
              </a:rPr>
              <a:t>PROBLEM STATMENT</a:t>
            </a:r>
            <a:endParaRPr lang="en-US">
              <a:solidFill>
                <a:schemeClr val="accent6"/>
              </a:solidFill>
            </a:endParaRPr>
          </a:p>
        </p:txBody>
      </p:sp>
      <p:sp>
        <p:nvSpPr>
          <p:cNvPr id="3" name="Content Placeholder 2">
            <a:extLst>
              <a:ext uri="{FF2B5EF4-FFF2-40B4-BE49-F238E27FC236}">
                <a16:creationId xmlns:a16="http://schemas.microsoft.com/office/drawing/2014/main" id="{5222A5AB-8C8E-57B2-08AB-7B39C6168FB5}"/>
              </a:ext>
            </a:extLst>
          </p:cNvPr>
          <p:cNvSpPr>
            <a:spLocks noGrp="1"/>
          </p:cNvSpPr>
          <p:nvPr>
            <p:ph type="subTitle" idx="1"/>
          </p:nvPr>
        </p:nvSpPr>
        <p:spPr>
          <a:xfrm>
            <a:off x="1154955" y="2080620"/>
            <a:ext cx="8825658" cy="1912144"/>
          </a:xfrm>
        </p:spPr>
        <p:txBody>
          <a:bodyPr>
            <a:noAutofit/>
          </a:bodyPr>
          <a:lstStyle/>
          <a:p>
            <a:r>
              <a:rPr lang="en-US" sz="2400" i="1">
                <a:solidFill>
                  <a:srgbClr val="FF0000"/>
                </a:solidFill>
              </a:rPr>
              <a:t>ESTATEMENT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extLst>
      <p:ext uri="{BB962C8B-B14F-4D97-AF65-F5344CB8AC3E}">
        <p14:creationId xmlns:p14="http://schemas.microsoft.com/office/powerpoint/2010/main" val="23596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8280-5311-1CCE-7223-8F910BD67A92}"/>
              </a:ext>
            </a:extLst>
          </p:cNvPr>
          <p:cNvSpPr>
            <a:spLocks noGrp="1"/>
          </p:cNvSpPr>
          <p:nvPr>
            <p:ph type="ctrTitle"/>
          </p:nvPr>
        </p:nvSpPr>
        <p:spPr>
          <a:xfrm>
            <a:off x="631080" y="-817923"/>
            <a:ext cx="8825658" cy="2677648"/>
          </a:xfrm>
        </p:spPr>
        <p:txBody>
          <a:bodyPr/>
          <a:lstStyle/>
          <a:p>
            <a:r>
              <a:rPr lang="en-US" dirty="0"/>
              <a:t>PROJECT</a:t>
            </a:r>
            <a:r>
              <a:rPr lang="zh-CN" altLang="en-US" dirty="0"/>
              <a:t> </a:t>
            </a:r>
            <a:r>
              <a:rPr lang="en-US" dirty="0"/>
              <a:t>OVERVIEW</a:t>
            </a:r>
          </a:p>
        </p:txBody>
      </p:sp>
      <p:sp>
        <p:nvSpPr>
          <p:cNvPr id="3" name="Content Placeholder 2">
            <a:extLst>
              <a:ext uri="{FF2B5EF4-FFF2-40B4-BE49-F238E27FC236}">
                <a16:creationId xmlns:a16="http://schemas.microsoft.com/office/drawing/2014/main" id="{0DB3B6A5-FC4F-6255-1F63-F3318790D0EA}"/>
              </a:ext>
            </a:extLst>
          </p:cNvPr>
          <p:cNvSpPr>
            <a:spLocks noGrp="1"/>
          </p:cNvSpPr>
          <p:nvPr>
            <p:ph type="subTitle" idx="1"/>
          </p:nvPr>
        </p:nvSpPr>
        <p:spPr>
          <a:xfrm>
            <a:off x="1040233" y="1859725"/>
            <a:ext cx="8825658" cy="861420"/>
          </a:xfrm>
        </p:spPr>
        <p:txBody>
          <a:bodyPr>
            <a:noAutofit/>
          </a:bodyPr>
          <a:lstStyle/>
          <a:p>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123824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3F79-1C5A-9204-D7BE-2EFEAB4C1239}"/>
              </a:ext>
            </a:extLst>
          </p:cNvPr>
          <p:cNvSpPr>
            <a:spLocks noGrp="1"/>
          </p:cNvSpPr>
          <p:nvPr>
            <p:ph type="ctrTitle"/>
          </p:nvPr>
        </p:nvSpPr>
        <p:spPr>
          <a:xfrm>
            <a:off x="762049" y="-900642"/>
            <a:ext cx="8825658" cy="2677648"/>
          </a:xfrm>
        </p:spPr>
        <p:txBody>
          <a:bodyPr/>
          <a:lstStyle/>
          <a:p>
            <a:br>
              <a:rPr lang="en-US" dirty="0"/>
            </a:br>
            <a:r>
              <a:rPr lang="en-US" dirty="0"/>
              <a:t>WHO ARE THE END USERS</a:t>
            </a:r>
          </a:p>
        </p:txBody>
      </p:sp>
      <p:sp>
        <p:nvSpPr>
          <p:cNvPr id="3" name="Content Placeholder 2">
            <a:extLst>
              <a:ext uri="{FF2B5EF4-FFF2-40B4-BE49-F238E27FC236}">
                <a16:creationId xmlns:a16="http://schemas.microsoft.com/office/drawing/2014/main" id="{114BD33F-302E-5939-FC07-1B798DFCD2C2}"/>
              </a:ext>
            </a:extLst>
          </p:cNvPr>
          <p:cNvSpPr>
            <a:spLocks noGrp="1"/>
          </p:cNvSpPr>
          <p:nvPr>
            <p:ph type="subTitle" idx="1"/>
          </p:nvPr>
        </p:nvSpPr>
        <p:spPr>
          <a:xfrm>
            <a:off x="762049" y="2736352"/>
            <a:ext cx="8825658" cy="861420"/>
          </a:xfrm>
        </p:spPr>
        <p:txBody>
          <a:bodyPr>
            <a:noAutofit/>
          </a:bodyPr>
          <a:lstStyle/>
          <a:p>
            <a:r>
              <a:rPr lang="en-US" sz="3200" dirty="0"/>
              <a:t>Human Resources (HR) </a:t>
            </a:r>
            <a:r>
              <a:rPr lang="en-US" sz="3200" dirty="0" err="1"/>
              <a:t>Managers:Department</a:t>
            </a:r>
            <a:r>
              <a:rPr lang="en-US" sz="3200" dirty="0"/>
              <a:t> Managers/</a:t>
            </a:r>
            <a:r>
              <a:rPr lang="en-US" sz="3200" dirty="0" err="1"/>
              <a:t>Supervisors:Senior</a:t>
            </a:r>
            <a:r>
              <a:rPr lang="en-US" sz="3200" dirty="0"/>
              <a:t> Management/</a:t>
            </a:r>
            <a:r>
              <a:rPr lang="en-US" sz="3200" dirty="0" err="1"/>
              <a:t>Executives:Employees</a:t>
            </a:r>
            <a:r>
              <a:rPr lang="en-US" sz="3200" dirty="0"/>
              <a:t>:</a:t>
            </a:r>
          </a:p>
        </p:txBody>
      </p:sp>
    </p:spTree>
    <p:extLst>
      <p:ext uri="{BB962C8B-B14F-4D97-AF65-F5344CB8AC3E}">
        <p14:creationId xmlns:p14="http://schemas.microsoft.com/office/powerpoint/2010/main" val="688646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6EC1-AE9F-9FFC-1039-9179587C9C0B}"/>
              </a:ext>
            </a:extLst>
          </p:cNvPr>
          <p:cNvSpPr>
            <a:spLocks noGrp="1"/>
          </p:cNvSpPr>
          <p:nvPr>
            <p:ph type="ctrTitle"/>
          </p:nvPr>
        </p:nvSpPr>
        <p:spPr>
          <a:xfrm>
            <a:off x="1047799" y="968640"/>
            <a:ext cx="8825658" cy="1019705"/>
          </a:xfrm>
        </p:spPr>
        <p:txBody>
          <a:bodyPr/>
          <a:lstStyle/>
          <a:p>
            <a:r>
              <a:rPr lang="en-US" sz="3200" dirty="0"/>
              <a:t>OUR SOLUTION AND ITS VALUE PROPOSITION</a:t>
            </a:r>
          </a:p>
        </p:txBody>
      </p:sp>
      <p:sp>
        <p:nvSpPr>
          <p:cNvPr id="7" name="Subtitle 6">
            <a:extLst>
              <a:ext uri="{FF2B5EF4-FFF2-40B4-BE49-F238E27FC236}">
                <a16:creationId xmlns:a16="http://schemas.microsoft.com/office/drawing/2014/main" id="{839FD239-F803-BB18-9E5C-19D9099BB522}"/>
              </a:ext>
            </a:extLst>
          </p:cNvPr>
          <p:cNvSpPr>
            <a:spLocks noGrp="1"/>
          </p:cNvSpPr>
          <p:nvPr>
            <p:ph type="subTitle" idx="1"/>
          </p:nvPr>
        </p:nvSpPr>
        <p:spPr>
          <a:xfrm>
            <a:off x="1047798" y="1988345"/>
            <a:ext cx="9227295" cy="3714749"/>
          </a:xfrm>
        </p:spPr>
        <p:txBody>
          <a:bodyPr>
            <a:normAutofit lnSpcReduction="10000"/>
          </a:bodyPr>
          <a:lstStyle/>
          <a:p>
            <a:r>
              <a:rPr lang="en-US" dirty="0"/>
              <a:t>: Data-Driven Insights: Enables managers to </a:t>
            </a:r>
            <a:r>
              <a:rPr lang="en-US" dirty="0" err="1"/>
              <a:t>makeinformed</a:t>
            </a:r>
            <a:r>
              <a:rPr lang="en-US" dirty="0"/>
              <a:t> decisions based on accurate, real-time performance data</a:t>
            </a:r>
            <a:endParaRPr lang="zh-CN" altLang="en-US" dirty="0"/>
          </a:p>
          <a:p>
            <a:r>
              <a:rPr lang="en-US" dirty="0"/>
              <a:t>Improved Efficiency: Automates the data collection and analysis process, saving time and reducing</a:t>
            </a:r>
          </a:p>
          <a:p>
            <a:r>
              <a:rPr lang="en-US" dirty="0"/>
              <a:t>.Enhanced Employee Development:</a:t>
            </a:r>
          </a:p>
          <a:p>
            <a:r>
              <a:rPr lang="en-US" dirty="0"/>
              <a:t> Identifies training needs and development opportunities, leading to a more skilled </a:t>
            </a:r>
            <a:r>
              <a:rPr lang="en-US" dirty="0" err="1"/>
              <a:t>workforce.Better</a:t>
            </a:r>
            <a:r>
              <a:rPr lang="en-US" dirty="0"/>
              <a:t> Performance Management: </a:t>
            </a:r>
          </a:p>
          <a:p>
            <a:r>
              <a:rPr lang="en-US" dirty="0"/>
              <a:t>Helps in recognizing top performers and addressing. underperformance, ultimately improving overall </a:t>
            </a:r>
            <a:r>
              <a:rPr lang="en-US" dirty="0" err="1"/>
              <a:t>productivity.Cost</a:t>
            </a:r>
            <a:r>
              <a:rPr lang="en-US" dirty="0"/>
              <a:t>-Effective Solution</a:t>
            </a:r>
          </a:p>
          <a:p>
            <a:r>
              <a:rPr lang="en-US" dirty="0"/>
              <a:t>: Leverages the widely accessible Excel platform, avoiding the need for expensive software or tools.</a:t>
            </a:r>
          </a:p>
        </p:txBody>
      </p:sp>
    </p:spTree>
    <p:extLst>
      <p:ext uri="{BB962C8B-B14F-4D97-AF65-F5344CB8AC3E}">
        <p14:creationId xmlns:p14="http://schemas.microsoft.com/office/powerpoint/2010/main" val="267260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1B0D-CCD9-D938-8422-98A30A0C095F}"/>
              </a:ext>
            </a:extLst>
          </p:cNvPr>
          <p:cNvSpPr>
            <a:spLocks noGrp="1"/>
          </p:cNvSpPr>
          <p:nvPr>
            <p:ph type="ctrTitle"/>
          </p:nvPr>
        </p:nvSpPr>
        <p:spPr>
          <a:xfrm>
            <a:off x="779908" y="-1102519"/>
            <a:ext cx="8825658" cy="2677648"/>
          </a:xfrm>
        </p:spPr>
        <p:txBody>
          <a:bodyPr/>
          <a:lstStyle/>
          <a:p>
            <a:r>
              <a:rPr lang="en-US" dirty="0"/>
              <a:t>Dataset Description</a:t>
            </a:r>
          </a:p>
        </p:txBody>
      </p:sp>
      <p:sp>
        <p:nvSpPr>
          <p:cNvPr id="5" name="Subtitle 4">
            <a:extLst>
              <a:ext uri="{FF2B5EF4-FFF2-40B4-BE49-F238E27FC236}">
                <a16:creationId xmlns:a16="http://schemas.microsoft.com/office/drawing/2014/main" id="{F99BCBB7-9CF0-3920-0701-D36F15BAF853}"/>
              </a:ext>
            </a:extLst>
          </p:cNvPr>
          <p:cNvSpPr>
            <a:spLocks noGrp="1"/>
          </p:cNvSpPr>
          <p:nvPr>
            <p:ph type="subTitle" idx="1"/>
          </p:nvPr>
        </p:nvSpPr>
        <p:spPr>
          <a:xfrm>
            <a:off x="940643" y="1575129"/>
            <a:ext cx="9203482" cy="4497590"/>
          </a:xfrm>
        </p:spPr>
        <p:txBody>
          <a:bodyPr>
            <a:normAutofit fontScale="85000" lnSpcReduction="10000"/>
          </a:bodyPr>
          <a:lstStyle/>
          <a:p>
            <a:r>
              <a:rPr lang="en-US" dirty="0"/>
              <a:t>Descriptions for each of the columns in the </a:t>
            </a:r>
            <a:r>
              <a:rPr lang="en-US" dirty="0" err="1"/>
              <a:t>dataset:Employee</a:t>
            </a:r>
            <a:r>
              <a:rPr lang="en-US" dirty="0"/>
              <a:t> ID: Unique identifier for each employee in the organization.1. 2. </a:t>
            </a:r>
          </a:p>
          <a:p>
            <a:r>
              <a:rPr lang="en-US" dirty="0"/>
              <a:t>First Name: The first name of the employee.3. </a:t>
            </a:r>
          </a:p>
          <a:p>
            <a:r>
              <a:rPr lang="en-US" dirty="0"/>
              <a:t>Last Name: The last name of the employee.4</a:t>
            </a:r>
          </a:p>
          <a:p>
            <a:r>
              <a:rPr lang="en-US" dirty="0"/>
              <a:t>. Email: The email address associated with the employee's communication within the organization. </a:t>
            </a:r>
          </a:p>
          <a:p>
            <a:r>
              <a:rPr lang="en-US" dirty="0"/>
              <a:t>5. Business Unit: The specific business unit or department to which the employee belongs.</a:t>
            </a:r>
          </a:p>
          <a:p>
            <a:r>
              <a:rPr lang="en-US" dirty="0"/>
              <a:t>6. State: The state or region where the employee is located</a:t>
            </a:r>
          </a:p>
          <a:p>
            <a:r>
              <a:rPr lang="en-US" dirty="0"/>
              <a:t>.7. Job Function: A brief description of the employee's primary job function or role.</a:t>
            </a:r>
          </a:p>
          <a:p>
            <a:r>
              <a:rPr lang="en-US" dirty="0"/>
              <a:t>8. Gender: A code representing the gender of the employee (e.g. M for Male, F for Female, N for Non-</a:t>
            </a:r>
            <a:r>
              <a:rPr lang="en-US" dirty="0" err="1"/>
              <a:t>binay</a:t>
            </a:r>
            <a:r>
              <a:rPr lang="en-US" dirty="0"/>
              <a:t> </a:t>
            </a:r>
          </a:p>
          <a:p>
            <a:r>
              <a:rPr lang="en-US" dirty="0"/>
              <a:t>9. Performance Score: A score indicating the employee's performance level (e.g.. Excellent, </a:t>
            </a:r>
            <a:r>
              <a:rPr lang="en-US" dirty="0" err="1"/>
              <a:t>Satisfactory.Needs</a:t>
            </a:r>
            <a:r>
              <a:rPr lang="en-US" dirty="0"/>
              <a:t> Improvement).</a:t>
            </a:r>
          </a:p>
          <a:p>
            <a:r>
              <a:rPr lang="en-US" dirty="0"/>
              <a:t> 10. Current Employee Rating: The current rating or evaluation of the employee's overall performance</a:t>
            </a:r>
          </a:p>
        </p:txBody>
      </p:sp>
    </p:spTree>
    <p:extLst>
      <p:ext uri="{BB962C8B-B14F-4D97-AF65-F5344CB8AC3E}">
        <p14:creationId xmlns:p14="http://schemas.microsoft.com/office/powerpoint/2010/main" val="1591954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WELCOME</vt:lpstr>
      <vt:lpstr>Employee data analysis using Excel </vt:lpstr>
      <vt:lpstr>PROJECT TITLE</vt:lpstr>
      <vt:lpstr>AGENTA</vt:lpstr>
      <vt:lpstr>PROBLEM STATMENT</vt:lpstr>
      <vt:lpstr>PROJECT OVERVIEW</vt:lpstr>
      <vt:lpstr> WHO ARE THE END USERS</vt:lpstr>
      <vt:lpstr>OUR SOLUTION AND ITS VALUE PROPOSITION</vt:lpstr>
      <vt:lpstr>Dataset Description</vt:lpstr>
      <vt:lpstr>MODELLING</vt:lpstr>
      <vt:lpstr>RESULT</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tncbcomg22ayyadurai@gmail.com</dc:creator>
  <cp:lastModifiedBy>tncbcomg22ayyadurai@gmail.com</cp:lastModifiedBy>
  <cp:revision>6</cp:revision>
  <dcterms:created xsi:type="dcterms:W3CDTF">2024-08-30T05:23:50Z</dcterms:created>
  <dcterms:modified xsi:type="dcterms:W3CDTF">2024-08-31T05:12:32Z</dcterms:modified>
</cp:coreProperties>
</file>