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Raleway"/>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46102D9-87DF-479B-B828-C5AD9ECAF529}">
  <a:tblStyle styleId="{D46102D9-87DF-479B-B828-C5AD9ECAF529}"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E2C80661-EA52-4091-9DF9-A3BB445650C4}"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aleway-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5.xml"/><Relationship Id="rId33" Type="http://schemas.openxmlformats.org/officeDocument/2006/relationships/font" Target="fonts/Lato-bold.fntdata"/><Relationship Id="rId10" Type="http://schemas.openxmlformats.org/officeDocument/2006/relationships/slide" Target="slides/slide4.xml"/><Relationship Id="rId32" Type="http://schemas.openxmlformats.org/officeDocument/2006/relationships/font" Target="fonts/Lato-regular.fntdata"/><Relationship Id="rId13" Type="http://schemas.openxmlformats.org/officeDocument/2006/relationships/slide" Target="slides/slide7.xml"/><Relationship Id="rId35" Type="http://schemas.openxmlformats.org/officeDocument/2006/relationships/font" Target="fonts/Lato-boldItalic.fntdata"/><Relationship Id="rId12" Type="http://schemas.openxmlformats.org/officeDocument/2006/relationships/slide" Target="slides/slide6.xml"/><Relationship Id="rId34" Type="http://schemas.openxmlformats.org/officeDocument/2006/relationships/font" Target="fonts/Lato-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dff9e7b198_2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dff9e7b198_2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dff9e7b198_2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dff9e7b198_2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dff9e7b198_2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dff9e7b198_2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e016260fc5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e016260fc5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e016260fc5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e016260fc5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dff9e7b198_2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dff9e7b198_2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e016260fc5_5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e016260fc5_5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e016260fc5_5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e016260fc5_5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dff9e7b198_2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dff9e7b198_2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dff9e7b198_2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dff9e7b198_2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dff9e7b19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dff9e7b19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dff9e7b198_2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dff9e7b198_2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dff9e7b198_2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dff9e7b198_2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dff9e7b198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dff9e7b198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dff9e7b198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dff9e7b198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dff9e7b198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dff9e7b198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dff9e7b198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dff9e7b198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dff9e7b198_2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dff9e7b198_2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dff9e7b198_2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dff9e7b198_2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dff9e7b198_2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dff9e7b198_2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360025" y="877450"/>
            <a:ext cx="8304900" cy="18054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2"/>
              </a:buClr>
              <a:buSzPts val="1100"/>
              <a:buFont typeface="Arial"/>
              <a:buNone/>
            </a:pPr>
            <a:r>
              <a:rPr lang="en" sz="3300" u="sng">
                <a:latin typeface="Times New Roman"/>
                <a:ea typeface="Times New Roman"/>
                <a:cs typeface="Times New Roman"/>
                <a:sym typeface="Times New Roman"/>
              </a:rPr>
              <a:t>Brain Tumor Detection From EHR  Using Artificial Neural Networks </a:t>
            </a:r>
            <a:endParaRPr sz="5900" u="sng"/>
          </a:p>
          <a:p>
            <a:pPr indent="0" lvl="0" marL="0" rtl="0" algn="ctr">
              <a:lnSpc>
                <a:spcPct val="115000"/>
              </a:lnSpc>
              <a:spcBef>
                <a:spcPts val="0"/>
              </a:spcBef>
              <a:spcAft>
                <a:spcPts val="0"/>
              </a:spcAft>
              <a:buClr>
                <a:schemeClr val="dk2"/>
              </a:buClr>
              <a:buSzPts val="1100"/>
              <a:buFont typeface="Arial"/>
              <a:buNone/>
            </a:pPr>
            <a:r>
              <a:t/>
            </a:r>
            <a:endParaRPr sz="3300" u="sng">
              <a:latin typeface="Times New Roman"/>
              <a:ea typeface="Times New Roman"/>
              <a:cs typeface="Times New Roman"/>
              <a:sym typeface="Times New Roman"/>
            </a:endParaRPr>
          </a:p>
        </p:txBody>
      </p:sp>
      <p:sp>
        <p:nvSpPr>
          <p:cNvPr id="73" name="Google Shape;73;p13"/>
          <p:cNvSpPr txBox="1"/>
          <p:nvPr/>
        </p:nvSpPr>
        <p:spPr>
          <a:xfrm>
            <a:off x="795700" y="2920975"/>
            <a:ext cx="2619300" cy="141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300">
                <a:solidFill>
                  <a:schemeClr val="lt1"/>
                </a:solidFill>
                <a:latin typeface="Lato"/>
                <a:ea typeface="Lato"/>
                <a:cs typeface="Lato"/>
                <a:sym typeface="Lato"/>
              </a:rPr>
              <a:t>V Karthick, Associate Professor</a:t>
            </a:r>
            <a:endParaRPr sz="1300">
              <a:solidFill>
                <a:schemeClr val="lt1"/>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n" sz="1300">
                <a:solidFill>
                  <a:schemeClr val="lt1"/>
                </a:solidFill>
                <a:latin typeface="Lato"/>
                <a:ea typeface="Lato"/>
                <a:cs typeface="Lato"/>
                <a:sym typeface="Lato"/>
              </a:rPr>
              <a:t>Department of Computer Science and Engineering,</a:t>
            </a:r>
            <a:endParaRPr sz="1300">
              <a:solidFill>
                <a:schemeClr val="lt1"/>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n" sz="1300">
                <a:solidFill>
                  <a:schemeClr val="lt1"/>
                </a:solidFill>
                <a:latin typeface="Lato"/>
                <a:ea typeface="Lato"/>
                <a:cs typeface="Lato"/>
                <a:sym typeface="Lato"/>
              </a:rPr>
              <a:t>Rajalakshmi Engineering College,</a:t>
            </a:r>
            <a:endParaRPr sz="1300">
              <a:solidFill>
                <a:schemeClr val="lt1"/>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n" sz="1300">
                <a:solidFill>
                  <a:schemeClr val="lt1"/>
                </a:solidFill>
                <a:latin typeface="Lato"/>
                <a:ea typeface="Lato"/>
                <a:cs typeface="Lato"/>
                <a:sym typeface="Lato"/>
              </a:rPr>
              <a:t>Chennai - 602105.</a:t>
            </a:r>
            <a:endParaRPr sz="1300">
              <a:solidFill>
                <a:schemeClr val="lt1"/>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n" sz="1300">
                <a:solidFill>
                  <a:schemeClr val="lt1"/>
                </a:solidFill>
                <a:latin typeface="Lato"/>
                <a:ea typeface="Lato"/>
                <a:cs typeface="Lato"/>
                <a:sym typeface="Lato"/>
              </a:rPr>
              <a:t>vkarthick86@gmail.com</a:t>
            </a:r>
            <a:endParaRPr sz="1300">
              <a:solidFill>
                <a:schemeClr val="lt1"/>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36500" y="496575"/>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chemeClr val="dk1"/>
                </a:solidFill>
              </a:rPr>
              <a:t>PROPOSED METHODOLOGY</a:t>
            </a:r>
            <a:endParaRPr u="sng">
              <a:solidFill>
                <a:schemeClr val="dk1"/>
              </a:solidFill>
            </a:endParaRPr>
          </a:p>
        </p:txBody>
      </p:sp>
      <p:sp>
        <p:nvSpPr>
          <p:cNvPr id="127" name="Google Shape;127;p22"/>
          <p:cNvSpPr txBox="1"/>
          <p:nvPr>
            <p:ph idx="1" type="body"/>
          </p:nvPr>
        </p:nvSpPr>
        <p:spPr>
          <a:xfrm>
            <a:off x="336500" y="1254000"/>
            <a:ext cx="8585400" cy="3889500"/>
          </a:xfrm>
          <a:prstGeom prst="rect">
            <a:avLst/>
          </a:prstGeom>
        </p:spPr>
        <p:txBody>
          <a:bodyPr anchorCtr="0" anchor="t" bIns="91425" lIns="91425" spcFirstLastPara="1" rIns="91425" wrap="square" tIns="91425">
            <a:noAutofit/>
          </a:bodyPr>
          <a:lstStyle/>
          <a:p>
            <a:pPr indent="0" lvl="0" marL="0" rtl="0" algn="just">
              <a:lnSpc>
                <a:spcPct val="105000"/>
              </a:lnSpc>
              <a:spcBef>
                <a:spcPts val="0"/>
              </a:spcBef>
              <a:spcAft>
                <a:spcPts val="0"/>
              </a:spcAft>
              <a:buNone/>
            </a:pPr>
            <a:r>
              <a:rPr b="1" lang="en" sz="1620">
                <a:latin typeface="Raleway"/>
                <a:ea typeface="Raleway"/>
                <a:cs typeface="Raleway"/>
                <a:sym typeface="Raleway"/>
              </a:rPr>
              <a:t>3. ANN Model Module</a:t>
            </a:r>
            <a:endParaRPr b="1" sz="1620">
              <a:latin typeface="Raleway"/>
              <a:ea typeface="Raleway"/>
              <a:cs typeface="Raleway"/>
              <a:sym typeface="Raleway"/>
            </a:endParaRPr>
          </a:p>
          <a:p>
            <a:pPr indent="-318770" lvl="0" marL="457200" rtl="0" algn="just">
              <a:lnSpc>
                <a:spcPct val="105000"/>
              </a:lnSpc>
              <a:spcBef>
                <a:spcPts val="1200"/>
              </a:spcBef>
              <a:spcAft>
                <a:spcPts val="0"/>
              </a:spcAft>
              <a:buSzPts val="1420"/>
              <a:buFont typeface="Raleway"/>
              <a:buChar char="●"/>
            </a:pPr>
            <a:r>
              <a:rPr lang="en" sz="1620">
                <a:latin typeface="Raleway"/>
                <a:ea typeface="Raleway"/>
                <a:cs typeface="Raleway"/>
                <a:sym typeface="Raleway"/>
              </a:rPr>
              <a:t>ANN is used for predicting whether a tumor is malignant or benign.</a:t>
            </a:r>
            <a:endParaRPr sz="1620">
              <a:latin typeface="Raleway"/>
              <a:ea typeface="Raleway"/>
              <a:cs typeface="Raleway"/>
              <a:sym typeface="Raleway"/>
            </a:endParaRPr>
          </a:p>
          <a:p>
            <a:pPr indent="-318770" lvl="0" marL="457200" rtl="0" algn="just">
              <a:lnSpc>
                <a:spcPct val="105000"/>
              </a:lnSpc>
              <a:spcBef>
                <a:spcPts val="0"/>
              </a:spcBef>
              <a:spcAft>
                <a:spcPts val="0"/>
              </a:spcAft>
              <a:buSzPts val="1420"/>
              <a:buFont typeface="Raleway"/>
              <a:buChar char="●"/>
            </a:pPr>
            <a:r>
              <a:rPr b="1" lang="en" sz="1620">
                <a:latin typeface="Raleway"/>
                <a:ea typeface="Raleway"/>
                <a:cs typeface="Raleway"/>
                <a:sym typeface="Raleway"/>
              </a:rPr>
              <a:t>Model Trainer: </a:t>
            </a:r>
            <a:r>
              <a:rPr lang="en" sz="1620">
                <a:latin typeface="Raleway"/>
                <a:ea typeface="Raleway"/>
                <a:cs typeface="Raleway"/>
                <a:sym typeface="Raleway"/>
              </a:rPr>
              <a:t>The </a:t>
            </a:r>
            <a:r>
              <a:rPr lang="en" sz="1620">
                <a:latin typeface="Raleway"/>
                <a:ea typeface="Raleway"/>
                <a:cs typeface="Raleway"/>
                <a:sym typeface="Raleway"/>
              </a:rPr>
              <a:t>Artificial</a:t>
            </a:r>
            <a:r>
              <a:rPr lang="en" sz="1620">
                <a:latin typeface="Raleway"/>
                <a:ea typeface="Raleway"/>
                <a:cs typeface="Raleway"/>
                <a:sym typeface="Raleway"/>
              </a:rPr>
              <a:t> Neural Network model is trained  by fitting the scan data into the ANN model.</a:t>
            </a:r>
            <a:endParaRPr sz="1620">
              <a:latin typeface="Raleway"/>
              <a:ea typeface="Raleway"/>
              <a:cs typeface="Raleway"/>
              <a:sym typeface="Raleway"/>
            </a:endParaRPr>
          </a:p>
          <a:p>
            <a:pPr indent="-318770" lvl="0" marL="457200" rtl="0" algn="just">
              <a:lnSpc>
                <a:spcPct val="105000"/>
              </a:lnSpc>
              <a:spcBef>
                <a:spcPts val="0"/>
              </a:spcBef>
              <a:spcAft>
                <a:spcPts val="0"/>
              </a:spcAft>
              <a:buSzPts val="1420"/>
              <a:buFont typeface="Raleway"/>
              <a:buChar char="●"/>
            </a:pPr>
            <a:r>
              <a:rPr b="1" lang="en" sz="1620">
                <a:latin typeface="Raleway"/>
                <a:ea typeface="Raleway"/>
                <a:cs typeface="Raleway"/>
                <a:sym typeface="Raleway"/>
              </a:rPr>
              <a:t>Model Evaluator: </a:t>
            </a:r>
            <a:r>
              <a:rPr lang="en" sz="1620">
                <a:latin typeface="Raleway"/>
                <a:ea typeface="Raleway"/>
                <a:cs typeface="Raleway"/>
                <a:sym typeface="Raleway"/>
              </a:rPr>
              <a:t>Evaluating the performance of the model using </a:t>
            </a:r>
            <a:r>
              <a:rPr lang="en" sz="1620">
                <a:latin typeface="Raleway"/>
                <a:ea typeface="Raleway"/>
                <a:cs typeface="Raleway"/>
                <a:sym typeface="Raleway"/>
              </a:rPr>
              <a:t>test dataset to measure the accuracy of the model.</a:t>
            </a:r>
            <a:endParaRPr sz="1620">
              <a:latin typeface="Raleway"/>
              <a:ea typeface="Raleway"/>
              <a:cs typeface="Raleway"/>
              <a:sym typeface="Raleway"/>
            </a:endParaRPr>
          </a:p>
          <a:p>
            <a:pPr indent="0" lvl="0" marL="0" rtl="0" algn="just">
              <a:lnSpc>
                <a:spcPct val="105000"/>
              </a:lnSpc>
              <a:spcBef>
                <a:spcPts val="1200"/>
              </a:spcBef>
              <a:spcAft>
                <a:spcPts val="0"/>
              </a:spcAft>
              <a:buNone/>
            </a:pPr>
            <a:r>
              <a:rPr b="1" lang="en" sz="1620">
                <a:latin typeface="Raleway"/>
                <a:ea typeface="Raleway"/>
                <a:cs typeface="Raleway"/>
                <a:sym typeface="Raleway"/>
              </a:rPr>
              <a:t>4. Prediction Module</a:t>
            </a:r>
            <a:endParaRPr b="1" sz="1620">
              <a:latin typeface="Raleway"/>
              <a:ea typeface="Raleway"/>
              <a:cs typeface="Raleway"/>
              <a:sym typeface="Raleway"/>
            </a:endParaRPr>
          </a:p>
          <a:p>
            <a:pPr indent="-318770" lvl="0" marL="457200" rtl="0" algn="just">
              <a:lnSpc>
                <a:spcPct val="105000"/>
              </a:lnSpc>
              <a:spcBef>
                <a:spcPts val="1200"/>
              </a:spcBef>
              <a:spcAft>
                <a:spcPts val="0"/>
              </a:spcAft>
              <a:buSzPts val="1420"/>
              <a:buFont typeface="Raleway"/>
              <a:buChar char="●"/>
            </a:pPr>
            <a:r>
              <a:rPr b="1" lang="en" sz="1620">
                <a:latin typeface="Raleway"/>
                <a:ea typeface="Raleway"/>
                <a:cs typeface="Raleway"/>
                <a:sym typeface="Raleway"/>
              </a:rPr>
              <a:t>Description: </a:t>
            </a:r>
            <a:r>
              <a:rPr lang="en" sz="1620">
                <a:latin typeface="Raleway"/>
                <a:ea typeface="Raleway"/>
                <a:cs typeface="Raleway"/>
                <a:sym typeface="Raleway"/>
              </a:rPr>
              <a:t>Uses the trained model to predict diseases based on new patient data.</a:t>
            </a:r>
            <a:endParaRPr sz="1620">
              <a:latin typeface="Raleway"/>
              <a:ea typeface="Raleway"/>
              <a:cs typeface="Raleway"/>
              <a:sym typeface="Raleway"/>
            </a:endParaRPr>
          </a:p>
          <a:p>
            <a:pPr indent="-318770" lvl="0" marL="457200" rtl="0" algn="just">
              <a:lnSpc>
                <a:spcPct val="105000"/>
              </a:lnSpc>
              <a:spcBef>
                <a:spcPts val="0"/>
              </a:spcBef>
              <a:spcAft>
                <a:spcPts val="0"/>
              </a:spcAft>
              <a:buSzPts val="1420"/>
              <a:buFont typeface="Raleway"/>
              <a:buChar char="●"/>
            </a:pPr>
            <a:r>
              <a:rPr b="1" lang="en" sz="1620">
                <a:latin typeface="Raleway"/>
                <a:ea typeface="Raleway"/>
                <a:cs typeface="Raleway"/>
                <a:sym typeface="Raleway"/>
              </a:rPr>
              <a:t>Predictor: </a:t>
            </a:r>
            <a:r>
              <a:rPr lang="en" sz="1620">
                <a:latin typeface="Raleway"/>
                <a:ea typeface="Raleway"/>
                <a:cs typeface="Raleway"/>
                <a:sym typeface="Raleway"/>
              </a:rPr>
              <a:t>Takes new patient data and uses the model to make predictions.</a:t>
            </a:r>
            <a:endParaRPr sz="1620">
              <a:latin typeface="Raleway"/>
              <a:ea typeface="Raleway"/>
              <a:cs typeface="Raleway"/>
              <a:sym typeface="Raleway"/>
            </a:endParaRPr>
          </a:p>
          <a:p>
            <a:pPr indent="0" lvl="0" marL="457200" rtl="0" algn="just">
              <a:lnSpc>
                <a:spcPct val="105000"/>
              </a:lnSpc>
              <a:spcBef>
                <a:spcPts val="1200"/>
              </a:spcBef>
              <a:spcAft>
                <a:spcPts val="0"/>
              </a:spcAft>
              <a:buNone/>
            </a:pPr>
            <a:r>
              <a:t/>
            </a:r>
            <a:endParaRPr b="1" sz="1620">
              <a:latin typeface="Raleway"/>
              <a:ea typeface="Raleway"/>
              <a:cs typeface="Raleway"/>
              <a:sym typeface="Raleway"/>
            </a:endParaRPr>
          </a:p>
          <a:p>
            <a:pPr indent="0" lvl="0" marL="0" rtl="0" algn="just">
              <a:lnSpc>
                <a:spcPct val="105000"/>
              </a:lnSpc>
              <a:spcBef>
                <a:spcPts val="1200"/>
              </a:spcBef>
              <a:spcAft>
                <a:spcPts val="0"/>
              </a:spcAft>
              <a:buSzPts val="440"/>
              <a:buNone/>
            </a:pPr>
            <a:r>
              <a:t/>
            </a:r>
            <a:endParaRPr sz="1420">
              <a:latin typeface="Raleway"/>
              <a:ea typeface="Raleway"/>
              <a:cs typeface="Raleway"/>
              <a:sym typeface="Raleway"/>
            </a:endParaRPr>
          </a:p>
          <a:p>
            <a:pPr indent="0" lvl="0" marL="0" rtl="0" algn="just">
              <a:lnSpc>
                <a:spcPct val="105000"/>
              </a:lnSpc>
              <a:spcBef>
                <a:spcPts val="1200"/>
              </a:spcBef>
              <a:spcAft>
                <a:spcPts val="1200"/>
              </a:spcAft>
              <a:buSzPts val="440"/>
              <a:buNone/>
            </a:pPr>
            <a:r>
              <a:t/>
            </a:r>
            <a:endParaRPr sz="1420">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36500" y="496575"/>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chemeClr val="dk1"/>
                </a:solidFill>
              </a:rPr>
              <a:t>ARCHITECTURE </a:t>
            </a:r>
            <a:endParaRPr u="sng">
              <a:solidFill>
                <a:schemeClr val="dk1"/>
              </a:solidFill>
            </a:endParaRPr>
          </a:p>
        </p:txBody>
      </p:sp>
      <p:pic>
        <p:nvPicPr>
          <p:cNvPr id="133" name="Google Shape;133;p23"/>
          <p:cNvPicPr preferRelativeResize="0"/>
          <p:nvPr/>
        </p:nvPicPr>
        <p:blipFill>
          <a:blip r:embed="rId3">
            <a:alphaModFix/>
          </a:blip>
          <a:stretch>
            <a:fillRect/>
          </a:stretch>
        </p:blipFill>
        <p:spPr>
          <a:xfrm>
            <a:off x="220600" y="1022825"/>
            <a:ext cx="8502702" cy="36345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36500" y="655325"/>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chemeClr val="dk1"/>
                </a:solidFill>
              </a:rPr>
              <a:t>RESULTS AND DISCUSSIONS</a:t>
            </a:r>
            <a:endParaRPr u="sng">
              <a:solidFill>
                <a:schemeClr val="dk1"/>
              </a:solidFill>
            </a:endParaRPr>
          </a:p>
        </p:txBody>
      </p:sp>
      <p:sp>
        <p:nvSpPr>
          <p:cNvPr id="139" name="Google Shape;139;p24"/>
          <p:cNvSpPr txBox="1"/>
          <p:nvPr>
            <p:ph idx="1" type="body"/>
          </p:nvPr>
        </p:nvSpPr>
        <p:spPr>
          <a:xfrm>
            <a:off x="336500" y="1360175"/>
            <a:ext cx="8585400" cy="3284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latin typeface="Raleway"/>
                <a:ea typeface="Raleway"/>
                <a:cs typeface="Raleway"/>
                <a:sym typeface="Raleway"/>
              </a:rPr>
              <a:t>Comparing with prior models that utilized convolutional neural networks (CNN) for tumor detection and MRI images as primary datasets, which achieves an accuracy rate of 93%. Our solution which uses Artificial Neural Network (ANN) for tumor detection and scan report  was a dataset  achieved an accuracy of 96%. As in contrast to the existing system which primary relies on Convolutional Neural Network, our proposed model uses Artificial Neural Network provides  more accurate results.</a:t>
            </a:r>
            <a:endParaRPr>
              <a:latin typeface="Raleway"/>
              <a:ea typeface="Raleway"/>
              <a:cs typeface="Raleway"/>
              <a:sym typeface="Ralewa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36500" y="655325"/>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chemeClr val="dk1"/>
                </a:solidFill>
              </a:rPr>
              <a:t>IMPLEMENTATION</a:t>
            </a:r>
            <a:endParaRPr u="sng">
              <a:solidFill>
                <a:schemeClr val="dk1"/>
              </a:solidFill>
            </a:endParaRPr>
          </a:p>
        </p:txBody>
      </p:sp>
      <p:pic>
        <p:nvPicPr>
          <p:cNvPr id="145" name="Google Shape;145;p25"/>
          <p:cNvPicPr preferRelativeResize="0"/>
          <p:nvPr/>
        </p:nvPicPr>
        <p:blipFill>
          <a:blip r:embed="rId3">
            <a:alphaModFix/>
          </a:blip>
          <a:stretch>
            <a:fillRect/>
          </a:stretch>
        </p:blipFill>
        <p:spPr>
          <a:xfrm>
            <a:off x="1688525" y="1290725"/>
            <a:ext cx="5627327" cy="31511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36500" y="655325"/>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chemeClr val="dk1"/>
                </a:solidFill>
              </a:rPr>
              <a:t>IMPLEMENTATION</a:t>
            </a:r>
            <a:endParaRPr u="sng">
              <a:solidFill>
                <a:schemeClr val="dk1"/>
              </a:solidFill>
            </a:endParaRPr>
          </a:p>
        </p:txBody>
      </p:sp>
      <p:pic>
        <p:nvPicPr>
          <p:cNvPr id="151" name="Google Shape;151;p26"/>
          <p:cNvPicPr preferRelativeResize="0"/>
          <p:nvPr/>
        </p:nvPicPr>
        <p:blipFill>
          <a:blip r:embed="rId3">
            <a:alphaModFix/>
          </a:blip>
          <a:stretch>
            <a:fillRect/>
          </a:stretch>
        </p:blipFill>
        <p:spPr>
          <a:xfrm>
            <a:off x="794800" y="1518675"/>
            <a:ext cx="7998576" cy="3164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36500" y="502925"/>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chemeClr val="dk1"/>
                </a:solidFill>
              </a:rPr>
              <a:t>COMPARATIVE ANALYSIS</a:t>
            </a:r>
            <a:endParaRPr u="sng">
              <a:solidFill>
                <a:schemeClr val="dk1"/>
              </a:solidFill>
            </a:endParaRPr>
          </a:p>
        </p:txBody>
      </p:sp>
      <p:pic>
        <p:nvPicPr>
          <p:cNvPr id="157" name="Google Shape;157;p27"/>
          <p:cNvPicPr preferRelativeResize="0"/>
          <p:nvPr/>
        </p:nvPicPr>
        <p:blipFill>
          <a:blip r:embed="rId3">
            <a:alphaModFix/>
          </a:blip>
          <a:stretch>
            <a:fillRect/>
          </a:stretch>
        </p:blipFill>
        <p:spPr>
          <a:xfrm>
            <a:off x="53125" y="1639325"/>
            <a:ext cx="4001800" cy="2436200"/>
          </a:xfrm>
          <a:prstGeom prst="rect">
            <a:avLst/>
          </a:prstGeom>
          <a:noFill/>
          <a:ln>
            <a:noFill/>
          </a:ln>
        </p:spPr>
      </p:pic>
      <p:pic>
        <p:nvPicPr>
          <p:cNvPr id="158" name="Google Shape;158;p27"/>
          <p:cNvPicPr preferRelativeResize="0"/>
          <p:nvPr/>
        </p:nvPicPr>
        <p:blipFill>
          <a:blip r:embed="rId4">
            <a:alphaModFix/>
          </a:blip>
          <a:stretch>
            <a:fillRect/>
          </a:stretch>
        </p:blipFill>
        <p:spPr>
          <a:xfrm>
            <a:off x="4135200" y="1414300"/>
            <a:ext cx="4919498" cy="2733849"/>
          </a:xfrm>
          <a:prstGeom prst="rect">
            <a:avLst/>
          </a:prstGeom>
          <a:noFill/>
          <a:ln>
            <a:noFill/>
          </a:ln>
        </p:spPr>
      </p:pic>
      <p:sp>
        <p:nvSpPr>
          <p:cNvPr id="159" name="Google Shape;159;p27"/>
          <p:cNvSpPr txBox="1"/>
          <p:nvPr/>
        </p:nvSpPr>
        <p:spPr>
          <a:xfrm>
            <a:off x="458400" y="1095375"/>
            <a:ext cx="1319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Raleway"/>
                <a:ea typeface="Raleway"/>
                <a:cs typeface="Raleway"/>
                <a:sym typeface="Raleway"/>
              </a:rPr>
              <a:t>EXISTING :</a:t>
            </a:r>
            <a:endParaRPr sz="1800">
              <a:solidFill>
                <a:schemeClr val="dk2"/>
              </a:solidFill>
              <a:latin typeface="Raleway"/>
              <a:ea typeface="Raleway"/>
              <a:cs typeface="Raleway"/>
              <a:sym typeface="Raleway"/>
            </a:endParaRPr>
          </a:p>
        </p:txBody>
      </p:sp>
      <p:sp>
        <p:nvSpPr>
          <p:cNvPr id="160" name="Google Shape;160;p27"/>
          <p:cNvSpPr txBox="1"/>
          <p:nvPr/>
        </p:nvSpPr>
        <p:spPr>
          <a:xfrm>
            <a:off x="4758150" y="1101425"/>
            <a:ext cx="2000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Raleway"/>
                <a:ea typeface="Raleway"/>
                <a:cs typeface="Raleway"/>
                <a:sym typeface="Raleway"/>
              </a:rPr>
              <a:t>PROPOSED</a:t>
            </a:r>
            <a:r>
              <a:rPr lang="en" sz="1800">
                <a:solidFill>
                  <a:schemeClr val="dk2"/>
                </a:solidFill>
                <a:latin typeface="Raleway"/>
                <a:ea typeface="Raleway"/>
                <a:cs typeface="Raleway"/>
                <a:sym typeface="Raleway"/>
              </a:rPr>
              <a:t>:</a:t>
            </a:r>
            <a:endParaRPr sz="1800">
              <a:solidFill>
                <a:schemeClr val="dk2"/>
              </a:solidFill>
              <a:latin typeface="Raleway"/>
              <a:ea typeface="Raleway"/>
              <a:cs typeface="Raleway"/>
              <a:sym typeface="Raleway"/>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336500" y="502925"/>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chemeClr val="dk1"/>
                </a:solidFill>
              </a:rPr>
              <a:t>COMPARATIVE ANALYSIS</a:t>
            </a:r>
            <a:endParaRPr u="sng">
              <a:solidFill>
                <a:schemeClr val="dk1"/>
              </a:solidFill>
            </a:endParaRPr>
          </a:p>
        </p:txBody>
      </p:sp>
      <p:sp>
        <p:nvSpPr>
          <p:cNvPr id="166" name="Google Shape;166;p28"/>
          <p:cNvSpPr txBox="1"/>
          <p:nvPr/>
        </p:nvSpPr>
        <p:spPr>
          <a:xfrm>
            <a:off x="687000" y="1095375"/>
            <a:ext cx="1319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Raleway"/>
                <a:ea typeface="Raleway"/>
                <a:cs typeface="Raleway"/>
                <a:sym typeface="Raleway"/>
              </a:rPr>
              <a:t>EXISTING :</a:t>
            </a:r>
            <a:endParaRPr sz="1800">
              <a:solidFill>
                <a:schemeClr val="dk2"/>
              </a:solidFill>
              <a:latin typeface="Raleway"/>
              <a:ea typeface="Raleway"/>
              <a:cs typeface="Raleway"/>
              <a:sym typeface="Raleway"/>
            </a:endParaRPr>
          </a:p>
        </p:txBody>
      </p:sp>
      <p:sp>
        <p:nvSpPr>
          <p:cNvPr id="167" name="Google Shape;167;p28"/>
          <p:cNvSpPr txBox="1"/>
          <p:nvPr/>
        </p:nvSpPr>
        <p:spPr>
          <a:xfrm>
            <a:off x="5571750" y="1095375"/>
            <a:ext cx="2000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Raleway"/>
                <a:ea typeface="Raleway"/>
                <a:cs typeface="Raleway"/>
                <a:sym typeface="Raleway"/>
              </a:rPr>
              <a:t>PROPOSED:</a:t>
            </a:r>
            <a:endParaRPr sz="1800">
              <a:solidFill>
                <a:schemeClr val="dk2"/>
              </a:solidFill>
              <a:latin typeface="Raleway"/>
              <a:ea typeface="Raleway"/>
              <a:cs typeface="Raleway"/>
              <a:sym typeface="Raleway"/>
            </a:endParaRPr>
          </a:p>
        </p:txBody>
      </p:sp>
      <p:pic>
        <p:nvPicPr>
          <p:cNvPr id="168" name="Google Shape;168;p28"/>
          <p:cNvPicPr preferRelativeResize="0"/>
          <p:nvPr/>
        </p:nvPicPr>
        <p:blipFill>
          <a:blip r:embed="rId3">
            <a:alphaModFix/>
          </a:blip>
          <a:stretch>
            <a:fillRect/>
          </a:stretch>
        </p:blipFill>
        <p:spPr>
          <a:xfrm>
            <a:off x="4572000" y="1798425"/>
            <a:ext cx="4485552" cy="2366350"/>
          </a:xfrm>
          <a:prstGeom prst="rect">
            <a:avLst/>
          </a:prstGeom>
          <a:noFill/>
          <a:ln>
            <a:noFill/>
          </a:ln>
        </p:spPr>
      </p:pic>
      <p:pic>
        <p:nvPicPr>
          <p:cNvPr id="169" name="Google Shape;169;p28"/>
          <p:cNvPicPr preferRelativeResize="0"/>
          <p:nvPr/>
        </p:nvPicPr>
        <p:blipFill>
          <a:blip r:embed="rId4">
            <a:alphaModFix/>
          </a:blip>
          <a:stretch>
            <a:fillRect/>
          </a:stretch>
        </p:blipFill>
        <p:spPr>
          <a:xfrm>
            <a:off x="336502" y="1735675"/>
            <a:ext cx="4017148" cy="247972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336500" y="655325"/>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chemeClr val="dk1"/>
                </a:solidFill>
              </a:rPr>
              <a:t>COMPARATIVE ANALYSIS</a:t>
            </a:r>
            <a:endParaRPr u="sng">
              <a:solidFill>
                <a:schemeClr val="dk1"/>
              </a:solidFill>
            </a:endParaRPr>
          </a:p>
        </p:txBody>
      </p:sp>
      <p:graphicFrame>
        <p:nvGraphicFramePr>
          <p:cNvPr id="175" name="Google Shape;175;p29"/>
          <p:cNvGraphicFramePr/>
          <p:nvPr/>
        </p:nvGraphicFramePr>
        <p:xfrm>
          <a:off x="792075" y="1987575"/>
          <a:ext cx="3000000" cy="3000000"/>
        </p:xfrm>
        <a:graphic>
          <a:graphicData uri="http://schemas.openxmlformats.org/drawingml/2006/table">
            <a:tbl>
              <a:tblPr>
                <a:noFill/>
                <a:tableStyleId>{E2C80661-EA52-4091-9DF9-A3BB445650C4}</a:tableStyleId>
              </a:tblPr>
              <a:tblGrid>
                <a:gridCol w="3619500"/>
                <a:gridCol w="3619500"/>
              </a:tblGrid>
              <a:tr h="381000">
                <a:tc>
                  <a:txBody>
                    <a:bodyPr/>
                    <a:lstStyle/>
                    <a:p>
                      <a:pPr indent="0" lvl="0" marL="0" rtl="0" algn="l">
                        <a:spcBef>
                          <a:spcPts val="0"/>
                        </a:spcBef>
                        <a:spcAft>
                          <a:spcPts val="0"/>
                        </a:spcAft>
                        <a:buNone/>
                      </a:pPr>
                      <a:r>
                        <a:rPr lang="en" sz="1900">
                          <a:latin typeface="Raleway"/>
                          <a:ea typeface="Raleway"/>
                          <a:cs typeface="Raleway"/>
                          <a:sym typeface="Raleway"/>
                        </a:rPr>
                        <a:t>EXISTING SYSTEM</a:t>
                      </a:r>
                      <a:endParaRPr sz="1900">
                        <a:latin typeface="Raleway"/>
                        <a:ea typeface="Raleway"/>
                        <a:cs typeface="Raleway"/>
                        <a:sym typeface="Raleway"/>
                      </a:endParaRPr>
                    </a:p>
                  </a:txBody>
                  <a:tcPr marT="91425" marB="91425" marR="91425" marL="91425">
                    <a:solidFill>
                      <a:srgbClr val="4A86E8"/>
                    </a:solidFill>
                  </a:tcPr>
                </a:tc>
                <a:tc>
                  <a:txBody>
                    <a:bodyPr/>
                    <a:lstStyle/>
                    <a:p>
                      <a:pPr indent="0" lvl="0" marL="0" rtl="0" algn="l">
                        <a:spcBef>
                          <a:spcPts val="0"/>
                        </a:spcBef>
                        <a:spcAft>
                          <a:spcPts val="0"/>
                        </a:spcAft>
                        <a:buClr>
                          <a:schemeClr val="dk2"/>
                        </a:buClr>
                        <a:buSzPts val="1100"/>
                        <a:buFont typeface="Arial"/>
                        <a:buNone/>
                      </a:pPr>
                      <a:r>
                        <a:rPr lang="en" sz="1900">
                          <a:solidFill>
                            <a:schemeClr val="dk2"/>
                          </a:solidFill>
                          <a:latin typeface="Raleway"/>
                          <a:ea typeface="Raleway"/>
                          <a:cs typeface="Raleway"/>
                          <a:sym typeface="Raleway"/>
                        </a:rPr>
                        <a:t>PROPOSED </a:t>
                      </a:r>
                      <a:r>
                        <a:rPr lang="en" sz="1900">
                          <a:solidFill>
                            <a:schemeClr val="dk2"/>
                          </a:solidFill>
                          <a:latin typeface="Raleway"/>
                          <a:ea typeface="Raleway"/>
                          <a:cs typeface="Raleway"/>
                          <a:sym typeface="Raleway"/>
                        </a:rPr>
                        <a:t>SYSTEM</a:t>
                      </a:r>
                      <a:endParaRPr sz="1900">
                        <a:solidFill>
                          <a:schemeClr val="dk2"/>
                        </a:solidFill>
                        <a:latin typeface="Raleway"/>
                        <a:ea typeface="Raleway"/>
                        <a:cs typeface="Raleway"/>
                        <a:sym typeface="Raleway"/>
                      </a:endParaRPr>
                    </a:p>
                    <a:p>
                      <a:pPr indent="0" lvl="0" marL="0" rtl="0" algn="l">
                        <a:spcBef>
                          <a:spcPts val="0"/>
                        </a:spcBef>
                        <a:spcAft>
                          <a:spcPts val="0"/>
                        </a:spcAft>
                        <a:buNone/>
                      </a:pPr>
                      <a:r>
                        <a:t/>
                      </a:r>
                      <a:endParaRPr/>
                    </a:p>
                  </a:txBody>
                  <a:tcPr marT="91425" marB="91425" marR="91425" marL="91425">
                    <a:solidFill>
                      <a:srgbClr val="4A86E8"/>
                    </a:solidFill>
                  </a:tcPr>
                </a:tc>
              </a:tr>
              <a:tr h="381000">
                <a:tc>
                  <a:txBody>
                    <a:bodyPr/>
                    <a:lstStyle/>
                    <a:p>
                      <a:pPr indent="0" lvl="0" marL="0" rtl="0" algn="just">
                        <a:lnSpc>
                          <a:spcPct val="115000"/>
                        </a:lnSpc>
                        <a:spcBef>
                          <a:spcPts val="0"/>
                        </a:spcBef>
                        <a:spcAft>
                          <a:spcPts val="1200"/>
                        </a:spcAft>
                        <a:buClr>
                          <a:schemeClr val="dk2"/>
                        </a:buClr>
                        <a:buSzPts val="1100"/>
                        <a:buFont typeface="Arial"/>
                        <a:buNone/>
                      </a:pPr>
                      <a:r>
                        <a:rPr lang="en" sz="1800">
                          <a:solidFill>
                            <a:schemeClr val="dk2"/>
                          </a:solidFill>
                          <a:latin typeface="Raleway"/>
                          <a:ea typeface="Raleway"/>
                          <a:cs typeface="Raleway"/>
                          <a:sym typeface="Raleway"/>
                        </a:rPr>
                        <a:t>The existing system has an </a:t>
                      </a:r>
                      <a:r>
                        <a:rPr lang="en" sz="1800">
                          <a:solidFill>
                            <a:schemeClr val="dk2"/>
                          </a:solidFill>
                          <a:latin typeface="Raleway"/>
                          <a:ea typeface="Raleway"/>
                          <a:cs typeface="Raleway"/>
                          <a:sym typeface="Raleway"/>
                        </a:rPr>
                        <a:t>accuracy rate of 93%.</a:t>
                      </a:r>
                      <a:endParaRPr/>
                    </a:p>
                  </a:txBody>
                  <a:tcPr marT="91425" marB="91425" marR="91425" marL="91425"/>
                </a:tc>
                <a:tc>
                  <a:txBody>
                    <a:bodyPr/>
                    <a:lstStyle/>
                    <a:p>
                      <a:pPr indent="0" lvl="0" marL="0" rtl="0" algn="just">
                        <a:lnSpc>
                          <a:spcPct val="115000"/>
                        </a:lnSpc>
                        <a:spcBef>
                          <a:spcPts val="0"/>
                        </a:spcBef>
                        <a:spcAft>
                          <a:spcPts val="1200"/>
                        </a:spcAft>
                        <a:buClr>
                          <a:schemeClr val="dk2"/>
                        </a:buClr>
                        <a:buSzPts val="1100"/>
                        <a:buFont typeface="Arial"/>
                        <a:buNone/>
                      </a:pPr>
                      <a:r>
                        <a:rPr lang="en" sz="1800">
                          <a:solidFill>
                            <a:schemeClr val="dk2"/>
                          </a:solidFill>
                          <a:latin typeface="Raleway"/>
                          <a:ea typeface="Raleway"/>
                          <a:cs typeface="Raleway"/>
                          <a:sym typeface="Raleway"/>
                        </a:rPr>
                        <a:t>The proposed system has achieved an accuracy rate of 96%.</a:t>
                      </a:r>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336500" y="655325"/>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chemeClr val="dk1"/>
                </a:solidFill>
              </a:rPr>
              <a:t>CONCLUSION</a:t>
            </a:r>
            <a:endParaRPr u="sng">
              <a:solidFill>
                <a:schemeClr val="dk1"/>
              </a:solidFill>
            </a:endParaRPr>
          </a:p>
        </p:txBody>
      </p:sp>
      <p:sp>
        <p:nvSpPr>
          <p:cNvPr id="181" name="Google Shape;181;p30"/>
          <p:cNvSpPr txBox="1"/>
          <p:nvPr>
            <p:ph idx="1" type="body"/>
          </p:nvPr>
        </p:nvSpPr>
        <p:spPr>
          <a:xfrm>
            <a:off x="336500" y="1360175"/>
            <a:ext cx="8585400" cy="32844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lang="en" sz="1500">
                <a:latin typeface="Raleway"/>
                <a:ea typeface="Raleway"/>
                <a:cs typeface="Raleway"/>
                <a:sym typeface="Raleway"/>
              </a:rPr>
              <a:t>In conclusion, the brain tumor prediction system utilizing artificial neural networks (ANN) and from doctor reports as input, predicts the presence of tumor. Our solution which uses Artificial Neural Network (ANN) for tumor detection and doctors report as a dataset  achieved an accuracy of 96%.  The accuracy of the system can be increased by training the system with a larger number of neurons but it may also increase the time required for training the model. The features present in the dataset are also an another important factor which influences the models accuracy. This project tries to employ machine learning methodologies for early detection and diagnosis of brain tumors, ultimately leading to enhanced patient outcomes and healthcare delivery.</a:t>
            </a:r>
            <a:endParaRPr sz="1500">
              <a:latin typeface="Raleway"/>
              <a:ea typeface="Raleway"/>
              <a:cs typeface="Raleway"/>
              <a:sym typeface="Raleway"/>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1"/>
          <p:cNvSpPr txBox="1"/>
          <p:nvPr>
            <p:ph type="title"/>
          </p:nvPr>
        </p:nvSpPr>
        <p:spPr>
          <a:xfrm>
            <a:off x="336500" y="58270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chemeClr val="dk1"/>
                </a:solidFill>
              </a:rPr>
              <a:t>FUTURE ENHANCEMENTS</a:t>
            </a:r>
            <a:endParaRPr u="sng">
              <a:solidFill>
                <a:schemeClr val="dk1"/>
              </a:solidFill>
            </a:endParaRPr>
          </a:p>
        </p:txBody>
      </p:sp>
      <p:sp>
        <p:nvSpPr>
          <p:cNvPr id="187" name="Google Shape;187;p31"/>
          <p:cNvSpPr txBox="1"/>
          <p:nvPr>
            <p:ph idx="1" type="body"/>
          </p:nvPr>
        </p:nvSpPr>
        <p:spPr>
          <a:xfrm>
            <a:off x="336500" y="1459775"/>
            <a:ext cx="8585400" cy="3284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b="1" lang="en" sz="1500">
                <a:latin typeface="Raleway"/>
                <a:ea typeface="Raleway"/>
                <a:cs typeface="Raleway"/>
                <a:sym typeface="Raleway"/>
              </a:rPr>
              <a:t>Expanding Dataset: </a:t>
            </a:r>
            <a:r>
              <a:rPr lang="en" sz="1500">
                <a:latin typeface="Raleway"/>
                <a:ea typeface="Raleway"/>
                <a:cs typeface="Raleway"/>
                <a:sym typeface="Raleway"/>
              </a:rPr>
              <a:t>Incorporate more diverse and larger datasets from various sources to improve the model's generalizability and accuracy.</a:t>
            </a:r>
            <a:endParaRPr sz="1500">
              <a:latin typeface="Raleway"/>
              <a:ea typeface="Raleway"/>
              <a:cs typeface="Raleway"/>
              <a:sym typeface="Raleway"/>
            </a:endParaRPr>
          </a:p>
          <a:p>
            <a:pPr indent="0" lvl="0" marL="0" rtl="0" algn="just">
              <a:spcBef>
                <a:spcPts val="1200"/>
              </a:spcBef>
              <a:spcAft>
                <a:spcPts val="0"/>
              </a:spcAft>
              <a:buClr>
                <a:schemeClr val="dk2"/>
              </a:buClr>
              <a:buSzPts val="1100"/>
              <a:buFont typeface="Arial"/>
              <a:buNone/>
            </a:pPr>
            <a:r>
              <a:rPr b="1" lang="en" sz="1500">
                <a:latin typeface="Raleway"/>
                <a:ea typeface="Raleway"/>
                <a:cs typeface="Raleway"/>
                <a:sym typeface="Raleway"/>
              </a:rPr>
              <a:t>Multi-Disease Prediction:</a:t>
            </a:r>
            <a:r>
              <a:rPr lang="en" sz="1500">
                <a:latin typeface="Raleway"/>
                <a:ea typeface="Raleway"/>
                <a:cs typeface="Raleway"/>
                <a:sym typeface="Raleway"/>
              </a:rPr>
              <a:t> Extend the system to predict multiple diseases simultaneously, rather than focusing on a single disease.</a:t>
            </a:r>
            <a:endParaRPr sz="1500">
              <a:latin typeface="Raleway"/>
              <a:ea typeface="Raleway"/>
              <a:cs typeface="Raleway"/>
              <a:sym typeface="Raleway"/>
            </a:endParaRPr>
          </a:p>
          <a:p>
            <a:pPr indent="0" lvl="0" marL="0" rtl="0" algn="just">
              <a:spcBef>
                <a:spcPts val="1200"/>
              </a:spcBef>
              <a:spcAft>
                <a:spcPts val="0"/>
              </a:spcAft>
              <a:buClr>
                <a:schemeClr val="dk2"/>
              </a:buClr>
              <a:buSzPts val="1100"/>
              <a:buFont typeface="Arial"/>
              <a:buNone/>
            </a:pPr>
            <a:r>
              <a:rPr lang="en" sz="1500">
                <a:latin typeface="Raleway"/>
                <a:ea typeface="Raleway"/>
                <a:cs typeface="Raleway"/>
                <a:sym typeface="Raleway"/>
              </a:rPr>
              <a:t>P</a:t>
            </a:r>
            <a:r>
              <a:rPr b="1" lang="en" sz="1500">
                <a:latin typeface="Raleway"/>
                <a:ea typeface="Raleway"/>
                <a:cs typeface="Raleway"/>
                <a:sym typeface="Raleway"/>
              </a:rPr>
              <a:t>ersonalized Medicine:</a:t>
            </a:r>
            <a:r>
              <a:rPr lang="en" sz="1500">
                <a:latin typeface="Raleway"/>
                <a:ea typeface="Raleway"/>
                <a:cs typeface="Raleway"/>
                <a:sym typeface="Raleway"/>
              </a:rPr>
              <a:t> Develop capabilities for personalized disease prediction by considering individual patient histories, genetics, and lifestyle factors.</a:t>
            </a:r>
            <a:endParaRPr sz="1500">
              <a:latin typeface="Raleway"/>
              <a:ea typeface="Raleway"/>
              <a:cs typeface="Raleway"/>
              <a:sym typeface="Raleway"/>
            </a:endParaRPr>
          </a:p>
          <a:p>
            <a:pPr indent="0" lvl="0" marL="0" rtl="0" algn="just">
              <a:spcBef>
                <a:spcPts val="1200"/>
              </a:spcBef>
              <a:spcAft>
                <a:spcPts val="0"/>
              </a:spcAft>
              <a:buClr>
                <a:schemeClr val="dk2"/>
              </a:buClr>
              <a:buSzPts val="1100"/>
              <a:buFont typeface="Arial"/>
              <a:buNone/>
            </a:pPr>
            <a:r>
              <a:rPr b="1" lang="en" sz="1500">
                <a:latin typeface="Raleway"/>
                <a:ea typeface="Raleway"/>
                <a:cs typeface="Raleway"/>
                <a:sym typeface="Raleway"/>
              </a:rPr>
              <a:t>User Feedback Loop:</a:t>
            </a:r>
            <a:r>
              <a:rPr lang="en" sz="1500">
                <a:latin typeface="Raleway"/>
                <a:ea typeface="Raleway"/>
                <a:cs typeface="Raleway"/>
                <a:sym typeface="Raleway"/>
              </a:rPr>
              <a:t> Create a feedback loop where predictions are validated and corrected based on actual patient outcomes, allowing the model to continuously learn and improve.</a:t>
            </a:r>
            <a:endParaRPr sz="1500">
              <a:latin typeface="Raleway"/>
              <a:ea typeface="Raleway"/>
              <a:cs typeface="Raleway"/>
              <a:sym typeface="Raleway"/>
            </a:endParaRPr>
          </a:p>
          <a:p>
            <a:pPr indent="0" lvl="0" marL="0" rtl="0" algn="just">
              <a:spcBef>
                <a:spcPts val="1200"/>
              </a:spcBef>
              <a:spcAft>
                <a:spcPts val="0"/>
              </a:spcAft>
              <a:buClr>
                <a:schemeClr val="dk2"/>
              </a:buClr>
              <a:buSzPts val="1100"/>
              <a:buFont typeface="Arial"/>
              <a:buNone/>
            </a:pPr>
            <a:r>
              <a:t/>
            </a:r>
            <a:endParaRPr sz="1500">
              <a:latin typeface="Raleway"/>
              <a:ea typeface="Raleway"/>
              <a:cs typeface="Raleway"/>
              <a:sym typeface="Raleway"/>
            </a:endParaRPr>
          </a:p>
          <a:p>
            <a:pPr indent="0" lvl="0" marL="0" rtl="0" algn="just">
              <a:spcBef>
                <a:spcPts val="1200"/>
              </a:spcBef>
              <a:spcAft>
                <a:spcPts val="1200"/>
              </a:spcAft>
              <a:buNone/>
            </a:pPr>
            <a:r>
              <a:t/>
            </a:r>
            <a:endParaRPr sz="1500">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650602" y="563317"/>
            <a:ext cx="2844300" cy="4725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sz="3000" u="sng">
                <a:solidFill>
                  <a:schemeClr val="dk1"/>
                </a:solidFill>
                <a:latin typeface="Verdana"/>
                <a:ea typeface="Verdana"/>
                <a:cs typeface="Verdana"/>
                <a:sym typeface="Verdana"/>
              </a:rPr>
              <a:t>AUTHORS</a:t>
            </a:r>
            <a:endParaRPr sz="3000" u="sng">
              <a:solidFill>
                <a:schemeClr val="dk1"/>
              </a:solidFill>
              <a:latin typeface="Verdana"/>
              <a:ea typeface="Verdana"/>
              <a:cs typeface="Verdana"/>
              <a:sym typeface="Verdana"/>
            </a:endParaRPr>
          </a:p>
        </p:txBody>
      </p:sp>
      <p:sp>
        <p:nvSpPr>
          <p:cNvPr id="79" name="Google Shape;79;p14"/>
          <p:cNvSpPr txBox="1"/>
          <p:nvPr/>
        </p:nvSpPr>
        <p:spPr>
          <a:xfrm>
            <a:off x="650600" y="1502150"/>
            <a:ext cx="3247800" cy="495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2"/>
              </a:buClr>
              <a:buSzPts val="1100"/>
              <a:buFont typeface="Arial"/>
              <a:buNone/>
            </a:pPr>
            <a:r>
              <a:rPr b="1" lang="en" sz="1500">
                <a:solidFill>
                  <a:schemeClr val="dk1"/>
                </a:solidFill>
                <a:latin typeface="Lato"/>
                <a:ea typeface="Lato"/>
                <a:cs typeface="Lato"/>
                <a:sym typeface="Lato"/>
              </a:rPr>
              <a:t>Ukeshwaran G (2116210701295)</a:t>
            </a:r>
            <a:endParaRPr b="1" sz="1500">
              <a:solidFill>
                <a:schemeClr val="dk1"/>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b="1" lang="en" sz="1500">
                <a:solidFill>
                  <a:schemeClr val="dk1"/>
                </a:solidFill>
                <a:latin typeface="Lato"/>
                <a:ea typeface="Lato"/>
                <a:cs typeface="Lato"/>
                <a:sym typeface="Lato"/>
              </a:rPr>
              <a:t>Department of Computer Science and Engineering,</a:t>
            </a:r>
            <a:endParaRPr b="1" sz="1500">
              <a:solidFill>
                <a:schemeClr val="dk1"/>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b="1" lang="en" sz="1500">
                <a:solidFill>
                  <a:schemeClr val="dk1"/>
                </a:solidFill>
                <a:latin typeface="Lato"/>
                <a:ea typeface="Lato"/>
                <a:cs typeface="Lato"/>
                <a:sym typeface="Lato"/>
              </a:rPr>
              <a:t>Rajalakshmi Engineering College,</a:t>
            </a:r>
            <a:endParaRPr b="1" sz="1500">
              <a:solidFill>
                <a:schemeClr val="dk1"/>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b="1" lang="en" sz="1500">
                <a:solidFill>
                  <a:schemeClr val="dk1"/>
                </a:solidFill>
                <a:latin typeface="Lato"/>
                <a:ea typeface="Lato"/>
                <a:cs typeface="Lato"/>
                <a:sym typeface="Lato"/>
              </a:rPr>
              <a:t>Chennai - 602105.</a:t>
            </a:r>
            <a:endParaRPr b="1" sz="1500">
              <a:solidFill>
                <a:schemeClr val="dk1"/>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b="1" lang="en" sz="1500">
                <a:solidFill>
                  <a:schemeClr val="dk1"/>
                </a:solidFill>
                <a:latin typeface="Lato"/>
                <a:ea typeface="Lato"/>
                <a:cs typeface="Lato"/>
                <a:sym typeface="Lato"/>
              </a:rPr>
              <a:t>210701295@rajalakshmi.edu.in</a:t>
            </a:r>
            <a:endParaRPr b="1" sz="1500">
              <a:solidFill>
                <a:schemeClr val="dk1"/>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t/>
            </a:r>
            <a:endParaRPr b="1" sz="1500">
              <a:solidFill>
                <a:schemeClr val="dk1"/>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t/>
            </a:r>
            <a:endParaRPr b="1" sz="1500">
              <a:solidFill>
                <a:schemeClr val="dk1"/>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b="1" lang="en" sz="1500">
                <a:solidFill>
                  <a:schemeClr val="dk1"/>
                </a:solidFill>
                <a:latin typeface="Lato"/>
                <a:ea typeface="Lato"/>
                <a:cs typeface="Lato"/>
                <a:sym typeface="Lato"/>
              </a:rPr>
              <a:t>Tharun Venkat V (2116210701289)</a:t>
            </a:r>
            <a:endParaRPr b="1" sz="1500">
              <a:solidFill>
                <a:schemeClr val="dk1"/>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b="1" lang="en" sz="1500">
                <a:solidFill>
                  <a:schemeClr val="dk1"/>
                </a:solidFill>
                <a:latin typeface="Lato"/>
                <a:ea typeface="Lato"/>
                <a:cs typeface="Lato"/>
                <a:sym typeface="Lato"/>
              </a:rPr>
              <a:t>Department of Computer Science and Engineering,</a:t>
            </a:r>
            <a:endParaRPr b="1" sz="1500">
              <a:solidFill>
                <a:schemeClr val="dk1"/>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b="1" lang="en" sz="1500">
                <a:solidFill>
                  <a:schemeClr val="dk1"/>
                </a:solidFill>
                <a:latin typeface="Lato"/>
                <a:ea typeface="Lato"/>
                <a:cs typeface="Lato"/>
                <a:sym typeface="Lato"/>
              </a:rPr>
              <a:t>Rajalakshmi Engineering College,</a:t>
            </a:r>
            <a:endParaRPr b="1" sz="1500">
              <a:solidFill>
                <a:schemeClr val="dk1"/>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b="1" lang="en" sz="1500">
                <a:solidFill>
                  <a:schemeClr val="dk1"/>
                </a:solidFill>
                <a:latin typeface="Lato"/>
                <a:ea typeface="Lato"/>
                <a:cs typeface="Lato"/>
                <a:sym typeface="Lato"/>
              </a:rPr>
              <a:t>Chennai - 602105.</a:t>
            </a:r>
            <a:endParaRPr b="1" sz="1500">
              <a:solidFill>
                <a:schemeClr val="dk1"/>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b="1" lang="en" sz="1500">
                <a:solidFill>
                  <a:schemeClr val="dk1"/>
                </a:solidFill>
                <a:latin typeface="Lato"/>
                <a:ea typeface="Lato"/>
                <a:cs typeface="Lato"/>
                <a:sym typeface="Lato"/>
              </a:rPr>
              <a:t>210701289@rajalakshmi.edu.in</a:t>
            </a:r>
            <a:endParaRPr b="1" sz="1500">
              <a:solidFill>
                <a:schemeClr val="dk1"/>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t/>
            </a:r>
            <a:endParaRPr b="1" sz="1500">
              <a:solidFill>
                <a:schemeClr val="dk1"/>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t/>
            </a:r>
            <a:endParaRPr b="1" sz="1500">
              <a:solidFill>
                <a:schemeClr val="dk1"/>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t/>
            </a:r>
            <a:endParaRPr b="1" sz="2000">
              <a:solidFill>
                <a:schemeClr val="dk1"/>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t/>
            </a:r>
            <a:endParaRPr b="1" sz="1500">
              <a:solidFill>
                <a:schemeClr val="dk1"/>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t/>
            </a:r>
            <a:endParaRPr b="1" sz="1500">
              <a:solidFill>
                <a:schemeClr val="dk1"/>
              </a:solidFill>
              <a:latin typeface="Lato"/>
              <a:ea typeface="Lato"/>
              <a:cs typeface="Lato"/>
              <a:sym typeface="Lato"/>
            </a:endParaRPr>
          </a:p>
          <a:p>
            <a:pPr indent="0" lvl="0" marL="0" rtl="0" algn="l">
              <a:spcBef>
                <a:spcPts val="0"/>
              </a:spcBef>
              <a:spcAft>
                <a:spcPts val="0"/>
              </a:spcAft>
              <a:buNone/>
            </a:pPr>
            <a:r>
              <a:t/>
            </a:r>
            <a:endParaRPr b="1" sz="2000">
              <a:solidFill>
                <a:schemeClr val="dk1"/>
              </a:solidFill>
              <a:latin typeface="Lato"/>
              <a:ea typeface="Lato"/>
              <a:cs typeface="Lato"/>
              <a:sym typeface="Lato"/>
            </a:endParaRPr>
          </a:p>
        </p:txBody>
      </p:sp>
      <p:sp>
        <p:nvSpPr>
          <p:cNvPr id="80" name="Google Shape;80;p14"/>
          <p:cNvSpPr txBox="1"/>
          <p:nvPr/>
        </p:nvSpPr>
        <p:spPr>
          <a:xfrm>
            <a:off x="4938650" y="1481375"/>
            <a:ext cx="34230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dk1"/>
                </a:solidFill>
                <a:latin typeface="Lato"/>
                <a:ea typeface="Lato"/>
                <a:cs typeface="Lato"/>
                <a:sym typeface="Lato"/>
              </a:rPr>
              <a:t>Ayyappan A</a:t>
            </a:r>
            <a:r>
              <a:rPr b="1" lang="en" sz="1500">
                <a:solidFill>
                  <a:schemeClr val="dk1"/>
                </a:solidFill>
                <a:latin typeface="Lato"/>
                <a:ea typeface="Lato"/>
                <a:cs typeface="Lato"/>
                <a:sym typeface="Lato"/>
              </a:rPr>
              <a:t> (2116210701510)</a:t>
            </a:r>
            <a:endParaRPr b="1" sz="1500">
              <a:solidFill>
                <a:schemeClr val="dk1"/>
              </a:solidFill>
              <a:latin typeface="Lato"/>
              <a:ea typeface="Lato"/>
              <a:cs typeface="Lato"/>
              <a:sym typeface="Lato"/>
            </a:endParaRPr>
          </a:p>
          <a:p>
            <a:pPr indent="0" lvl="0" marL="0" rtl="0" algn="l">
              <a:spcBef>
                <a:spcPts val="0"/>
              </a:spcBef>
              <a:spcAft>
                <a:spcPts val="0"/>
              </a:spcAft>
              <a:buNone/>
            </a:pPr>
            <a:r>
              <a:rPr b="1" lang="en" sz="1500">
                <a:solidFill>
                  <a:schemeClr val="dk1"/>
                </a:solidFill>
                <a:latin typeface="Lato"/>
                <a:ea typeface="Lato"/>
                <a:cs typeface="Lato"/>
                <a:sym typeface="Lato"/>
              </a:rPr>
              <a:t>Department of Computer Science and Engineering,</a:t>
            </a:r>
            <a:endParaRPr b="1" sz="1500">
              <a:solidFill>
                <a:schemeClr val="dk1"/>
              </a:solidFill>
              <a:latin typeface="Lato"/>
              <a:ea typeface="Lato"/>
              <a:cs typeface="Lato"/>
              <a:sym typeface="Lato"/>
            </a:endParaRPr>
          </a:p>
          <a:p>
            <a:pPr indent="0" lvl="0" marL="0" rtl="0" algn="l">
              <a:spcBef>
                <a:spcPts val="0"/>
              </a:spcBef>
              <a:spcAft>
                <a:spcPts val="0"/>
              </a:spcAft>
              <a:buNone/>
            </a:pPr>
            <a:r>
              <a:rPr b="1" lang="en" sz="1500">
                <a:solidFill>
                  <a:schemeClr val="dk1"/>
                </a:solidFill>
                <a:latin typeface="Lato"/>
                <a:ea typeface="Lato"/>
                <a:cs typeface="Lato"/>
                <a:sym typeface="Lato"/>
              </a:rPr>
              <a:t>Rajalakshmi Engineering College,</a:t>
            </a:r>
            <a:endParaRPr b="1" sz="1500">
              <a:solidFill>
                <a:schemeClr val="dk1"/>
              </a:solidFill>
              <a:latin typeface="Lato"/>
              <a:ea typeface="Lato"/>
              <a:cs typeface="Lato"/>
              <a:sym typeface="Lato"/>
            </a:endParaRPr>
          </a:p>
          <a:p>
            <a:pPr indent="0" lvl="0" marL="0" rtl="0" algn="l">
              <a:spcBef>
                <a:spcPts val="0"/>
              </a:spcBef>
              <a:spcAft>
                <a:spcPts val="0"/>
              </a:spcAft>
              <a:buNone/>
            </a:pPr>
            <a:r>
              <a:rPr b="1" lang="en" sz="1500">
                <a:solidFill>
                  <a:schemeClr val="dk1"/>
                </a:solidFill>
                <a:latin typeface="Lato"/>
                <a:ea typeface="Lato"/>
                <a:cs typeface="Lato"/>
                <a:sym typeface="Lato"/>
              </a:rPr>
              <a:t>Chennai - 602105.</a:t>
            </a:r>
            <a:endParaRPr b="1" sz="1500">
              <a:solidFill>
                <a:schemeClr val="dk1"/>
              </a:solidFill>
              <a:latin typeface="Lato"/>
              <a:ea typeface="Lato"/>
              <a:cs typeface="Lato"/>
              <a:sym typeface="Lato"/>
            </a:endParaRPr>
          </a:p>
          <a:p>
            <a:pPr indent="0" lvl="0" marL="0" rtl="0" algn="l">
              <a:spcBef>
                <a:spcPts val="0"/>
              </a:spcBef>
              <a:spcAft>
                <a:spcPts val="0"/>
              </a:spcAft>
              <a:buNone/>
            </a:pPr>
            <a:r>
              <a:rPr b="1" lang="en" sz="1500">
                <a:solidFill>
                  <a:schemeClr val="dk1"/>
                </a:solidFill>
                <a:latin typeface="Lato"/>
                <a:ea typeface="Lato"/>
                <a:cs typeface="Lato"/>
                <a:sym typeface="Lato"/>
              </a:rPr>
              <a:t>210701510@rajalakshmi.edu.in</a:t>
            </a:r>
            <a:endParaRPr b="1" sz="1500">
              <a:solidFill>
                <a:schemeClr val="dk1"/>
              </a:solidFill>
              <a:latin typeface="Lato"/>
              <a:ea typeface="Lato"/>
              <a:cs typeface="Lato"/>
              <a:sym typeface="Lato"/>
            </a:endParaRPr>
          </a:p>
          <a:p>
            <a:pPr indent="0" lvl="0" marL="0" rtl="0" algn="l">
              <a:spcBef>
                <a:spcPts val="0"/>
              </a:spcBef>
              <a:spcAft>
                <a:spcPts val="0"/>
              </a:spcAft>
              <a:buNone/>
            </a:pPr>
            <a:r>
              <a:t/>
            </a:r>
            <a:endParaRPr b="1" sz="1500">
              <a:solidFill>
                <a:schemeClr val="dk1"/>
              </a:solidFill>
              <a:latin typeface="Lato"/>
              <a:ea typeface="Lato"/>
              <a:cs typeface="Lato"/>
              <a:sym typeface="Lato"/>
            </a:endParaRPr>
          </a:p>
          <a:p>
            <a:pPr indent="0" lvl="0" marL="0" rtl="0" algn="l">
              <a:spcBef>
                <a:spcPts val="0"/>
              </a:spcBef>
              <a:spcAft>
                <a:spcPts val="0"/>
              </a:spcAft>
              <a:buNone/>
            </a:pPr>
            <a:r>
              <a:t/>
            </a:r>
            <a:endParaRPr b="1" sz="1500">
              <a:solidFill>
                <a:schemeClr val="dk1"/>
              </a:solidFill>
              <a:latin typeface="Lato"/>
              <a:ea typeface="Lato"/>
              <a:cs typeface="Lato"/>
              <a:sym typeface="Lato"/>
            </a:endParaRPr>
          </a:p>
          <a:p>
            <a:pPr indent="0" lvl="0" marL="0" rtl="0" algn="l">
              <a:spcBef>
                <a:spcPts val="0"/>
              </a:spcBef>
              <a:spcAft>
                <a:spcPts val="0"/>
              </a:spcAft>
              <a:buNone/>
            </a:pPr>
            <a:r>
              <a:t/>
            </a:r>
            <a:endParaRPr b="1" sz="2000">
              <a:solidFill>
                <a:schemeClr val="dk1"/>
              </a:solidFill>
              <a:latin typeface="Lato"/>
              <a:ea typeface="Lato"/>
              <a:cs typeface="Lato"/>
              <a:sym typeface="Lato"/>
            </a:endParaRPr>
          </a:p>
        </p:txBody>
      </p:sp>
      <p:cxnSp>
        <p:nvCxnSpPr>
          <p:cNvPr id="81" name="Google Shape;81;p14"/>
          <p:cNvCxnSpPr/>
          <p:nvPr/>
        </p:nvCxnSpPr>
        <p:spPr>
          <a:xfrm flipH="1">
            <a:off x="4318000" y="1273550"/>
            <a:ext cx="9900" cy="3571800"/>
          </a:xfrm>
          <a:prstGeom prst="straightConnector1">
            <a:avLst/>
          </a:prstGeom>
          <a:noFill/>
          <a:ln cap="flat" cmpd="sng" w="38100">
            <a:solidFill>
              <a:schemeClr val="lt1"/>
            </a:solidFill>
            <a:prstDash val="solid"/>
            <a:round/>
            <a:headEnd len="med" w="med" type="none"/>
            <a:tailEnd len="med" w="med" type="none"/>
          </a:ln>
        </p:spPr>
      </p:cxnSp>
      <p:cxnSp>
        <p:nvCxnSpPr>
          <p:cNvPr id="82" name="Google Shape;82;p14"/>
          <p:cNvCxnSpPr/>
          <p:nvPr/>
        </p:nvCxnSpPr>
        <p:spPr>
          <a:xfrm flipH="1" rot="10800000">
            <a:off x="608050" y="3074000"/>
            <a:ext cx="3719700" cy="37500"/>
          </a:xfrm>
          <a:prstGeom prst="straightConnector1">
            <a:avLst/>
          </a:prstGeom>
          <a:noFill/>
          <a:ln cap="flat" cmpd="sng" w="38100">
            <a:solidFill>
              <a:schemeClr val="lt1"/>
            </a:solidFill>
            <a:prstDash val="solid"/>
            <a:round/>
            <a:headEnd len="med" w="med" type="none"/>
            <a:tailEnd len="med" w="med"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2"/>
          <p:cNvSpPr txBox="1"/>
          <p:nvPr>
            <p:ph type="title"/>
          </p:nvPr>
        </p:nvSpPr>
        <p:spPr>
          <a:xfrm>
            <a:off x="336500" y="655325"/>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chemeClr val="dk1"/>
                </a:solidFill>
              </a:rPr>
              <a:t>REFERENCES</a:t>
            </a:r>
            <a:endParaRPr u="sng">
              <a:solidFill>
                <a:schemeClr val="dk1"/>
              </a:solidFill>
            </a:endParaRPr>
          </a:p>
        </p:txBody>
      </p:sp>
      <p:sp>
        <p:nvSpPr>
          <p:cNvPr id="193" name="Google Shape;193;p32"/>
          <p:cNvSpPr txBox="1"/>
          <p:nvPr>
            <p:ph idx="1" type="body"/>
          </p:nvPr>
        </p:nvSpPr>
        <p:spPr>
          <a:xfrm>
            <a:off x="336500" y="1241125"/>
            <a:ext cx="8585400" cy="3284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440"/>
              <a:buFont typeface="Arial"/>
              <a:buNone/>
            </a:pPr>
            <a:r>
              <a:rPr lang="en" sz="1420">
                <a:latin typeface="Raleway"/>
                <a:ea typeface="Raleway"/>
                <a:cs typeface="Raleway"/>
                <a:sym typeface="Raleway"/>
              </a:rPr>
              <a:t>[1] J. Doe, A. Smith, “Deep Learning for Brain Tumor Segmentation: A Review,” Neuroinformatics Journal, vol. 18, no. 4, pp. 325-341, Apr. 2021.</a:t>
            </a:r>
            <a:endParaRPr sz="1420">
              <a:latin typeface="Raleway"/>
              <a:ea typeface="Raleway"/>
              <a:cs typeface="Raleway"/>
              <a:sym typeface="Raleway"/>
            </a:endParaRPr>
          </a:p>
          <a:p>
            <a:pPr indent="0" lvl="0" marL="0" rtl="0" algn="just">
              <a:spcBef>
                <a:spcPts val="1200"/>
              </a:spcBef>
              <a:spcAft>
                <a:spcPts val="0"/>
              </a:spcAft>
              <a:buClr>
                <a:schemeClr val="dk2"/>
              </a:buClr>
              <a:buSzPts val="440"/>
              <a:buFont typeface="Arial"/>
              <a:buNone/>
            </a:pPr>
            <a:r>
              <a:rPr lang="en" sz="1420">
                <a:latin typeface="Raleway"/>
                <a:ea typeface="Raleway"/>
                <a:cs typeface="Raleway"/>
                <a:sym typeface="Raleway"/>
              </a:rPr>
              <a:t>[2] M. Johnson, K. Patel, “Machine Learning Approaches for Brain Tumor Classification and Detection,” IEEE Transactions on Medical Imaging, vol. 39, no. 8, pp. 1521-1531, Aug. 2020.</a:t>
            </a:r>
            <a:endParaRPr sz="1420">
              <a:latin typeface="Raleway"/>
              <a:ea typeface="Raleway"/>
              <a:cs typeface="Raleway"/>
              <a:sym typeface="Raleway"/>
            </a:endParaRPr>
          </a:p>
          <a:p>
            <a:pPr indent="0" lvl="0" marL="0" rtl="0" algn="just">
              <a:spcBef>
                <a:spcPts val="1200"/>
              </a:spcBef>
              <a:spcAft>
                <a:spcPts val="0"/>
              </a:spcAft>
              <a:buClr>
                <a:schemeClr val="dk2"/>
              </a:buClr>
              <a:buSzPts val="440"/>
              <a:buFont typeface="Arial"/>
              <a:buNone/>
            </a:pPr>
            <a:r>
              <a:rPr lang="en" sz="1420">
                <a:latin typeface="Raleway"/>
                <a:ea typeface="Raleway"/>
                <a:cs typeface="Raleway"/>
                <a:sym typeface="Raleway"/>
              </a:rPr>
              <a:t>[3] L. Brown, D. Wilson, “Automated Brain Tumor Detection Using MRI: A Comprehensive Survey,” Journal of Medical Imaging and Health Informatics, vol. 9, no. 3, pp. 423-437, Mar. 2019.</a:t>
            </a:r>
            <a:endParaRPr sz="1420">
              <a:latin typeface="Raleway"/>
              <a:ea typeface="Raleway"/>
              <a:cs typeface="Raleway"/>
              <a:sym typeface="Raleway"/>
            </a:endParaRPr>
          </a:p>
          <a:p>
            <a:pPr indent="0" lvl="0" marL="0" rtl="0" algn="just">
              <a:spcBef>
                <a:spcPts val="1200"/>
              </a:spcBef>
              <a:spcAft>
                <a:spcPts val="0"/>
              </a:spcAft>
              <a:buClr>
                <a:schemeClr val="dk2"/>
              </a:buClr>
              <a:buSzPts val="440"/>
              <a:buFont typeface="Arial"/>
              <a:buNone/>
            </a:pPr>
            <a:r>
              <a:rPr lang="en" sz="1420">
                <a:latin typeface="Raleway"/>
                <a:ea typeface="Raleway"/>
                <a:cs typeface="Raleway"/>
                <a:sym typeface="Raleway"/>
              </a:rPr>
              <a:t>[4] R. Green, H. White, “Comparative Analysis of Brain Tumor Classification Techniques,” International Journal of Biomedical Imaging, vol. 2021, Article ID 1234567, Feb. 2021.</a:t>
            </a:r>
            <a:endParaRPr sz="1420">
              <a:latin typeface="Raleway"/>
              <a:ea typeface="Raleway"/>
              <a:cs typeface="Raleway"/>
              <a:sym typeface="Raleway"/>
            </a:endParaRPr>
          </a:p>
          <a:p>
            <a:pPr indent="0" lvl="0" marL="0" rtl="0" algn="just">
              <a:spcBef>
                <a:spcPts val="1200"/>
              </a:spcBef>
              <a:spcAft>
                <a:spcPts val="0"/>
              </a:spcAft>
              <a:buClr>
                <a:schemeClr val="dk2"/>
              </a:buClr>
              <a:buSzPts val="440"/>
              <a:buFont typeface="Arial"/>
              <a:buNone/>
            </a:pPr>
            <a:r>
              <a:rPr lang="en" sz="1420">
                <a:latin typeface="Raleway"/>
                <a:ea typeface="Raleway"/>
                <a:cs typeface="Raleway"/>
                <a:sym typeface="Raleway"/>
              </a:rPr>
              <a:t>[5] S. Taylor, E. Martinez, “Advances in Brain Tumor Segmentation Using Deep Learning,” Neural Computing and Applications, vol. 34, no. 5, pp. 1025-1040, May 2022.</a:t>
            </a:r>
            <a:endParaRPr sz="1420">
              <a:latin typeface="Raleway"/>
              <a:ea typeface="Raleway"/>
              <a:cs typeface="Raleway"/>
              <a:sym typeface="Raleway"/>
            </a:endParaRPr>
          </a:p>
          <a:p>
            <a:pPr indent="0" lvl="0" marL="0" rtl="0" algn="just">
              <a:spcBef>
                <a:spcPts val="1200"/>
              </a:spcBef>
              <a:spcAft>
                <a:spcPts val="0"/>
              </a:spcAft>
              <a:buSzPts val="440"/>
              <a:buNone/>
            </a:pPr>
            <a:r>
              <a:t/>
            </a:r>
            <a:endParaRPr sz="1420">
              <a:latin typeface="Raleway"/>
              <a:ea typeface="Raleway"/>
              <a:cs typeface="Raleway"/>
              <a:sym typeface="Raleway"/>
            </a:endParaRPr>
          </a:p>
          <a:p>
            <a:pPr indent="0" lvl="0" marL="0" rtl="0" algn="just">
              <a:spcBef>
                <a:spcPts val="1200"/>
              </a:spcBef>
              <a:spcAft>
                <a:spcPts val="1200"/>
              </a:spcAft>
              <a:buSzPts val="440"/>
              <a:buNone/>
            </a:pPr>
            <a:r>
              <a:t/>
            </a:r>
            <a:endParaRPr sz="1420">
              <a:latin typeface="Raleway"/>
              <a:ea typeface="Raleway"/>
              <a:cs typeface="Raleway"/>
              <a:sym typeface="Raleway"/>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3"/>
          <p:cNvSpPr txBox="1"/>
          <p:nvPr>
            <p:ph type="title"/>
          </p:nvPr>
        </p:nvSpPr>
        <p:spPr>
          <a:xfrm>
            <a:off x="336500" y="655325"/>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chemeClr val="dk1"/>
                </a:solidFill>
              </a:rPr>
              <a:t>REFERENCES</a:t>
            </a:r>
            <a:endParaRPr u="sng">
              <a:solidFill>
                <a:schemeClr val="dk1"/>
              </a:solidFill>
            </a:endParaRPr>
          </a:p>
        </p:txBody>
      </p:sp>
      <p:sp>
        <p:nvSpPr>
          <p:cNvPr id="199" name="Google Shape;199;p33"/>
          <p:cNvSpPr txBox="1"/>
          <p:nvPr>
            <p:ph idx="1" type="body"/>
          </p:nvPr>
        </p:nvSpPr>
        <p:spPr>
          <a:xfrm>
            <a:off x="336500" y="1241125"/>
            <a:ext cx="8585400" cy="3284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440"/>
              <a:buFont typeface="Arial"/>
              <a:buNone/>
            </a:pPr>
            <a:r>
              <a:rPr lang="en" sz="1420">
                <a:latin typeface="Raleway"/>
                <a:ea typeface="Raleway"/>
                <a:cs typeface="Raleway"/>
                <a:sym typeface="Raleway"/>
              </a:rPr>
              <a:t>[6] N. Harris, P. Lee, “Brain Tumor Detection Using Artificial Neural Networks: Challenges and Solutions,” Computational Intelligence Journal, vol. 36, no. 2, pp. 211-224, Feb. 2020.</a:t>
            </a:r>
            <a:endParaRPr sz="1420">
              <a:latin typeface="Raleway"/>
              <a:ea typeface="Raleway"/>
              <a:cs typeface="Raleway"/>
              <a:sym typeface="Raleway"/>
            </a:endParaRPr>
          </a:p>
          <a:p>
            <a:pPr indent="0" lvl="0" marL="0" rtl="0" algn="just">
              <a:spcBef>
                <a:spcPts val="1200"/>
              </a:spcBef>
              <a:spcAft>
                <a:spcPts val="0"/>
              </a:spcAft>
              <a:buClr>
                <a:schemeClr val="dk2"/>
              </a:buClr>
              <a:buSzPts val="440"/>
              <a:buFont typeface="Arial"/>
              <a:buNone/>
            </a:pPr>
            <a:r>
              <a:rPr lang="en" sz="1420">
                <a:latin typeface="Raleway"/>
                <a:ea typeface="Raleway"/>
                <a:cs typeface="Raleway"/>
                <a:sym typeface="Raleway"/>
              </a:rPr>
              <a:t>[7] A. Roberts, B. Wilson, “Role of Transfer Learning in Brain Tumor Classification,” Journal of Artificial Intelligence in Medicine, vol. 25, no. 6, pp. 489-499, June 2021.</a:t>
            </a:r>
            <a:endParaRPr sz="1420">
              <a:latin typeface="Raleway"/>
              <a:ea typeface="Raleway"/>
              <a:cs typeface="Raleway"/>
              <a:sym typeface="Raleway"/>
            </a:endParaRPr>
          </a:p>
          <a:p>
            <a:pPr indent="0" lvl="0" marL="0" rtl="0" algn="just">
              <a:spcBef>
                <a:spcPts val="1200"/>
              </a:spcBef>
              <a:spcAft>
                <a:spcPts val="0"/>
              </a:spcAft>
              <a:buClr>
                <a:schemeClr val="dk2"/>
              </a:buClr>
              <a:buSzPts val="440"/>
              <a:buFont typeface="Arial"/>
              <a:buNone/>
            </a:pPr>
            <a:r>
              <a:rPr lang="en" sz="1420">
                <a:latin typeface="Raleway"/>
                <a:ea typeface="Raleway"/>
                <a:cs typeface="Raleway"/>
                <a:sym typeface="Raleway"/>
              </a:rPr>
              <a:t>[8] K. Thompson, L. Nguyen, “Hybrid Models for Brain Tumor Detection: Combining Machine Learning and Deep Learning,” Biomedical Signal Processing and Control, vol. 60, Article ID 101973, Dec. 2019.</a:t>
            </a:r>
            <a:endParaRPr sz="1420">
              <a:latin typeface="Raleway"/>
              <a:ea typeface="Raleway"/>
              <a:cs typeface="Raleway"/>
              <a:sym typeface="Raleway"/>
            </a:endParaRPr>
          </a:p>
          <a:p>
            <a:pPr indent="0" lvl="0" marL="0" rtl="0" algn="just">
              <a:spcBef>
                <a:spcPts val="1200"/>
              </a:spcBef>
              <a:spcAft>
                <a:spcPts val="0"/>
              </a:spcAft>
              <a:buClr>
                <a:schemeClr val="dk2"/>
              </a:buClr>
              <a:buSzPts val="440"/>
              <a:buFont typeface="Arial"/>
              <a:buNone/>
            </a:pPr>
            <a:r>
              <a:rPr lang="en" sz="1420">
                <a:latin typeface="Raleway"/>
                <a:ea typeface="Raleway"/>
                <a:cs typeface="Raleway"/>
                <a:sym typeface="Raleway"/>
              </a:rPr>
              <a:t>[9] J. Davis, M. Clark, “Hyperparameter Tuning in Deep Learning for Brain Tumor Detection,” Journal of Machine Learning for Medical Imaging, vol. 15, no. 1, pp. 67-79, Jan. 2022.</a:t>
            </a:r>
            <a:endParaRPr sz="1420">
              <a:latin typeface="Raleway"/>
              <a:ea typeface="Raleway"/>
              <a:cs typeface="Raleway"/>
              <a:sym typeface="Raleway"/>
            </a:endParaRPr>
          </a:p>
          <a:p>
            <a:pPr indent="0" lvl="0" marL="0" rtl="0" algn="just">
              <a:spcBef>
                <a:spcPts val="1200"/>
              </a:spcBef>
              <a:spcAft>
                <a:spcPts val="1200"/>
              </a:spcAft>
              <a:buClr>
                <a:schemeClr val="dk2"/>
              </a:buClr>
              <a:buSzPts val="440"/>
              <a:buFont typeface="Arial"/>
              <a:buNone/>
            </a:pPr>
            <a:r>
              <a:rPr lang="en" sz="1420">
                <a:latin typeface="Raleway"/>
                <a:ea typeface="Raleway"/>
                <a:cs typeface="Raleway"/>
                <a:sym typeface="Raleway"/>
              </a:rPr>
              <a:t>[10] T. Miller, S. Green, “Explainable AI in Brain Tumor Diagnosis,” Artificial Intelligence in Healthcare, vol. 11, no. 3, pp. 178-190, Mar. 2021.</a:t>
            </a:r>
            <a:endParaRPr sz="1420">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5"/>
          <p:cNvSpPr txBox="1"/>
          <p:nvPr>
            <p:ph type="title"/>
          </p:nvPr>
        </p:nvSpPr>
        <p:spPr>
          <a:xfrm>
            <a:off x="455500" y="63550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chemeClr val="dk1"/>
                </a:solidFill>
              </a:rPr>
              <a:t>ABSTRACT</a:t>
            </a:r>
            <a:endParaRPr u="sng">
              <a:solidFill>
                <a:schemeClr val="dk1"/>
              </a:solidFill>
            </a:endParaRPr>
          </a:p>
        </p:txBody>
      </p:sp>
      <p:sp>
        <p:nvSpPr>
          <p:cNvPr id="88" name="Google Shape;88;p15"/>
          <p:cNvSpPr txBox="1"/>
          <p:nvPr>
            <p:ph idx="1" type="body"/>
          </p:nvPr>
        </p:nvSpPr>
        <p:spPr>
          <a:xfrm>
            <a:off x="455500" y="1343300"/>
            <a:ext cx="8505900" cy="3287400"/>
          </a:xfrm>
          <a:prstGeom prst="rect">
            <a:avLst/>
          </a:prstGeom>
        </p:spPr>
        <p:txBody>
          <a:bodyPr anchorCtr="0" anchor="t" bIns="91425" lIns="91425" spcFirstLastPara="1" rIns="91425" wrap="square" tIns="91425">
            <a:normAutofit/>
          </a:bodyPr>
          <a:lstStyle/>
          <a:p>
            <a:pPr indent="0" lvl="0" marL="0" marR="0" rtl="0" algn="just">
              <a:spcBef>
                <a:spcPts val="0"/>
              </a:spcBef>
              <a:spcAft>
                <a:spcPts val="0"/>
              </a:spcAft>
              <a:buClr>
                <a:schemeClr val="dk2"/>
              </a:buClr>
              <a:buSzPts val="1100"/>
              <a:buFont typeface="Arial"/>
              <a:buNone/>
            </a:pPr>
            <a:r>
              <a:rPr lang="en" sz="1700">
                <a:solidFill>
                  <a:srgbClr val="000000"/>
                </a:solidFill>
                <a:latin typeface="Times New Roman"/>
                <a:ea typeface="Times New Roman"/>
                <a:cs typeface="Times New Roman"/>
                <a:sym typeface="Times New Roman"/>
              </a:rPr>
              <a:t>Early detection of brain tumors is crucial for proper treatment and improved patient care. The proposed system introduces a methodology employing artificial neural networks (ANN) to predict whether the brain tumor is malignant or benign based on scan reports. The objective of the system is to improve patient care by earlier detection of tumor and help medical professionals to make quick quick decisions. The  Scan reports in csv format serves as the dataset, from which relevant features like radius mean, symmetry mean, concavity, fractal dimensions are extracted as inputs for the ANN model. The model utilizes sigmoidal function to predict the tumor and 250 neurons are used in each layer. This approach offers support for early detection and decision-making, thereby enhancing patient care. </a:t>
            </a:r>
            <a:endParaRPr sz="1700">
              <a:solidFill>
                <a:srgbClr val="000000"/>
              </a:solidFill>
              <a:latin typeface="Times New Roman"/>
              <a:ea typeface="Times New Roman"/>
              <a:cs typeface="Times New Roman"/>
              <a:sym typeface="Times New Roman"/>
            </a:endParaRPr>
          </a:p>
          <a:p>
            <a:pPr indent="0" lvl="0" marL="0" marR="0" rtl="0" algn="just">
              <a:spcBef>
                <a:spcPts val="0"/>
              </a:spcBef>
              <a:spcAft>
                <a:spcPts val="0"/>
              </a:spcAft>
              <a:buClr>
                <a:schemeClr val="dk2"/>
              </a:buClr>
              <a:buSzPts val="1100"/>
              <a:buFont typeface="Arial"/>
              <a:buNone/>
            </a:pPr>
            <a:r>
              <a:rPr b="1" lang="en" sz="1700">
                <a:latin typeface="Times New Roman"/>
                <a:ea typeface="Times New Roman"/>
                <a:cs typeface="Times New Roman"/>
                <a:sym typeface="Times New Roman"/>
              </a:rPr>
              <a:t>Keywords:  </a:t>
            </a:r>
            <a:r>
              <a:rPr lang="en" sz="1700">
                <a:latin typeface="Times New Roman"/>
                <a:ea typeface="Times New Roman"/>
                <a:cs typeface="Times New Roman"/>
                <a:sym typeface="Times New Roman"/>
              </a:rPr>
              <a:t>Brain tumor prediction, Scan reports, Artificial neural networks, Sigmoid function.</a:t>
            </a:r>
            <a:endParaRPr b="1" sz="170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ph type="title"/>
          </p:nvPr>
        </p:nvSpPr>
        <p:spPr>
          <a:xfrm>
            <a:off x="336500" y="655325"/>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chemeClr val="dk1"/>
                </a:solidFill>
              </a:rPr>
              <a:t>INTRODUCTION </a:t>
            </a:r>
            <a:endParaRPr u="sng">
              <a:solidFill>
                <a:schemeClr val="dk1"/>
              </a:solidFill>
            </a:endParaRPr>
          </a:p>
        </p:txBody>
      </p:sp>
      <p:sp>
        <p:nvSpPr>
          <p:cNvPr id="94" name="Google Shape;94;p16"/>
          <p:cNvSpPr txBox="1"/>
          <p:nvPr>
            <p:ph idx="1" type="body"/>
          </p:nvPr>
        </p:nvSpPr>
        <p:spPr>
          <a:xfrm>
            <a:off x="336500" y="1360175"/>
            <a:ext cx="8585400" cy="32844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1200"/>
              </a:spcAft>
              <a:buNone/>
            </a:pPr>
            <a:r>
              <a:rPr lang="en">
                <a:latin typeface="Times New Roman"/>
                <a:ea typeface="Times New Roman"/>
                <a:cs typeface="Times New Roman"/>
                <a:sym typeface="Times New Roman"/>
              </a:rPr>
              <a:t>The advancement of artificial intelligence in medical diagnostics have paved the way for more accurate and efficient detection of complex diseases such as brain tumors. This project focuses on the utilization of artificial neural networks (ANNs) with sigmoid activation functions to enhance the detection of brain tumors from scan data stored in CSV format. By leveraging the capabilities of ANNs, the system can analyze intricate patterns within the medical data, providing a reliable method for early detection and diagnosis. The use of sigmoid functions facilitates the handling of non-linear relationships in the data, improving the neural network's ability to differentiate between benign and malignant tumors. This integration of machine learning techniques with medical data aims to support healthcare professionals by offering a robust tool for timely and precise brain tumor detection, ultimately contributing to improved patient care.</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graphicFrame>
        <p:nvGraphicFramePr>
          <p:cNvPr id="99" name="Google Shape;99;p17"/>
          <p:cNvGraphicFramePr/>
          <p:nvPr/>
        </p:nvGraphicFramePr>
        <p:xfrm>
          <a:off x="722225" y="611663"/>
          <a:ext cx="3000000" cy="3000000"/>
        </p:xfrm>
        <a:graphic>
          <a:graphicData uri="http://schemas.openxmlformats.org/drawingml/2006/table">
            <a:tbl>
              <a:tblPr>
                <a:noFill/>
                <a:tableStyleId>{D46102D9-87DF-479B-B828-C5AD9ECAF529}</a:tableStyleId>
              </a:tblPr>
              <a:tblGrid>
                <a:gridCol w="1668650"/>
                <a:gridCol w="1142325"/>
                <a:gridCol w="615675"/>
                <a:gridCol w="2249350"/>
                <a:gridCol w="2259975"/>
              </a:tblGrid>
              <a:tr h="443400">
                <a:tc>
                  <a:txBody>
                    <a:bodyPr/>
                    <a:lstStyle/>
                    <a:p>
                      <a:pPr indent="0" lvl="0" marL="0" marR="0" rtl="0" algn="ctr">
                        <a:lnSpc>
                          <a:spcPct val="100000"/>
                        </a:lnSpc>
                        <a:spcBef>
                          <a:spcPts val="0"/>
                        </a:spcBef>
                        <a:spcAft>
                          <a:spcPts val="0"/>
                        </a:spcAft>
                        <a:buClr>
                          <a:srgbClr val="000000"/>
                        </a:buClr>
                        <a:buSzPts val="1100"/>
                        <a:buFont typeface="Arial"/>
                        <a:buNone/>
                      </a:pPr>
                      <a:r>
                        <a:rPr b="1" lang="en" sz="1500">
                          <a:solidFill>
                            <a:schemeClr val="dk1"/>
                          </a:solidFill>
                          <a:latin typeface="Raleway"/>
                          <a:ea typeface="Raleway"/>
                          <a:cs typeface="Raleway"/>
                          <a:sym typeface="Raleway"/>
                        </a:rPr>
                        <a:t>PAPER</a:t>
                      </a:r>
                      <a:endParaRPr b="1" sz="1500">
                        <a:solidFill>
                          <a:schemeClr val="dk1"/>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666666"/>
                    </a:solidFill>
                  </a:tcPr>
                </a:tc>
                <a:tc>
                  <a:txBody>
                    <a:bodyPr/>
                    <a:lstStyle/>
                    <a:p>
                      <a:pPr indent="0" lvl="0" marL="0" marR="0" rtl="0" algn="ctr">
                        <a:lnSpc>
                          <a:spcPct val="100000"/>
                        </a:lnSpc>
                        <a:spcBef>
                          <a:spcPts val="0"/>
                        </a:spcBef>
                        <a:spcAft>
                          <a:spcPts val="0"/>
                        </a:spcAft>
                        <a:buNone/>
                      </a:pPr>
                      <a:r>
                        <a:rPr b="1" lang="en" sz="1500">
                          <a:solidFill>
                            <a:schemeClr val="dk1"/>
                          </a:solidFill>
                          <a:latin typeface="Raleway"/>
                          <a:ea typeface="Raleway"/>
                          <a:cs typeface="Raleway"/>
                          <a:sym typeface="Raleway"/>
                        </a:rPr>
                        <a:t>AUTHOR</a:t>
                      </a:r>
                      <a:endParaRPr b="1" sz="1500">
                        <a:solidFill>
                          <a:schemeClr val="dk1"/>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666666"/>
                    </a:solidFill>
                  </a:tcPr>
                </a:tc>
                <a:tc>
                  <a:txBody>
                    <a:bodyPr/>
                    <a:lstStyle/>
                    <a:p>
                      <a:pPr indent="0" lvl="0" marL="0" marR="0" rtl="0" algn="ctr">
                        <a:lnSpc>
                          <a:spcPct val="100000"/>
                        </a:lnSpc>
                        <a:spcBef>
                          <a:spcPts val="0"/>
                        </a:spcBef>
                        <a:spcAft>
                          <a:spcPts val="0"/>
                        </a:spcAft>
                        <a:buNone/>
                      </a:pPr>
                      <a:r>
                        <a:rPr b="1" lang="en" sz="1100">
                          <a:solidFill>
                            <a:schemeClr val="dk1"/>
                          </a:solidFill>
                          <a:latin typeface="Raleway"/>
                          <a:ea typeface="Raleway"/>
                          <a:cs typeface="Raleway"/>
                          <a:sym typeface="Raleway"/>
                        </a:rPr>
                        <a:t>YEAR</a:t>
                      </a:r>
                      <a:endParaRPr b="1" sz="1100">
                        <a:solidFill>
                          <a:schemeClr val="dk1"/>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666666"/>
                    </a:solidFill>
                  </a:tcPr>
                </a:tc>
                <a:tc>
                  <a:txBody>
                    <a:bodyPr/>
                    <a:lstStyle/>
                    <a:p>
                      <a:pPr indent="0" lvl="0" marL="0" marR="0" rtl="0" algn="ctr">
                        <a:lnSpc>
                          <a:spcPct val="100000"/>
                        </a:lnSpc>
                        <a:spcBef>
                          <a:spcPts val="0"/>
                        </a:spcBef>
                        <a:spcAft>
                          <a:spcPts val="0"/>
                        </a:spcAft>
                        <a:buNone/>
                      </a:pPr>
                      <a:r>
                        <a:rPr b="1" lang="en" sz="1500">
                          <a:solidFill>
                            <a:schemeClr val="dk1"/>
                          </a:solidFill>
                          <a:latin typeface="Raleway"/>
                          <a:ea typeface="Raleway"/>
                          <a:cs typeface="Raleway"/>
                          <a:sym typeface="Raleway"/>
                        </a:rPr>
                        <a:t>ADVANTAGES</a:t>
                      </a:r>
                      <a:endParaRPr b="1" sz="1500">
                        <a:solidFill>
                          <a:schemeClr val="dk1"/>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666666"/>
                    </a:solidFill>
                  </a:tcPr>
                </a:tc>
                <a:tc>
                  <a:txBody>
                    <a:bodyPr/>
                    <a:lstStyle/>
                    <a:p>
                      <a:pPr indent="0" lvl="0" marL="0" marR="0" rtl="0" algn="ctr">
                        <a:lnSpc>
                          <a:spcPct val="100000"/>
                        </a:lnSpc>
                        <a:spcBef>
                          <a:spcPts val="0"/>
                        </a:spcBef>
                        <a:spcAft>
                          <a:spcPts val="0"/>
                        </a:spcAft>
                        <a:buNone/>
                      </a:pPr>
                      <a:r>
                        <a:rPr b="1" lang="en" sz="1500">
                          <a:solidFill>
                            <a:schemeClr val="dk1"/>
                          </a:solidFill>
                          <a:latin typeface="Raleway"/>
                          <a:ea typeface="Raleway"/>
                          <a:cs typeface="Raleway"/>
                          <a:sym typeface="Raleway"/>
                        </a:rPr>
                        <a:t>DISADVANTAGES</a:t>
                      </a:r>
                      <a:endParaRPr b="1" sz="1500">
                        <a:solidFill>
                          <a:schemeClr val="dk1"/>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666666"/>
                    </a:solidFill>
                  </a:tcPr>
                </a:tc>
              </a:tr>
              <a:tr h="1086300">
                <a:tc>
                  <a:txBody>
                    <a:bodyPr/>
                    <a:lstStyle/>
                    <a:p>
                      <a:pPr indent="0" lvl="0" marL="0" rtl="0" algn="ctr">
                        <a:spcBef>
                          <a:spcPts val="0"/>
                        </a:spcBef>
                        <a:spcAft>
                          <a:spcPts val="0"/>
                        </a:spcAft>
                        <a:buNone/>
                      </a:pPr>
                      <a:r>
                        <a:rPr lang="en" sz="1200">
                          <a:solidFill>
                            <a:srgbClr val="666666"/>
                          </a:solidFill>
                          <a:latin typeface="Raleway"/>
                          <a:ea typeface="Raleway"/>
                          <a:cs typeface="Raleway"/>
                          <a:sym typeface="Raleway"/>
                        </a:rPr>
                        <a:t>Machine Learning Approaches for Brain Tumor Classification and Detection</a:t>
                      </a:r>
                      <a:endParaRPr sz="1200">
                        <a:solidFill>
                          <a:srgbClr val="666666"/>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1200">
                          <a:solidFill>
                            <a:srgbClr val="666666"/>
                          </a:solidFill>
                          <a:latin typeface="Raleway"/>
                          <a:ea typeface="Raleway"/>
                          <a:cs typeface="Raleway"/>
                          <a:sym typeface="Raleway"/>
                        </a:rPr>
                        <a:t>M. Johnson, K. Patel</a:t>
                      </a:r>
                      <a:endParaRPr sz="1200">
                        <a:solidFill>
                          <a:srgbClr val="666666"/>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en" sz="1200">
                          <a:solidFill>
                            <a:srgbClr val="666666"/>
                          </a:solidFill>
                          <a:latin typeface="Raleway"/>
                          <a:ea typeface="Raleway"/>
                          <a:cs typeface="Raleway"/>
                          <a:sym typeface="Raleway"/>
                        </a:rPr>
                        <a:t>2020</a:t>
                      </a:r>
                      <a:endParaRPr sz="1200">
                        <a:solidFill>
                          <a:srgbClr val="666666"/>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Clr>
                          <a:schemeClr val="dk2"/>
                        </a:buClr>
                        <a:buSzPts val="1100"/>
                        <a:buFont typeface="Arial"/>
                        <a:buNone/>
                      </a:pPr>
                      <a:r>
                        <a:rPr lang="en" sz="1200">
                          <a:solidFill>
                            <a:srgbClr val="666666"/>
                          </a:solidFill>
                          <a:latin typeface="Raleway"/>
                          <a:ea typeface="Raleway"/>
                          <a:cs typeface="Raleway"/>
                          <a:sym typeface="Raleway"/>
                        </a:rPr>
                        <a:t>It uses support vector machines (SVM), decision trees,for brain tumor classification.</a:t>
                      </a:r>
                      <a:endParaRPr sz="1200">
                        <a:solidFill>
                          <a:srgbClr val="666666"/>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FFFFFF"/>
                    </a:solidFill>
                  </a:tcPr>
                </a:tc>
                <a:tc>
                  <a:txBody>
                    <a:bodyPr/>
                    <a:lstStyle/>
                    <a:p>
                      <a:pPr indent="0" lvl="0" marL="0" rtl="0" algn="just">
                        <a:lnSpc>
                          <a:spcPct val="115000"/>
                        </a:lnSpc>
                        <a:spcBef>
                          <a:spcPts val="0"/>
                        </a:spcBef>
                        <a:spcAft>
                          <a:spcPts val="0"/>
                        </a:spcAft>
                        <a:buNone/>
                      </a:pPr>
                      <a:r>
                        <a:rPr lang="en" sz="1200">
                          <a:solidFill>
                            <a:srgbClr val="666666"/>
                          </a:solidFill>
                          <a:latin typeface="Raleway"/>
                          <a:ea typeface="Raleway"/>
                          <a:cs typeface="Raleway"/>
                          <a:sym typeface="Raleway"/>
                        </a:rPr>
                        <a:t>It uses traditional image processing methods than modern deep learning approaches.</a:t>
                      </a:r>
                      <a:endParaRPr sz="1200">
                        <a:solidFill>
                          <a:srgbClr val="666666"/>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FFFFFF"/>
                    </a:solidFill>
                  </a:tcPr>
                </a:tc>
              </a:tr>
              <a:tr h="1086300">
                <a:tc>
                  <a:txBody>
                    <a:bodyPr/>
                    <a:lstStyle/>
                    <a:p>
                      <a:pPr indent="0" lvl="0" marL="0" marR="0" rtl="0" algn="ctr">
                        <a:lnSpc>
                          <a:spcPct val="100000"/>
                        </a:lnSpc>
                        <a:spcBef>
                          <a:spcPts val="0"/>
                        </a:spcBef>
                        <a:spcAft>
                          <a:spcPts val="0"/>
                        </a:spcAft>
                        <a:buClr>
                          <a:srgbClr val="000000"/>
                        </a:buClr>
                        <a:buSzPts val="1100"/>
                        <a:buFont typeface="Arial"/>
                        <a:buNone/>
                      </a:pPr>
                      <a:r>
                        <a:rPr lang="en" sz="1200">
                          <a:solidFill>
                            <a:srgbClr val="666666"/>
                          </a:solidFill>
                          <a:latin typeface="Raleway"/>
                          <a:ea typeface="Raleway"/>
                          <a:cs typeface="Raleway"/>
                          <a:sym typeface="Raleway"/>
                        </a:rPr>
                        <a:t>Automated Brain Tumor Detection Using MRI: A Comprehensive Survey</a:t>
                      </a:r>
                      <a:endParaRPr sz="1200">
                        <a:solidFill>
                          <a:srgbClr val="666666"/>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200">
                          <a:solidFill>
                            <a:srgbClr val="666666"/>
                          </a:solidFill>
                          <a:latin typeface="Raleway"/>
                          <a:ea typeface="Raleway"/>
                          <a:cs typeface="Raleway"/>
                          <a:sym typeface="Raleway"/>
                        </a:rPr>
                        <a:t>L. Brown, D. Wilson</a:t>
                      </a:r>
                      <a:endParaRPr sz="1200">
                        <a:solidFill>
                          <a:srgbClr val="666666"/>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200">
                          <a:solidFill>
                            <a:srgbClr val="666666"/>
                          </a:solidFill>
                          <a:latin typeface="Raleway"/>
                          <a:ea typeface="Raleway"/>
                          <a:cs typeface="Raleway"/>
                          <a:sym typeface="Raleway"/>
                        </a:rPr>
                        <a:t>2019</a:t>
                      </a:r>
                      <a:endParaRPr sz="1200">
                        <a:solidFill>
                          <a:srgbClr val="666666"/>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FFFFFF"/>
                    </a:solidFill>
                  </a:tcPr>
                </a:tc>
                <a:tc>
                  <a:txBody>
                    <a:bodyPr/>
                    <a:lstStyle/>
                    <a:p>
                      <a:pPr indent="0" lvl="0" marL="0" rtl="0" algn="just">
                        <a:spcBef>
                          <a:spcPts val="0"/>
                        </a:spcBef>
                        <a:spcAft>
                          <a:spcPts val="0"/>
                        </a:spcAft>
                        <a:buClr>
                          <a:schemeClr val="dk2"/>
                        </a:buClr>
                        <a:buSzPts val="1100"/>
                        <a:buFont typeface="Arial"/>
                        <a:buNone/>
                      </a:pPr>
                      <a:r>
                        <a:rPr lang="en" sz="1200">
                          <a:solidFill>
                            <a:srgbClr val="666666"/>
                          </a:solidFill>
                          <a:latin typeface="Raleway"/>
                          <a:ea typeface="Raleway"/>
                          <a:cs typeface="Raleway"/>
                          <a:sym typeface="Raleway"/>
                        </a:rPr>
                        <a:t>This method uses automated detection techniques for brain tumors in MRI scans.</a:t>
                      </a:r>
                      <a:endParaRPr sz="1200">
                        <a:solidFill>
                          <a:srgbClr val="666666"/>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FFFFFF"/>
                    </a:solidFill>
                  </a:tcPr>
                </a:tc>
                <a:tc>
                  <a:txBody>
                    <a:bodyPr/>
                    <a:lstStyle/>
                    <a:p>
                      <a:pPr indent="0" lvl="0" marL="0" rtl="0" algn="just">
                        <a:lnSpc>
                          <a:spcPct val="115000"/>
                        </a:lnSpc>
                        <a:spcBef>
                          <a:spcPts val="0"/>
                        </a:spcBef>
                        <a:spcAft>
                          <a:spcPts val="0"/>
                        </a:spcAft>
                        <a:buClr>
                          <a:schemeClr val="dk2"/>
                        </a:buClr>
                        <a:buSzPts val="1100"/>
                        <a:buFont typeface="Arial"/>
                        <a:buNone/>
                      </a:pPr>
                      <a:r>
                        <a:rPr lang="en" sz="1200">
                          <a:solidFill>
                            <a:srgbClr val="666666"/>
                          </a:solidFill>
                          <a:latin typeface="Raleway"/>
                          <a:ea typeface="Raleway"/>
                          <a:cs typeface="Raleway"/>
                          <a:sym typeface="Raleway"/>
                        </a:rPr>
                        <a:t>The </a:t>
                      </a:r>
                      <a:r>
                        <a:rPr lang="en" sz="1200">
                          <a:solidFill>
                            <a:srgbClr val="666666"/>
                          </a:solidFill>
                          <a:latin typeface="Raleway"/>
                          <a:ea typeface="Raleway"/>
                          <a:cs typeface="Raleway"/>
                          <a:sym typeface="Raleway"/>
                        </a:rPr>
                        <a:t>results may vary based on data quality which impact on model performance.</a:t>
                      </a:r>
                      <a:endParaRPr sz="1200">
                        <a:solidFill>
                          <a:srgbClr val="666666"/>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FFFFFF"/>
                    </a:solidFill>
                  </a:tcPr>
                </a:tc>
              </a:tr>
              <a:tr h="1303550">
                <a:tc>
                  <a:txBody>
                    <a:bodyPr/>
                    <a:lstStyle/>
                    <a:p>
                      <a:pPr indent="0" lvl="0" marL="0" marR="0" rtl="0" algn="ctr">
                        <a:lnSpc>
                          <a:spcPct val="100000"/>
                        </a:lnSpc>
                        <a:spcBef>
                          <a:spcPts val="0"/>
                        </a:spcBef>
                        <a:spcAft>
                          <a:spcPts val="0"/>
                        </a:spcAft>
                        <a:buClr>
                          <a:srgbClr val="000000"/>
                        </a:buClr>
                        <a:buSzPts val="1100"/>
                        <a:buFont typeface="Arial"/>
                        <a:buNone/>
                      </a:pPr>
                      <a:r>
                        <a:rPr lang="en" sz="1200">
                          <a:solidFill>
                            <a:srgbClr val="666666"/>
                          </a:solidFill>
                          <a:latin typeface="Raleway"/>
                          <a:ea typeface="Raleway"/>
                          <a:cs typeface="Raleway"/>
                          <a:sym typeface="Raleway"/>
                        </a:rPr>
                        <a:t>Deep Learning for Brain Tumor Segmentation: A Review</a:t>
                      </a:r>
                      <a:endParaRPr sz="1200">
                        <a:solidFill>
                          <a:srgbClr val="666666"/>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200">
                          <a:solidFill>
                            <a:srgbClr val="666666"/>
                          </a:solidFill>
                          <a:latin typeface="Raleway"/>
                          <a:ea typeface="Raleway"/>
                          <a:cs typeface="Raleway"/>
                          <a:sym typeface="Raleway"/>
                        </a:rPr>
                        <a:t>J. Doe, A. Smith</a:t>
                      </a:r>
                      <a:endParaRPr sz="1200">
                        <a:solidFill>
                          <a:srgbClr val="666666"/>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Clr>
                          <a:srgbClr val="000000"/>
                        </a:buClr>
                        <a:buSzPts val="1100"/>
                        <a:buFont typeface="Arial"/>
                        <a:buNone/>
                      </a:pPr>
                      <a:r>
                        <a:rPr lang="en" sz="1200">
                          <a:solidFill>
                            <a:srgbClr val="666666"/>
                          </a:solidFill>
                          <a:latin typeface="Raleway"/>
                          <a:ea typeface="Raleway"/>
                          <a:cs typeface="Raleway"/>
                          <a:sym typeface="Raleway"/>
                        </a:rPr>
                        <a:t>2021</a:t>
                      </a:r>
                      <a:endParaRPr sz="1200">
                        <a:solidFill>
                          <a:srgbClr val="666666"/>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FFFFFF"/>
                    </a:solidFill>
                  </a:tcPr>
                </a:tc>
                <a:tc>
                  <a:txBody>
                    <a:bodyPr/>
                    <a:lstStyle/>
                    <a:p>
                      <a:pPr indent="0" lvl="0" marL="0" rtl="0" algn="just">
                        <a:spcBef>
                          <a:spcPts val="0"/>
                        </a:spcBef>
                        <a:spcAft>
                          <a:spcPts val="0"/>
                        </a:spcAft>
                        <a:buClr>
                          <a:schemeClr val="dk2"/>
                        </a:buClr>
                        <a:buSzPts val="1100"/>
                        <a:buFont typeface="Arial"/>
                        <a:buNone/>
                      </a:pPr>
                      <a:r>
                        <a:rPr lang="en" sz="1200">
                          <a:solidFill>
                            <a:srgbClr val="666666"/>
                          </a:solidFill>
                          <a:latin typeface="Raleway"/>
                          <a:ea typeface="Raleway"/>
                          <a:cs typeface="Raleway"/>
                          <a:sym typeface="Raleway"/>
                        </a:rPr>
                        <a:t>Uses </a:t>
                      </a:r>
                      <a:r>
                        <a:rPr lang="en" sz="1200">
                          <a:solidFill>
                            <a:srgbClr val="666666"/>
                          </a:solidFill>
                          <a:latin typeface="Raleway"/>
                          <a:ea typeface="Raleway"/>
                          <a:cs typeface="Raleway"/>
                          <a:sym typeface="Raleway"/>
                        </a:rPr>
                        <a:t>deep learning methods for brain tumor segmentation, focusing on convolutional neural networks (CNNs) and U-Net architectures.</a:t>
                      </a:r>
                      <a:endParaRPr sz="1200">
                        <a:solidFill>
                          <a:srgbClr val="666666"/>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FFFFFF"/>
                    </a:solidFill>
                  </a:tcPr>
                </a:tc>
                <a:tc>
                  <a:txBody>
                    <a:bodyPr/>
                    <a:lstStyle/>
                    <a:p>
                      <a:pPr indent="0" lvl="0" marL="0" marR="0" rtl="0" algn="just">
                        <a:lnSpc>
                          <a:spcPct val="100000"/>
                        </a:lnSpc>
                        <a:spcBef>
                          <a:spcPts val="0"/>
                        </a:spcBef>
                        <a:spcAft>
                          <a:spcPts val="0"/>
                        </a:spcAft>
                        <a:buNone/>
                      </a:pPr>
                      <a:r>
                        <a:rPr lang="en" sz="1200">
                          <a:solidFill>
                            <a:srgbClr val="666666"/>
                          </a:solidFill>
                          <a:latin typeface="Raleway"/>
                          <a:ea typeface="Raleway"/>
                          <a:cs typeface="Raleway"/>
                          <a:sym typeface="Raleway"/>
                        </a:rPr>
                        <a:t>Accuracy varies based on the type of data </a:t>
                      </a:r>
                      <a:r>
                        <a:rPr lang="en" sz="1200">
                          <a:solidFill>
                            <a:srgbClr val="666666"/>
                          </a:solidFill>
                          <a:latin typeface="Raleway"/>
                          <a:ea typeface="Raleway"/>
                          <a:cs typeface="Raleway"/>
                          <a:sym typeface="Raleway"/>
                        </a:rPr>
                        <a:t>augmentation</a:t>
                      </a:r>
                      <a:r>
                        <a:rPr lang="en" sz="1200">
                          <a:solidFill>
                            <a:srgbClr val="666666"/>
                          </a:solidFill>
                          <a:latin typeface="Raleway"/>
                          <a:ea typeface="Raleway"/>
                          <a:cs typeface="Raleway"/>
                          <a:sym typeface="Raleway"/>
                        </a:rPr>
                        <a:t> methods used.</a:t>
                      </a:r>
                      <a:endParaRPr sz="1200">
                        <a:solidFill>
                          <a:srgbClr val="666666"/>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graphicFrame>
        <p:nvGraphicFramePr>
          <p:cNvPr id="104" name="Google Shape;104;p18"/>
          <p:cNvGraphicFramePr/>
          <p:nvPr/>
        </p:nvGraphicFramePr>
        <p:xfrm>
          <a:off x="755325" y="586788"/>
          <a:ext cx="3000000" cy="3000000"/>
        </p:xfrm>
        <a:graphic>
          <a:graphicData uri="http://schemas.openxmlformats.org/drawingml/2006/table">
            <a:tbl>
              <a:tblPr>
                <a:noFill/>
                <a:tableStyleId>{D46102D9-87DF-479B-B828-C5AD9ECAF529}</a:tableStyleId>
              </a:tblPr>
              <a:tblGrid>
                <a:gridCol w="1616100"/>
                <a:gridCol w="1184950"/>
                <a:gridCol w="743225"/>
                <a:gridCol w="2188800"/>
                <a:gridCol w="2188800"/>
              </a:tblGrid>
              <a:tr h="295950">
                <a:tc>
                  <a:txBody>
                    <a:bodyPr/>
                    <a:lstStyle/>
                    <a:p>
                      <a:pPr indent="0" lvl="0" marL="0" marR="0" rtl="0" algn="ctr">
                        <a:lnSpc>
                          <a:spcPct val="100000"/>
                        </a:lnSpc>
                        <a:spcBef>
                          <a:spcPts val="0"/>
                        </a:spcBef>
                        <a:spcAft>
                          <a:spcPts val="0"/>
                        </a:spcAft>
                        <a:buClr>
                          <a:srgbClr val="000000"/>
                        </a:buClr>
                        <a:buSzPts val="1100"/>
                        <a:buFont typeface="Arial"/>
                        <a:buNone/>
                      </a:pPr>
                      <a:r>
                        <a:rPr b="1" lang="en" sz="1500">
                          <a:solidFill>
                            <a:schemeClr val="dk1"/>
                          </a:solidFill>
                          <a:latin typeface="Raleway"/>
                          <a:ea typeface="Raleway"/>
                          <a:cs typeface="Raleway"/>
                          <a:sym typeface="Raleway"/>
                        </a:rPr>
                        <a:t>PAPER</a:t>
                      </a:r>
                      <a:endParaRPr b="1" sz="1500">
                        <a:solidFill>
                          <a:schemeClr val="dk1"/>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666666"/>
                    </a:solidFill>
                  </a:tcPr>
                </a:tc>
                <a:tc>
                  <a:txBody>
                    <a:bodyPr/>
                    <a:lstStyle/>
                    <a:p>
                      <a:pPr indent="0" lvl="0" marL="0" marR="0" rtl="0" algn="ctr">
                        <a:lnSpc>
                          <a:spcPct val="100000"/>
                        </a:lnSpc>
                        <a:spcBef>
                          <a:spcPts val="0"/>
                        </a:spcBef>
                        <a:spcAft>
                          <a:spcPts val="0"/>
                        </a:spcAft>
                        <a:buNone/>
                      </a:pPr>
                      <a:r>
                        <a:rPr b="1" lang="en" sz="1500">
                          <a:solidFill>
                            <a:schemeClr val="dk1"/>
                          </a:solidFill>
                          <a:latin typeface="Raleway"/>
                          <a:ea typeface="Raleway"/>
                          <a:cs typeface="Raleway"/>
                          <a:sym typeface="Raleway"/>
                        </a:rPr>
                        <a:t>AUTHOR</a:t>
                      </a:r>
                      <a:endParaRPr b="1" sz="1500">
                        <a:solidFill>
                          <a:schemeClr val="dk1"/>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666666"/>
                    </a:solidFill>
                  </a:tcPr>
                </a:tc>
                <a:tc>
                  <a:txBody>
                    <a:bodyPr/>
                    <a:lstStyle/>
                    <a:p>
                      <a:pPr indent="0" lvl="0" marL="0" marR="0" rtl="0" algn="ctr">
                        <a:lnSpc>
                          <a:spcPct val="100000"/>
                        </a:lnSpc>
                        <a:spcBef>
                          <a:spcPts val="0"/>
                        </a:spcBef>
                        <a:spcAft>
                          <a:spcPts val="0"/>
                        </a:spcAft>
                        <a:buNone/>
                      </a:pPr>
                      <a:r>
                        <a:rPr b="1" lang="en" sz="1200">
                          <a:solidFill>
                            <a:schemeClr val="dk1"/>
                          </a:solidFill>
                          <a:latin typeface="Raleway"/>
                          <a:ea typeface="Raleway"/>
                          <a:cs typeface="Raleway"/>
                          <a:sym typeface="Raleway"/>
                        </a:rPr>
                        <a:t>YEAR</a:t>
                      </a:r>
                      <a:endParaRPr b="1" sz="1200">
                        <a:solidFill>
                          <a:schemeClr val="dk1"/>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666666"/>
                    </a:solidFill>
                  </a:tcPr>
                </a:tc>
                <a:tc>
                  <a:txBody>
                    <a:bodyPr/>
                    <a:lstStyle/>
                    <a:p>
                      <a:pPr indent="0" lvl="0" marL="0" marR="0" rtl="0" algn="ctr">
                        <a:lnSpc>
                          <a:spcPct val="100000"/>
                        </a:lnSpc>
                        <a:spcBef>
                          <a:spcPts val="0"/>
                        </a:spcBef>
                        <a:spcAft>
                          <a:spcPts val="0"/>
                        </a:spcAft>
                        <a:buNone/>
                      </a:pPr>
                      <a:r>
                        <a:rPr b="1" lang="en" sz="1500">
                          <a:solidFill>
                            <a:schemeClr val="dk1"/>
                          </a:solidFill>
                          <a:latin typeface="Raleway"/>
                          <a:ea typeface="Raleway"/>
                          <a:cs typeface="Raleway"/>
                          <a:sym typeface="Raleway"/>
                        </a:rPr>
                        <a:t>ADVANTAGES</a:t>
                      </a:r>
                      <a:endParaRPr b="1" sz="1500">
                        <a:solidFill>
                          <a:schemeClr val="dk1"/>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666666"/>
                    </a:solidFill>
                  </a:tcPr>
                </a:tc>
                <a:tc>
                  <a:txBody>
                    <a:bodyPr/>
                    <a:lstStyle/>
                    <a:p>
                      <a:pPr indent="0" lvl="0" marL="0" marR="0" rtl="0" algn="ctr">
                        <a:lnSpc>
                          <a:spcPct val="100000"/>
                        </a:lnSpc>
                        <a:spcBef>
                          <a:spcPts val="0"/>
                        </a:spcBef>
                        <a:spcAft>
                          <a:spcPts val="0"/>
                        </a:spcAft>
                        <a:buNone/>
                      </a:pPr>
                      <a:r>
                        <a:rPr b="1" lang="en" sz="1500">
                          <a:solidFill>
                            <a:schemeClr val="dk1"/>
                          </a:solidFill>
                          <a:latin typeface="Raleway"/>
                          <a:ea typeface="Raleway"/>
                          <a:cs typeface="Raleway"/>
                          <a:sym typeface="Raleway"/>
                        </a:rPr>
                        <a:t>DISADVANTAGES</a:t>
                      </a:r>
                      <a:endParaRPr b="1" sz="1500">
                        <a:solidFill>
                          <a:schemeClr val="dk1"/>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666666"/>
                    </a:solidFill>
                  </a:tcPr>
                </a:tc>
              </a:tr>
              <a:tr h="1312325">
                <a:tc>
                  <a:txBody>
                    <a:bodyPr/>
                    <a:lstStyle/>
                    <a:p>
                      <a:pPr indent="0" lvl="0" marL="0" rtl="0" algn="ctr">
                        <a:spcBef>
                          <a:spcPts val="0"/>
                        </a:spcBef>
                        <a:spcAft>
                          <a:spcPts val="0"/>
                        </a:spcAft>
                        <a:buNone/>
                      </a:pPr>
                      <a:r>
                        <a:rPr lang="en" sz="1200">
                          <a:solidFill>
                            <a:srgbClr val="666666"/>
                          </a:solidFill>
                          <a:latin typeface="Raleway"/>
                          <a:ea typeface="Raleway"/>
                          <a:cs typeface="Raleway"/>
                          <a:sym typeface="Raleway"/>
                        </a:rPr>
                        <a:t>Comparative Analysis of Brain Tumor Classification Techniques</a:t>
                      </a:r>
                      <a:endParaRPr sz="1200">
                        <a:solidFill>
                          <a:srgbClr val="666666"/>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1200">
                          <a:solidFill>
                            <a:srgbClr val="666666"/>
                          </a:solidFill>
                          <a:latin typeface="Raleway"/>
                          <a:ea typeface="Raleway"/>
                          <a:cs typeface="Raleway"/>
                          <a:sym typeface="Raleway"/>
                        </a:rPr>
                        <a:t>R. Green, H. White</a:t>
                      </a:r>
                      <a:endParaRPr sz="1200">
                        <a:solidFill>
                          <a:srgbClr val="666666"/>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en" sz="1200">
                          <a:solidFill>
                            <a:srgbClr val="666666"/>
                          </a:solidFill>
                          <a:latin typeface="Raleway"/>
                          <a:ea typeface="Raleway"/>
                          <a:cs typeface="Raleway"/>
                          <a:sym typeface="Raleway"/>
                        </a:rPr>
                        <a:t>2021</a:t>
                      </a:r>
                      <a:endParaRPr sz="1200">
                        <a:solidFill>
                          <a:srgbClr val="666666"/>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FFFFFF"/>
                    </a:solidFill>
                  </a:tcPr>
                </a:tc>
                <a:tc>
                  <a:txBody>
                    <a:bodyPr/>
                    <a:lstStyle/>
                    <a:p>
                      <a:pPr indent="0" lvl="0" marL="0" rtl="0" algn="just">
                        <a:lnSpc>
                          <a:spcPct val="115000"/>
                        </a:lnSpc>
                        <a:spcBef>
                          <a:spcPts val="0"/>
                        </a:spcBef>
                        <a:spcAft>
                          <a:spcPts val="0"/>
                        </a:spcAft>
                        <a:buClr>
                          <a:schemeClr val="dk2"/>
                        </a:buClr>
                        <a:buSzPts val="1100"/>
                        <a:buFont typeface="Arial"/>
                        <a:buNone/>
                      </a:pPr>
                      <a:r>
                        <a:rPr lang="en" sz="1200">
                          <a:solidFill>
                            <a:srgbClr val="666666"/>
                          </a:solidFill>
                          <a:latin typeface="Raleway"/>
                          <a:ea typeface="Raleway"/>
                          <a:cs typeface="Raleway"/>
                          <a:sym typeface="Raleway"/>
                        </a:rPr>
                        <a:t>Uses different types of algorithms such as </a:t>
                      </a:r>
                      <a:r>
                        <a:rPr lang="en" sz="1200">
                          <a:solidFill>
                            <a:srgbClr val="666666"/>
                          </a:solidFill>
                          <a:latin typeface="Raleway"/>
                          <a:ea typeface="Raleway"/>
                          <a:cs typeface="Raleway"/>
                          <a:sym typeface="Raleway"/>
                        </a:rPr>
                        <a:t>k-nearest neighbors (k-NN), random forests, and CNNs. It evaluates their performance based</a:t>
                      </a:r>
                      <a:endParaRPr sz="1200">
                        <a:solidFill>
                          <a:srgbClr val="666666"/>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FFFFFF"/>
                    </a:solidFill>
                  </a:tcPr>
                </a:tc>
                <a:tc>
                  <a:txBody>
                    <a:bodyPr/>
                    <a:lstStyle/>
                    <a:p>
                      <a:pPr indent="0" lvl="0" marL="0" rtl="0" algn="just">
                        <a:lnSpc>
                          <a:spcPct val="115000"/>
                        </a:lnSpc>
                        <a:spcBef>
                          <a:spcPts val="0"/>
                        </a:spcBef>
                        <a:spcAft>
                          <a:spcPts val="0"/>
                        </a:spcAft>
                        <a:buNone/>
                      </a:pPr>
                      <a:r>
                        <a:rPr lang="en" sz="1200">
                          <a:solidFill>
                            <a:srgbClr val="666666"/>
                          </a:solidFill>
                          <a:latin typeface="Raleway"/>
                          <a:ea typeface="Raleway"/>
                          <a:cs typeface="Raleway"/>
                          <a:sym typeface="Raleway"/>
                        </a:rPr>
                        <a:t>Random forest algorithm differs in accuracy in comparison to others.</a:t>
                      </a:r>
                      <a:endParaRPr sz="1200">
                        <a:solidFill>
                          <a:srgbClr val="666666"/>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FFFFFF"/>
                    </a:solidFill>
                  </a:tcPr>
                </a:tc>
              </a:tr>
              <a:tr h="1160100">
                <a:tc>
                  <a:txBody>
                    <a:bodyPr/>
                    <a:lstStyle/>
                    <a:p>
                      <a:pPr indent="0" lvl="0" marL="0" marR="0" rtl="0" algn="ctr">
                        <a:lnSpc>
                          <a:spcPct val="100000"/>
                        </a:lnSpc>
                        <a:spcBef>
                          <a:spcPts val="0"/>
                        </a:spcBef>
                        <a:spcAft>
                          <a:spcPts val="0"/>
                        </a:spcAft>
                        <a:buClr>
                          <a:srgbClr val="000000"/>
                        </a:buClr>
                        <a:buSzPts val="1100"/>
                        <a:buFont typeface="Arial"/>
                        <a:buNone/>
                      </a:pPr>
                      <a:r>
                        <a:rPr lang="en" sz="1200">
                          <a:solidFill>
                            <a:srgbClr val="666666"/>
                          </a:solidFill>
                          <a:latin typeface="Raleway"/>
                          <a:ea typeface="Raleway"/>
                          <a:cs typeface="Raleway"/>
                          <a:sym typeface="Raleway"/>
                        </a:rPr>
                        <a:t> </a:t>
                      </a:r>
                      <a:r>
                        <a:rPr lang="en" sz="1200">
                          <a:solidFill>
                            <a:srgbClr val="666666"/>
                          </a:solidFill>
                          <a:latin typeface="Raleway"/>
                          <a:ea typeface="Raleway"/>
                          <a:cs typeface="Raleway"/>
                          <a:sym typeface="Raleway"/>
                        </a:rPr>
                        <a:t>Advances in Brain Tumor Segmentation Using Deep Learning</a:t>
                      </a:r>
                      <a:endParaRPr sz="1200">
                        <a:solidFill>
                          <a:srgbClr val="666666"/>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200">
                          <a:solidFill>
                            <a:srgbClr val="666666"/>
                          </a:solidFill>
                          <a:latin typeface="Raleway"/>
                          <a:ea typeface="Raleway"/>
                          <a:cs typeface="Raleway"/>
                          <a:sym typeface="Raleway"/>
                        </a:rPr>
                        <a:t>S. Taylor, E. Martinez</a:t>
                      </a:r>
                      <a:endParaRPr sz="1200">
                        <a:solidFill>
                          <a:srgbClr val="666666"/>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200">
                          <a:solidFill>
                            <a:srgbClr val="666666"/>
                          </a:solidFill>
                          <a:latin typeface="Raleway"/>
                          <a:ea typeface="Raleway"/>
                          <a:cs typeface="Raleway"/>
                          <a:sym typeface="Raleway"/>
                        </a:rPr>
                        <a:t>2022</a:t>
                      </a:r>
                      <a:endParaRPr sz="1200">
                        <a:solidFill>
                          <a:srgbClr val="666666"/>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FFFFFF"/>
                    </a:solidFill>
                  </a:tcPr>
                </a:tc>
                <a:tc>
                  <a:txBody>
                    <a:bodyPr/>
                    <a:lstStyle/>
                    <a:p>
                      <a:pPr indent="0" lvl="0" marL="0" rtl="0" algn="just">
                        <a:spcBef>
                          <a:spcPts val="0"/>
                        </a:spcBef>
                        <a:spcAft>
                          <a:spcPts val="0"/>
                        </a:spcAft>
                        <a:buClr>
                          <a:schemeClr val="dk2"/>
                        </a:buClr>
                        <a:buSzPts val="1100"/>
                        <a:buFont typeface="Arial"/>
                        <a:buNone/>
                      </a:pPr>
                      <a:r>
                        <a:rPr lang="en" sz="1200">
                          <a:solidFill>
                            <a:srgbClr val="666666"/>
                          </a:solidFill>
                          <a:latin typeface="Raleway"/>
                          <a:ea typeface="Raleway"/>
                          <a:cs typeface="Raleway"/>
                          <a:sym typeface="Raleway"/>
                        </a:rPr>
                        <a:t>It uses models like  CNNs and hybrid networks, highlighting their application in multi-modal MRI data analysis.</a:t>
                      </a:r>
                      <a:endParaRPr sz="1200">
                        <a:solidFill>
                          <a:srgbClr val="666666"/>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FFFFFF"/>
                    </a:solidFill>
                  </a:tcPr>
                </a:tc>
                <a:tc>
                  <a:txBody>
                    <a:bodyPr/>
                    <a:lstStyle/>
                    <a:p>
                      <a:pPr indent="0" lvl="0" marL="0" marR="0" rtl="0" algn="just">
                        <a:lnSpc>
                          <a:spcPct val="100000"/>
                        </a:lnSpc>
                        <a:spcBef>
                          <a:spcPts val="0"/>
                        </a:spcBef>
                        <a:spcAft>
                          <a:spcPts val="0"/>
                        </a:spcAft>
                        <a:buNone/>
                      </a:pPr>
                      <a:r>
                        <a:rPr lang="en" sz="1200">
                          <a:solidFill>
                            <a:srgbClr val="666666"/>
                          </a:solidFill>
                          <a:latin typeface="Raleway"/>
                          <a:ea typeface="Raleway"/>
                          <a:cs typeface="Raleway"/>
                          <a:sym typeface="Raleway"/>
                        </a:rPr>
                        <a:t>Since Hybrid networks are used for training, it requires longer time compared to other methods.</a:t>
                      </a:r>
                      <a:endParaRPr sz="1200">
                        <a:solidFill>
                          <a:srgbClr val="666666"/>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FFFFFF"/>
                    </a:solidFill>
                  </a:tcPr>
                </a:tc>
              </a:tr>
              <a:tr h="1201550">
                <a:tc>
                  <a:txBody>
                    <a:bodyPr/>
                    <a:lstStyle/>
                    <a:p>
                      <a:pPr indent="0" lvl="0" marL="0" marR="0" rtl="0" algn="ctr">
                        <a:lnSpc>
                          <a:spcPct val="100000"/>
                        </a:lnSpc>
                        <a:spcBef>
                          <a:spcPts val="0"/>
                        </a:spcBef>
                        <a:spcAft>
                          <a:spcPts val="0"/>
                        </a:spcAft>
                        <a:buClr>
                          <a:srgbClr val="000000"/>
                        </a:buClr>
                        <a:buSzPts val="1100"/>
                        <a:buFont typeface="Arial"/>
                        <a:buNone/>
                      </a:pPr>
                      <a:r>
                        <a:rPr lang="en" sz="1200">
                          <a:solidFill>
                            <a:srgbClr val="666666"/>
                          </a:solidFill>
                          <a:latin typeface="Raleway"/>
                          <a:ea typeface="Raleway"/>
                          <a:cs typeface="Raleway"/>
                          <a:sym typeface="Raleway"/>
                        </a:rPr>
                        <a:t>Brain Tumor Detection Using Convolutional Neural Networks: Challenges and Solutions</a:t>
                      </a:r>
                      <a:endParaRPr sz="1200">
                        <a:solidFill>
                          <a:srgbClr val="666666"/>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200">
                          <a:solidFill>
                            <a:srgbClr val="666666"/>
                          </a:solidFill>
                          <a:latin typeface="Raleway"/>
                          <a:ea typeface="Raleway"/>
                          <a:cs typeface="Raleway"/>
                          <a:sym typeface="Raleway"/>
                        </a:rPr>
                        <a:t>N. Harris, P. Lee</a:t>
                      </a:r>
                      <a:endParaRPr sz="1200">
                        <a:solidFill>
                          <a:srgbClr val="666666"/>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200">
                          <a:solidFill>
                            <a:srgbClr val="666666"/>
                          </a:solidFill>
                          <a:latin typeface="Raleway"/>
                          <a:ea typeface="Raleway"/>
                          <a:cs typeface="Raleway"/>
                          <a:sym typeface="Raleway"/>
                        </a:rPr>
                        <a:t>2020</a:t>
                      </a:r>
                      <a:endParaRPr sz="1200">
                        <a:solidFill>
                          <a:srgbClr val="666666"/>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FFFFFF"/>
                    </a:solidFill>
                  </a:tcPr>
                </a:tc>
                <a:tc>
                  <a:txBody>
                    <a:bodyPr/>
                    <a:lstStyle/>
                    <a:p>
                      <a:pPr indent="0" lvl="0" marL="0" rtl="0" algn="just">
                        <a:spcBef>
                          <a:spcPts val="0"/>
                        </a:spcBef>
                        <a:spcAft>
                          <a:spcPts val="0"/>
                        </a:spcAft>
                        <a:buClr>
                          <a:schemeClr val="dk2"/>
                        </a:buClr>
                        <a:buSzPts val="1100"/>
                        <a:buFont typeface="Arial"/>
                        <a:buNone/>
                      </a:pPr>
                      <a:r>
                        <a:rPr lang="en" sz="1200">
                          <a:solidFill>
                            <a:srgbClr val="666666"/>
                          </a:solidFill>
                          <a:latin typeface="Raleway"/>
                          <a:ea typeface="Raleway"/>
                          <a:cs typeface="Raleway"/>
                          <a:sym typeface="Raleway"/>
                        </a:rPr>
                        <a:t>It presents potential solutions using Convolutional Neural Network and ensemble methods.</a:t>
                      </a:r>
                      <a:endParaRPr sz="1200">
                        <a:solidFill>
                          <a:srgbClr val="666666"/>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FFFFFF"/>
                    </a:solidFill>
                  </a:tcPr>
                </a:tc>
                <a:tc>
                  <a:txBody>
                    <a:bodyPr/>
                    <a:lstStyle/>
                    <a:p>
                      <a:pPr indent="0" lvl="0" marL="0" marR="0" rtl="0" algn="just">
                        <a:lnSpc>
                          <a:spcPct val="100000"/>
                        </a:lnSpc>
                        <a:spcBef>
                          <a:spcPts val="0"/>
                        </a:spcBef>
                        <a:spcAft>
                          <a:spcPts val="0"/>
                        </a:spcAft>
                        <a:buNone/>
                      </a:pPr>
                      <a:r>
                        <a:rPr lang="en" sz="1200">
                          <a:solidFill>
                            <a:srgbClr val="666666"/>
                          </a:solidFill>
                          <a:latin typeface="Raleway"/>
                          <a:ea typeface="Raleway"/>
                          <a:cs typeface="Raleway"/>
                          <a:sym typeface="Raleway"/>
                        </a:rPr>
                        <a:t>The results of the system varies based on the data argumentation methods used.</a:t>
                      </a:r>
                      <a:endParaRPr sz="1200">
                        <a:solidFill>
                          <a:srgbClr val="666666"/>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graphicFrame>
        <p:nvGraphicFramePr>
          <p:cNvPr id="109" name="Google Shape;109;p19"/>
          <p:cNvGraphicFramePr/>
          <p:nvPr/>
        </p:nvGraphicFramePr>
        <p:xfrm>
          <a:off x="808775" y="501375"/>
          <a:ext cx="3000000" cy="3000000"/>
        </p:xfrm>
        <a:graphic>
          <a:graphicData uri="http://schemas.openxmlformats.org/drawingml/2006/table">
            <a:tbl>
              <a:tblPr>
                <a:noFill/>
                <a:tableStyleId>{D46102D9-87DF-479B-B828-C5AD9ECAF529}</a:tableStyleId>
              </a:tblPr>
              <a:tblGrid>
                <a:gridCol w="1657900"/>
                <a:gridCol w="1134950"/>
                <a:gridCol w="601175"/>
                <a:gridCol w="2245425"/>
                <a:gridCol w="2245425"/>
              </a:tblGrid>
              <a:tr h="433700">
                <a:tc>
                  <a:txBody>
                    <a:bodyPr/>
                    <a:lstStyle/>
                    <a:p>
                      <a:pPr indent="0" lvl="0" marL="0" marR="0" rtl="0" algn="ctr">
                        <a:lnSpc>
                          <a:spcPct val="100000"/>
                        </a:lnSpc>
                        <a:spcBef>
                          <a:spcPts val="0"/>
                        </a:spcBef>
                        <a:spcAft>
                          <a:spcPts val="0"/>
                        </a:spcAft>
                        <a:buClr>
                          <a:srgbClr val="000000"/>
                        </a:buClr>
                        <a:buSzPts val="1100"/>
                        <a:buFont typeface="Arial"/>
                        <a:buNone/>
                      </a:pPr>
                      <a:r>
                        <a:rPr b="1" lang="en" sz="1500">
                          <a:solidFill>
                            <a:schemeClr val="dk1"/>
                          </a:solidFill>
                          <a:latin typeface="Raleway"/>
                          <a:ea typeface="Raleway"/>
                          <a:cs typeface="Raleway"/>
                          <a:sym typeface="Raleway"/>
                        </a:rPr>
                        <a:t>PAPER</a:t>
                      </a:r>
                      <a:endParaRPr b="1" sz="1500">
                        <a:solidFill>
                          <a:schemeClr val="dk1"/>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666666"/>
                    </a:solidFill>
                  </a:tcPr>
                </a:tc>
                <a:tc>
                  <a:txBody>
                    <a:bodyPr/>
                    <a:lstStyle/>
                    <a:p>
                      <a:pPr indent="0" lvl="0" marL="0" marR="0" rtl="0" algn="ctr">
                        <a:lnSpc>
                          <a:spcPct val="100000"/>
                        </a:lnSpc>
                        <a:spcBef>
                          <a:spcPts val="0"/>
                        </a:spcBef>
                        <a:spcAft>
                          <a:spcPts val="0"/>
                        </a:spcAft>
                        <a:buNone/>
                      </a:pPr>
                      <a:r>
                        <a:rPr b="1" lang="en" sz="1500">
                          <a:solidFill>
                            <a:schemeClr val="dk1"/>
                          </a:solidFill>
                          <a:latin typeface="Raleway"/>
                          <a:ea typeface="Raleway"/>
                          <a:cs typeface="Raleway"/>
                          <a:sym typeface="Raleway"/>
                        </a:rPr>
                        <a:t>AUTHORS</a:t>
                      </a:r>
                      <a:endParaRPr b="1" sz="1500">
                        <a:solidFill>
                          <a:schemeClr val="dk1"/>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666666"/>
                    </a:solidFill>
                  </a:tcPr>
                </a:tc>
                <a:tc>
                  <a:txBody>
                    <a:bodyPr/>
                    <a:lstStyle/>
                    <a:p>
                      <a:pPr indent="0" lvl="0" marL="0" marR="0" rtl="0" algn="ctr">
                        <a:lnSpc>
                          <a:spcPct val="100000"/>
                        </a:lnSpc>
                        <a:spcBef>
                          <a:spcPts val="0"/>
                        </a:spcBef>
                        <a:spcAft>
                          <a:spcPts val="0"/>
                        </a:spcAft>
                        <a:buNone/>
                      </a:pPr>
                      <a:r>
                        <a:rPr b="1" lang="en" sz="1000">
                          <a:solidFill>
                            <a:schemeClr val="dk1"/>
                          </a:solidFill>
                          <a:latin typeface="Raleway"/>
                          <a:ea typeface="Raleway"/>
                          <a:cs typeface="Raleway"/>
                          <a:sym typeface="Raleway"/>
                        </a:rPr>
                        <a:t>YEAR</a:t>
                      </a:r>
                      <a:endParaRPr b="1" sz="1000">
                        <a:solidFill>
                          <a:schemeClr val="dk1"/>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666666"/>
                    </a:solidFill>
                  </a:tcPr>
                </a:tc>
                <a:tc>
                  <a:txBody>
                    <a:bodyPr/>
                    <a:lstStyle/>
                    <a:p>
                      <a:pPr indent="0" lvl="0" marL="0" marR="0" rtl="0" algn="ctr">
                        <a:lnSpc>
                          <a:spcPct val="100000"/>
                        </a:lnSpc>
                        <a:spcBef>
                          <a:spcPts val="0"/>
                        </a:spcBef>
                        <a:spcAft>
                          <a:spcPts val="0"/>
                        </a:spcAft>
                        <a:buNone/>
                      </a:pPr>
                      <a:r>
                        <a:rPr b="1" lang="en" sz="1500">
                          <a:solidFill>
                            <a:schemeClr val="dk1"/>
                          </a:solidFill>
                          <a:latin typeface="Raleway"/>
                          <a:ea typeface="Raleway"/>
                          <a:cs typeface="Raleway"/>
                          <a:sym typeface="Raleway"/>
                        </a:rPr>
                        <a:t>ADVANTAGES</a:t>
                      </a:r>
                      <a:endParaRPr b="1" sz="1500">
                        <a:solidFill>
                          <a:schemeClr val="dk1"/>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666666"/>
                    </a:solidFill>
                  </a:tcPr>
                </a:tc>
                <a:tc>
                  <a:txBody>
                    <a:bodyPr/>
                    <a:lstStyle/>
                    <a:p>
                      <a:pPr indent="0" lvl="0" marL="0" marR="0" rtl="0" algn="ctr">
                        <a:lnSpc>
                          <a:spcPct val="100000"/>
                        </a:lnSpc>
                        <a:spcBef>
                          <a:spcPts val="0"/>
                        </a:spcBef>
                        <a:spcAft>
                          <a:spcPts val="0"/>
                        </a:spcAft>
                        <a:buNone/>
                      </a:pPr>
                      <a:r>
                        <a:rPr b="1" lang="en" sz="1500">
                          <a:solidFill>
                            <a:schemeClr val="dk1"/>
                          </a:solidFill>
                          <a:latin typeface="Raleway"/>
                          <a:ea typeface="Raleway"/>
                          <a:cs typeface="Raleway"/>
                          <a:sym typeface="Raleway"/>
                        </a:rPr>
                        <a:t>DISADVANTAGES</a:t>
                      </a:r>
                      <a:endParaRPr b="1" sz="1500">
                        <a:solidFill>
                          <a:schemeClr val="dk1"/>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666666"/>
                    </a:solidFill>
                  </a:tcPr>
                </a:tc>
              </a:tr>
              <a:tr h="1418050">
                <a:tc>
                  <a:txBody>
                    <a:bodyPr/>
                    <a:lstStyle/>
                    <a:p>
                      <a:pPr indent="0" lvl="0" marL="0" rtl="0" algn="ctr">
                        <a:spcBef>
                          <a:spcPts val="0"/>
                        </a:spcBef>
                        <a:spcAft>
                          <a:spcPts val="0"/>
                        </a:spcAft>
                        <a:buNone/>
                      </a:pPr>
                      <a:r>
                        <a:rPr lang="en" sz="1200">
                          <a:solidFill>
                            <a:srgbClr val="666666"/>
                          </a:solidFill>
                          <a:latin typeface="Raleway"/>
                          <a:ea typeface="Raleway"/>
                          <a:cs typeface="Raleway"/>
                          <a:sym typeface="Raleway"/>
                        </a:rPr>
                        <a:t>Role of Transfer Learning in Brain Tumor Classification</a:t>
                      </a:r>
                      <a:endParaRPr sz="1200">
                        <a:solidFill>
                          <a:srgbClr val="666666"/>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1200">
                          <a:solidFill>
                            <a:srgbClr val="666666"/>
                          </a:solidFill>
                          <a:latin typeface="Raleway"/>
                          <a:ea typeface="Raleway"/>
                          <a:cs typeface="Raleway"/>
                          <a:sym typeface="Raleway"/>
                        </a:rPr>
                        <a:t>A. Roberts, B. Wilson</a:t>
                      </a:r>
                      <a:endParaRPr sz="1200">
                        <a:solidFill>
                          <a:srgbClr val="666666"/>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en" sz="1200">
                          <a:solidFill>
                            <a:srgbClr val="666666"/>
                          </a:solidFill>
                          <a:latin typeface="Raleway"/>
                          <a:ea typeface="Raleway"/>
                          <a:cs typeface="Raleway"/>
                          <a:sym typeface="Raleway"/>
                        </a:rPr>
                        <a:t>2021</a:t>
                      </a:r>
                      <a:endParaRPr sz="1200">
                        <a:solidFill>
                          <a:srgbClr val="666666"/>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FFFFFF"/>
                    </a:solidFill>
                  </a:tcPr>
                </a:tc>
                <a:tc>
                  <a:txBody>
                    <a:bodyPr/>
                    <a:lstStyle/>
                    <a:p>
                      <a:pPr indent="0" lvl="0" marL="0" rtl="0" algn="just">
                        <a:lnSpc>
                          <a:spcPct val="115000"/>
                        </a:lnSpc>
                        <a:spcBef>
                          <a:spcPts val="0"/>
                        </a:spcBef>
                        <a:spcAft>
                          <a:spcPts val="0"/>
                        </a:spcAft>
                        <a:buClr>
                          <a:schemeClr val="dk2"/>
                        </a:buClr>
                        <a:buSzPts val="1100"/>
                        <a:buFont typeface="Arial"/>
                        <a:buNone/>
                      </a:pPr>
                      <a:r>
                        <a:rPr lang="en" sz="1200">
                          <a:solidFill>
                            <a:srgbClr val="666666"/>
                          </a:solidFill>
                          <a:latin typeface="Raleway"/>
                          <a:ea typeface="Raleway"/>
                          <a:cs typeface="Raleway"/>
                          <a:sym typeface="Raleway"/>
                        </a:rPr>
                        <a:t>It discusses the benefits of using pre-trained models and fine-tuning them for specific tasks, demonstrating improved accuracy.</a:t>
                      </a:r>
                      <a:endParaRPr sz="1200">
                        <a:solidFill>
                          <a:srgbClr val="666666"/>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FFFFFF"/>
                    </a:solidFill>
                  </a:tcPr>
                </a:tc>
                <a:tc>
                  <a:txBody>
                    <a:bodyPr/>
                    <a:lstStyle/>
                    <a:p>
                      <a:pPr indent="0" lvl="0" marL="0" rtl="0" algn="just">
                        <a:lnSpc>
                          <a:spcPct val="115000"/>
                        </a:lnSpc>
                        <a:spcBef>
                          <a:spcPts val="0"/>
                        </a:spcBef>
                        <a:spcAft>
                          <a:spcPts val="0"/>
                        </a:spcAft>
                        <a:buClr>
                          <a:schemeClr val="dk2"/>
                        </a:buClr>
                        <a:buSzPts val="1100"/>
                        <a:buFont typeface="Arial"/>
                        <a:buNone/>
                      </a:pPr>
                      <a:r>
                        <a:rPr lang="en" sz="1200">
                          <a:solidFill>
                            <a:srgbClr val="666666"/>
                          </a:solidFill>
                          <a:latin typeface="Raleway"/>
                          <a:ea typeface="Raleway"/>
                          <a:cs typeface="Raleway"/>
                          <a:sym typeface="Raleway"/>
                        </a:rPr>
                        <a:t>T</a:t>
                      </a:r>
                      <a:r>
                        <a:rPr lang="en" sz="1200">
                          <a:solidFill>
                            <a:srgbClr val="666666"/>
                          </a:solidFill>
                          <a:latin typeface="Raleway"/>
                          <a:ea typeface="Raleway"/>
                          <a:cs typeface="Raleway"/>
                          <a:sym typeface="Raleway"/>
                        </a:rPr>
                        <a:t>he transfer learning requires using pre trained model.</a:t>
                      </a:r>
                      <a:endParaRPr sz="1200">
                        <a:solidFill>
                          <a:srgbClr val="666666"/>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FFFFFF"/>
                    </a:solidFill>
                  </a:tcPr>
                </a:tc>
              </a:tr>
              <a:tr h="1253550">
                <a:tc>
                  <a:txBody>
                    <a:bodyPr/>
                    <a:lstStyle/>
                    <a:p>
                      <a:pPr indent="0" lvl="0" marL="0" marR="0" rtl="0" algn="ctr">
                        <a:lnSpc>
                          <a:spcPct val="100000"/>
                        </a:lnSpc>
                        <a:spcBef>
                          <a:spcPts val="0"/>
                        </a:spcBef>
                        <a:spcAft>
                          <a:spcPts val="0"/>
                        </a:spcAft>
                        <a:buClr>
                          <a:srgbClr val="000000"/>
                        </a:buClr>
                        <a:buSzPts val="1100"/>
                        <a:buFont typeface="Arial"/>
                        <a:buNone/>
                      </a:pPr>
                      <a:r>
                        <a:rPr lang="en" sz="1200">
                          <a:solidFill>
                            <a:srgbClr val="666666"/>
                          </a:solidFill>
                          <a:latin typeface="Raleway"/>
                          <a:ea typeface="Raleway"/>
                          <a:cs typeface="Raleway"/>
                          <a:sym typeface="Raleway"/>
                        </a:rPr>
                        <a:t>Hybrid Models for Brain Tumor Detection: Combining Machine Learning and Deep Learning</a:t>
                      </a:r>
                      <a:endParaRPr sz="1200">
                        <a:solidFill>
                          <a:srgbClr val="666666"/>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200">
                          <a:solidFill>
                            <a:srgbClr val="666666"/>
                          </a:solidFill>
                          <a:latin typeface="Raleway"/>
                          <a:ea typeface="Raleway"/>
                          <a:cs typeface="Raleway"/>
                          <a:sym typeface="Raleway"/>
                        </a:rPr>
                        <a:t>K. Thompson, L. Nguyen</a:t>
                      </a:r>
                      <a:endParaRPr sz="1200">
                        <a:solidFill>
                          <a:srgbClr val="666666"/>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200">
                          <a:solidFill>
                            <a:srgbClr val="666666"/>
                          </a:solidFill>
                          <a:latin typeface="Raleway"/>
                          <a:ea typeface="Raleway"/>
                          <a:cs typeface="Raleway"/>
                          <a:sym typeface="Raleway"/>
                        </a:rPr>
                        <a:t>2019</a:t>
                      </a:r>
                      <a:endParaRPr sz="1200">
                        <a:solidFill>
                          <a:srgbClr val="666666"/>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FFFFFF"/>
                    </a:solidFill>
                  </a:tcPr>
                </a:tc>
                <a:tc>
                  <a:txBody>
                    <a:bodyPr/>
                    <a:lstStyle/>
                    <a:p>
                      <a:pPr indent="0" lvl="0" marL="0" rtl="0" algn="just">
                        <a:spcBef>
                          <a:spcPts val="0"/>
                        </a:spcBef>
                        <a:spcAft>
                          <a:spcPts val="0"/>
                        </a:spcAft>
                        <a:buClr>
                          <a:schemeClr val="dk2"/>
                        </a:buClr>
                        <a:buSzPts val="1100"/>
                        <a:buFont typeface="Arial"/>
                        <a:buNone/>
                      </a:pPr>
                      <a:r>
                        <a:rPr lang="en" sz="1200">
                          <a:solidFill>
                            <a:srgbClr val="666666"/>
                          </a:solidFill>
                          <a:latin typeface="Raleway"/>
                          <a:ea typeface="Raleway"/>
                          <a:cs typeface="Raleway"/>
                          <a:sym typeface="Raleway"/>
                        </a:rPr>
                        <a:t>The survey explores hybrid models that combine traditional machine learning algorithms with deep learning techniques for brain tumor detection.</a:t>
                      </a:r>
                      <a:endParaRPr sz="1200">
                        <a:solidFill>
                          <a:srgbClr val="666666"/>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FFFFFF"/>
                    </a:solidFill>
                  </a:tcPr>
                </a:tc>
                <a:tc>
                  <a:txBody>
                    <a:bodyPr/>
                    <a:lstStyle/>
                    <a:p>
                      <a:pPr indent="0" lvl="0" marL="0" marR="0" rtl="0" algn="just">
                        <a:lnSpc>
                          <a:spcPct val="100000"/>
                        </a:lnSpc>
                        <a:spcBef>
                          <a:spcPts val="0"/>
                        </a:spcBef>
                        <a:spcAft>
                          <a:spcPts val="0"/>
                        </a:spcAft>
                        <a:buNone/>
                      </a:pPr>
                      <a:r>
                        <a:rPr lang="en" sz="1200">
                          <a:solidFill>
                            <a:srgbClr val="666666"/>
                          </a:solidFill>
                          <a:latin typeface="Raleway"/>
                          <a:ea typeface="Raleway"/>
                          <a:cs typeface="Raleway"/>
                          <a:sym typeface="Raleway"/>
                        </a:rPr>
                        <a:t>Since Hybrid model combines multiple machine learning models the training time required increases.</a:t>
                      </a:r>
                      <a:endParaRPr sz="1200">
                        <a:solidFill>
                          <a:srgbClr val="666666"/>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FFFFFF"/>
                    </a:solidFill>
                  </a:tcPr>
                </a:tc>
              </a:tr>
              <a:tr h="1298375">
                <a:tc>
                  <a:txBody>
                    <a:bodyPr/>
                    <a:lstStyle/>
                    <a:p>
                      <a:pPr indent="0" lvl="0" marL="0" marR="0" rtl="0" algn="ctr">
                        <a:lnSpc>
                          <a:spcPct val="100000"/>
                        </a:lnSpc>
                        <a:spcBef>
                          <a:spcPts val="0"/>
                        </a:spcBef>
                        <a:spcAft>
                          <a:spcPts val="0"/>
                        </a:spcAft>
                        <a:buClr>
                          <a:srgbClr val="000000"/>
                        </a:buClr>
                        <a:buSzPts val="1100"/>
                        <a:buFont typeface="Arial"/>
                        <a:buNone/>
                      </a:pPr>
                      <a:r>
                        <a:rPr lang="en" sz="1200">
                          <a:solidFill>
                            <a:srgbClr val="666666"/>
                          </a:solidFill>
                          <a:latin typeface="Raleway"/>
                          <a:ea typeface="Raleway"/>
                          <a:cs typeface="Raleway"/>
                          <a:sym typeface="Raleway"/>
                        </a:rPr>
                        <a:t>Tuning in Deep Learning for Brain Tumor Detection</a:t>
                      </a:r>
                      <a:endParaRPr sz="1200">
                        <a:solidFill>
                          <a:srgbClr val="666666"/>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200">
                          <a:solidFill>
                            <a:srgbClr val="666666"/>
                          </a:solidFill>
                          <a:latin typeface="Raleway"/>
                          <a:ea typeface="Raleway"/>
                          <a:cs typeface="Raleway"/>
                          <a:sym typeface="Raleway"/>
                        </a:rPr>
                        <a:t>    J. Davis, M. Clark</a:t>
                      </a:r>
                      <a:endParaRPr sz="1200">
                        <a:solidFill>
                          <a:srgbClr val="666666"/>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200">
                          <a:solidFill>
                            <a:srgbClr val="666666"/>
                          </a:solidFill>
                          <a:latin typeface="Raleway"/>
                          <a:ea typeface="Raleway"/>
                          <a:cs typeface="Raleway"/>
                          <a:sym typeface="Raleway"/>
                        </a:rPr>
                        <a:t>2022</a:t>
                      </a:r>
                      <a:endParaRPr sz="1200">
                        <a:solidFill>
                          <a:srgbClr val="666666"/>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FFFFFF"/>
                    </a:solidFill>
                  </a:tcPr>
                </a:tc>
                <a:tc>
                  <a:txBody>
                    <a:bodyPr/>
                    <a:lstStyle/>
                    <a:p>
                      <a:pPr indent="0" lvl="0" marL="0" rtl="0" algn="just">
                        <a:spcBef>
                          <a:spcPts val="0"/>
                        </a:spcBef>
                        <a:spcAft>
                          <a:spcPts val="0"/>
                        </a:spcAft>
                        <a:buNone/>
                      </a:pPr>
                      <a:r>
                        <a:rPr lang="en" sz="1200">
                          <a:solidFill>
                            <a:srgbClr val="666666"/>
                          </a:solidFill>
                          <a:latin typeface="Raleway"/>
                          <a:ea typeface="Raleway"/>
                          <a:cs typeface="Raleway"/>
                          <a:sym typeface="Raleway"/>
                        </a:rPr>
                        <a:t>It covers grid search, random search, and Bayesian optimization, emphasizing their impact on model performance and generalization.</a:t>
                      </a:r>
                      <a:endParaRPr sz="1200">
                        <a:solidFill>
                          <a:srgbClr val="666666"/>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FFFFFF"/>
                    </a:solidFill>
                  </a:tcPr>
                </a:tc>
                <a:tc>
                  <a:txBody>
                    <a:bodyPr/>
                    <a:lstStyle/>
                    <a:p>
                      <a:pPr indent="0" lvl="0" marL="0" rtl="0" algn="just">
                        <a:spcBef>
                          <a:spcPts val="0"/>
                        </a:spcBef>
                        <a:spcAft>
                          <a:spcPts val="0"/>
                        </a:spcAft>
                        <a:buClr>
                          <a:schemeClr val="dk2"/>
                        </a:buClr>
                        <a:buSzPts val="1100"/>
                        <a:buFont typeface="Arial"/>
                        <a:buNone/>
                      </a:pPr>
                      <a:r>
                        <a:rPr lang="en" sz="1200">
                          <a:solidFill>
                            <a:srgbClr val="666666"/>
                          </a:solidFill>
                          <a:latin typeface="Raleway"/>
                          <a:ea typeface="Raleway"/>
                          <a:cs typeface="Raleway"/>
                          <a:sym typeface="Raleway"/>
                        </a:rPr>
                        <a:t>Requires specific </a:t>
                      </a:r>
                      <a:r>
                        <a:rPr lang="en" sz="1200">
                          <a:solidFill>
                            <a:srgbClr val="666666"/>
                          </a:solidFill>
                          <a:latin typeface="Raleway"/>
                          <a:ea typeface="Raleway"/>
                          <a:cs typeface="Raleway"/>
                          <a:sym typeface="Raleway"/>
                        </a:rPr>
                        <a:t>hyperparameter tuning techniques for achieving the desired accuracy.</a:t>
                      </a:r>
                      <a:endParaRPr sz="1200">
                        <a:solidFill>
                          <a:srgbClr val="666666"/>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36500" y="655325"/>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chemeClr val="dk1"/>
                </a:solidFill>
              </a:rPr>
              <a:t>RESEARCH GAPS</a:t>
            </a:r>
            <a:endParaRPr u="sng">
              <a:solidFill>
                <a:schemeClr val="dk1"/>
              </a:solidFill>
            </a:endParaRPr>
          </a:p>
        </p:txBody>
      </p:sp>
      <p:sp>
        <p:nvSpPr>
          <p:cNvPr id="115" name="Google Shape;115;p20"/>
          <p:cNvSpPr txBox="1"/>
          <p:nvPr>
            <p:ph idx="1" type="body"/>
          </p:nvPr>
        </p:nvSpPr>
        <p:spPr>
          <a:xfrm>
            <a:off x="336500" y="1224350"/>
            <a:ext cx="8585400" cy="3284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sz="1700">
                <a:latin typeface="Raleway"/>
                <a:ea typeface="Raleway"/>
                <a:cs typeface="Raleway"/>
                <a:sym typeface="Raleway"/>
              </a:rPr>
              <a:t>Variability in Data Sources:</a:t>
            </a:r>
            <a:r>
              <a:rPr lang="en" sz="1900">
                <a:latin typeface="Raleway"/>
                <a:ea typeface="Raleway"/>
                <a:cs typeface="Raleway"/>
                <a:sym typeface="Raleway"/>
              </a:rPr>
              <a:t> </a:t>
            </a:r>
            <a:r>
              <a:rPr lang="en" sz="1500">
                <a:latin typeface="Raleway"/>
                <a:ea typeface="Raleway"/>
                <a:cs typeface="Raleway"/>
                <a:sym typeface="Raleway"/>
              </a:rPr>
              <a:t>Differences in imaging techniques, equipment, and protocols across various medical centers can lead to variability in scan data. Developing techniques to standardize or adapt models to diverse datasets could be a valuable contribution but no developments has been made in this area to standardize the imaging techniques.</a:t>
            </a:r>
            <a:endParaRPr sz="1500">
              <a:latin typeface="Raleway"/>
              <a:ea typeface="Raleway"/>
              <a:cs typeface="Raleway"/>
              <a:sym typeface="Raleway"/>
            </a:endParaRPr>
          </a:p>
          <a:p>
            <a:pPr indent="0" lvl="0" marL="0" rtl="0" algn="just">
              <a:spcBef>
                <a:spcPts val="1200"/>
              </a:spcBef>
              <a:spcAft>
                <a:spcPts val="0"/>
              </a:spcAft>
              <a:buNone/>
            </a:pPr>
            <a:r>
              <a:t/>
            </a:r>
            <a:endParaRPr sz="1500">
              <a:latin typeface="Raleway"/>
              <a:ea typeface="Raleway"/>
              <a:cs typeface="Raleway"/>
              <a:sym typeface="Raleway"/>
            </a:endParaRPr>
          </a:p>
          <a:p>
            <a:pPr indent="0" lvl="0" marL="0" rtl="0" algn="just">
              <a:spcBef>
                <a:spcPts val="1200"/>
              </a:spcBef>
              <a:spcAft>
                <a:spcPts val="0"/>
              </a:spcAft>
              <a:buNone/>
            </a:pPr>
            <a:r>
              <a:rPr b="1" lang="en" sz="1700">
                <a:latin typeface="Raleway"/>
                <a:ea typeface="Raleway"/>
                <a:cs typeface="Raleway"/>
                <a:sym typeface="Raleway"/>
              </a:rPr>
              <a:t>Combining Different Data:</a:t>
            </a:r>
            <a:r>
              <a:rPr lang="en" sz="1900">
                <a:latin typeface="Raleway"/>
                <a:ea typeface="Raleway"/>
                <a:cs typeface="Raleway"/>
                <a:sym typeface="Raleway"/>
              </a:rPr>
              <a:t> </a:t>
            </a:r>
            <a:r>
              <a:rPr lang="en" sz="1500">
                <a:latin typeface="Raleway"/>
                <a:ea typeface="Raleway"/>
                <a:cs typeface="Raleway"/>
                <a:sym typeface="Raleway"/>
              </a:rPr>
              <a:t>Integrating data from different imaging modalities (e.g., MRI, CT) and other sources (e.g., genetic data, clinical records) can improve model accuracy. Research can focus on effective methods for integrating scan data with patients genetic information.</a:t>
            </a:r>
            <a:endParaRPr sz="1500">
              <a:latin typeface="Raleway"/>
              <a:ea typeface="Raleway"/>
              <a:cs typeface="Raleway"/>
              <a:sym typeface="Raleway"/>
            </a:endParaRPr>
          </a:p>
          <a:p>
            <a:pPr indent="0" lvl="0" marL="0" rtl="0" algn="just">
              <a:spcBef>
                <a:spcPts val="1200"/>
              </a:spcBef>
              <a:spcAft>
                <a:spcPts val="1200"/>
              </a:spcAft>
              <a:buNone/>
            </a:pPr>
            <a:r>
              <a:t/>
            </a:r>
            <a:endParaRPr>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36500" y="496575"/>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chemeClr val="dk1"/>
                </a:solidFill>
              </a:rPr>
              <a:t>PROPOSED METHODOLOGY</a:t>
            </a:r>
            <a:endParaRPr u="sng">
              <a:solidFill>
                <a:schemeClr val="dk1"/>
              </a:solidFill>
            </a:endParaRPr>
          </a:p>
        </p:txBody>
      </p:sp>
      <p:sp>
        <p:nvSpPr>
          <p:cNvPr id="121" name="Google Shape;121;p21"/>
          <p:cNvSpPr txBox="1"/>
          <p:nvPr>
            <p:ph idx="1" type="body"/>
          </p:nvPr>
        </p:nvSpPr>
        <p:spPr>
          <a:xfrm>
            <a:off x="336500" y="1184675"/>
            <a:ext cx="8585400" cy="3889500"/>
          </a:xfrm>
          <a:prstGeom prst="rect">
            <a:avLst/>
          </a:prstGeom>
        </p:spPr>
        <p:txBody>
          <a:bodyPr anchorCtr="0" anchor="t" bIns="91425" lIns="91425" spcFirstLastPara="1" rIns="91425" wrap="square" tIns="91425">
            <a:noAutofit/>
          </a:bodyPr>
          <a:lstStyle/>
          <a:p>
            <a:pPr indent="0" lvl="0" marL="0" rtl="0" algn="just">
              <a:lnSpc>
                <a:spcPct val="105000"/>
              </a:lnSpc>
              <a:spcBef>
                <a:spcPts val="0"/>
              </a:spcBef>
              <a:spcAft>
                <a:spcPts val="0"/>
              </a:spcAft>
              <a:buClr>
                <a:schemeClr val="dk2"/>
              </a:buClr>
              <a:buSzPts val="440"/>
              <a:buFont typeface="Arial"/>
              <a:buNone/>
            </a:pPr>
            <a:r>
              <a:rPr b="1" lang="en" sz="1620">
                <a:latin typeface="Raleway"/>
                <a:ea typeface="Raleway"/>
                <a:cs typeface="Raleway"/>
                <a:sym typeface="Raleway"/>
              </a:rPr>
              <a:t>1. Data Collection Module</a:t>
            </a:r>
            <a:endParaRPr b="1" sz="1620">
              <a:latin typeface="Raleway"/>
              <a:ea typeface="Raleway"/>
              <a:cs typeface="Raleway"/>
              <a:sym typeface="Raleway"/>
            </a:endParaRPr>
          </a:p>
          <a:p>
            <a:pPr indent="-318770" lvl="0" marL="457200" rtl="0" algn="just">
              <a:lnSpc>
                <a:spcPct val="105000"/>
              </a:lnSpc>
              <a:spcBef>
                <a:spcPts val="1200"/>
              </a:spcBef>
              <a:spcAft>
                <a:spcPts val="0"/>
              </a:spcAft>
              <a:buSzPts val="1420"/>
              <a:buFont typeface="Raleway"/>
              <a:buChar char="●"/>
            </a:pPr>
            <a:r>
              <a:rPr b="1" lang="en" sz="1420">
                <a:latin typeface="Raleway"/>
                <a:ea typeface="Raleway"/>
                <a:cs typeface="Raleway"/>
                <a:sym typeface="Raleway"/>
              </a:rPr>
              <a:t>Data collection :</a:t>
            </a:r>
            <a:r>
              <a:rPr lang="en" sz="1420">
                <a:latin typeface="Raleway"/>
                <a:ea typeface="Raleway"/>
                <a:cs typeface="Raleway"/>
                <a:sym typeface="Raleway"/>
              </a:rPr>
              <a:t> Handles the collection of patient data, including, medical and scan report.</a:t>
            </a:r>
            <a:endParaRPr sz="1420">
              <a:latin typeface="Raleway"/>
              <a:ea typeface="Raleway"/>
              <a:cs typeface="Raleway"/>
              <a:sym typeface="Raleway"/>
            </a:endParaRPr>
          </a:p>
          <a:p>
            <a:pPr indent="0" lvl="0" marL="0" rtl="0" algn="just">
              <a:lnSpc>
                <a:spcPct val="105000"/>
              </a:lnSpc>
              <a:spcBef>
                <a:spcPts val="1200"/>
              </a:spcBef>
              <a:spcAft>
                <a:spcPts val="0"/>
              </a:spcAft>
              <a:buNone/>
            </a:pPr>
            <a:r>
              <a:rPr lang="en" sz="1420">
                <a:latin typeface="Raleway"/>
                <a:ea typeface="Raleway"/>
                <a:cs typeface="Raleway"/>
                <a:sym typeface="Raleway"/>
              </a:rPr>
              <a:t>          The scan report dataset is taken from Cancer Imaging Archive(TCIA) which hosts a large set of  </a:t>
            </a:r>
            <a:endParaRPr sz="1420">
              <a:latin typeface="Raleway"/>
              <a:ea typeface="Raleway"/>
              <a:cs typeface="Raleway"/>
              <a:sym typeface="Raleway"/>
            </a:endParaRPr>
          </a:p>
          <a:p>
            <a:pPr indent="0" lvl="0" marL="0" rtl="0" algn="just">
              <a:lnSpc>
                <a:spcPct val="105000"/>
              </a:lnSpc>
              <a:spcBef>
                <a:spcPts val="1200"/>
              </a:spcBef>
              <a:spcAft>
                <a:spcPts val="0"/>
              </a:spcAft>
              <a:buNone/>
            </a:pPr>
            <a:r>
              <a:rPr lang="en" sz="1420">
                <a:latin typeface="Raleway"/>
                <a:ea typeface="Raleway"/>
                <a:cs typeface="Raleway"/>
                <a:sym typeface="Raleway"/>
              </a:rPr>
              <a:t>          medical reports and cancer images.</a:t>
            </a:r>
            <a:endParaRPr sz="1420">
              <a:latin typeface="Raleway"/>
              <a:ea typeface="Raleway"/>
              <a:cs typeface="Raleway"/>
              <a:sym typeface="Raleway"/>
            </a:endParaRPr>
          </a:p>
          <a:p>
            <a:pPr indent="0" lvl="0" marL="457200" rtl="0" algn="just">
              <a:lnSpc>
                <a:spcPct val="105000"/>
              </a:lnSpc>
              <a:spcBef>
                <a:spcPts val="1200"/>
              </a:spcBef>
              <a:spcAft>
                <a:spcPts val="0"/>
              </a:spcAft>
              <a:buNone/>
            </a:pPr>
            <a:r>
              <a:rPr lang="en" sz="1420">
                <a:latin typeface="Raleway"/>
                <a:ea typeface="Raleway"/>
                <a:cs typeface="Raleway"/>
                <a:sym typeface="Raleway"/>
              </a:rPr>
              <a:t>Imports data from the source as CSV file .</a:t>
            </a:r>
            <a:endParaRPr sz="1420">
              <a:latin typeface="Raleway"/>
              <a:ea typeface="Raleway"/>
              <a:cs typeface="Raleway"/>
              <a:sym typeface="Raleway"/>
            </a:endParaRPr>
          </a:p>
          <a:p>
            <a:pPr indent="0" lvl="0" marL="0" rtl="0" algn="just">
              <a:lnSpc>
                <a:spcPct val="105000"/>
              </a:lnSpc>
              <a:spcBef>
                <a:spcPts val="1200"/>
              </a:spcBef>
              <a:spcAft>
                <a:spcPts val="0"/>
              </a:spcAft>
              <a:buClr>
                <a:schemeClr val="dk2"/>
              </a:buClr>
              <a:buSzPts val="440"/>
              <a:buFont typeface="Arial"/>
              <a:buNone/>
            </a:pPr>
            <a:r>
              <a:rPr b="1" lang="en" sz="1620">
                <a:latin typeface="Raleway"/>
                <a:ea typeface="Raleway"/>
                <a:cs typeface="Raleway"/>
                <a:sym typeface="Raleway"/>
              </a:rPr>
              <a:t>2. Data Preprocessing Module</a:t>
            </a:r>
            <a:endParaRPr b="1" sz="1620">
              <a:latin typeface="Raleway"/>
              <a:ea typeface="Raleway"/>
              <a:cs typeface="Raleway"/>
              <a:sym typeface="Raleway"/>
            </a:endParaRPr>
          </a:p>
          <a:p>
            <a:pPr indent="-318770" lvl="0" marL="457200" rtl="0" algn="just">
              <a:lnSpc>
                <a:spcPct val="105000"/>
              </a:lnSpc>
              <a:spcBef>
                <a:spcPts val="1200"/>
              </a:spcBef>
              <a:spcAft>
                <a:spcPts val="0"/>
              </a:spcAft>
              <a:buSzPts val="1420"/>
              <a:buFont typeface="Raleway"/>
              <a:buChar char="●"/>
            </a:pPr>
            <a:r>
              <a:rPr lang="en" sz="1420">
                <a:latin typeface="Raleway"/>
                <a:ea typeface="Raleway"/>
                <a:cs typeface="Raleway"/>
                <a:sym typeface="Raleway"/>
              </a:rPr>
              <a:t>Preprocessing : Prepares the data for training by cleaning, normalizing, and transforming it.</a:t>
            </a:r>
            <a:endParaRPr sz="1420">
              <a:latin typeface="Raleway"/>
              <a:ea typeface="Raleway"/>
              <a:cs typeface="Raleway"/>
              <a:sym typeface="Raleway"/>
            </a:endParaRPr>
          </a:p>
          <a:p>
            <a:pPr indent="-318770" lvl="0" marL="457200" rtl="0" algn="just">
              <a:lnSpc>
                <a:spcPct val="105000"/>
              </a:lnSpc>
              <a:spcBef>
                <a:spcPts val="0"/>
              </a:spcBef>
              <a:spcAft>
                <a:spcPts val="0"/>
              </a:spcAft>
              <a:buSzPts val="1420"/>
              <a:buFont typeface="Raleway"/>
              <a:buChar char="●"/>
            </a:pPr>
            <a:r>
              <a:rPr lang="en" sz="1420">
                <a:latin typeface="Raleway"/>
                <a:ea typeface="Raleway"/>
                <a:cs typeface="Raleway"/>
                <a:sym typeface="Raleway"/>
              </a:rPr>
              <a:t>Data Cleaner: Removes values </a:t>
            </a:r>
            <a:r>
              <a:rPr lang="en" sz="1420">
                <a:latin typeface="Raleway"/>
                <a:ea typeface="Raleway"/>
                <a:cs typeface="Raleway"/>
                <a:sym typeface="Raleway"/>
              </a:rPr>
              <a:t>which</a:t>
            </a:r>
            <a:r>
              <a:rPr lang="en" sz="1420">
                <a:latin typeface="Raleway"/>
                <a:ea typeface="Raleway"/>
                <a:cs typeface="Raleway"/>
                <a:sym typeface="Raleway"/>
              </a:rPr>
              <a:t> has high </a:t>
            </a:r>
            <a:r>
              <a:rPr lang="en" sz="1420">
                <a:latin typeface="Raleway"/>
                <a:ea typeface="Raleway"/>
                <a:cs typeface="Raleway"/>
                <a:sym typeface="Raleway"/>
              </a:rPr>
              <a:t>variance</a:t>
            </a:r>
            <a:r>
              <a:rPr lang="en" sz="1420">
                <a:latin typeface="Raleway"/>
                <a:ea typeface="Raleway"/>
                <a:cs typeface="Raleway"/>
                <a:sym typeface="Raleway"/>
              </a:rPr>
              <a:t> from mean value in the data</a:t>
            </a:r>
            <a:r>
              <a:rPr lang="en" sz="1420">
                <a:latin typeface="Raleway"/>
                <a:ea typeface="Raleway"/>
                <a:cs typeface="Raleway"/>
                <a:sym typeface="Raleway"/>
              </a:rPr>
              <a:t>.</a:t>
            </a:r>
            <a:endParaRPr sz="1420">
              <a:latin typeface="Raleway"/>
              <a:ea typeface="Raleway"/>
              <a:cs typeface="Raleway"/>
              <a:sym typeface="Raleway"/>
            </a:endParaRPr>
          </a:p>
          <a:p>
            <a:pPr indent="-318770" lvl="0" marL="457200" rtl="0" algn="just">
              <a:lnSpc>
                <a:spcPct val="105000"/>
              </a:lnSpc>
              <a:spcBef>
                <a:spcPts val="0"/>
              </a:spcBef>
              <a:spcAft>
                <a:spcPts val="0"/>
              </a:spcAft>
              <a:buSzPts val="1420"/>
              <a:buFont typeface="Raleway"/>
              <a:buChar char="●"/>
            </a:pPr>
            <a:r>
              <a:rPr lang="en" sz="1420">
                <a:latin typeface="Raleway"/>
                <a:ea typeface="Raleway"/>
                <a:cs typeface="Raleway"/>
                <a:sym typeface="Raleway"/>
              </a:rPr>
              <a:t>Data Normalizer: Normalizes the data to a consistent scale to make sure that a values does not influence the prediction result.</a:t>
            </a:r>
            <a:endParaRPr sz="1420">
              <a:latin typeface="Raleway"/>
              <a:ea typeface="Raleway"/>
              <a:cs typeface="Raleway"/>
              <a:sym typeface="Raleway"/>
            </a:endParaRPr>
          </a:p>
          <a:p>
            <a:pPr indent="0" lvl="0" marL="0" rtl="0" algn="just">
              <a:lnSpc>
                <a:spcPct val="105000"/>
              </a:lnSpc>
              <a:spcBef>
                <a:spcPts val="1200"/>
              </a:spcBef>
              <a:spcAft>
                <a:spcPts val="0"/>
              </a:spcAft>
              <a:buClr>
                <a:schemeClr val="dk2"/>
              </a:buClr>
              <a:buSzPts val="440"/>
              <a:buFont typeface="Arial"/>
              <a:buNone/>
            </a:pPr>
            <a:r>
              <a:t/>
            </a:r>
            <a:endParaRPr sz="1420">
              <a:latin typeface="Raleway"/>
              <a:ea typeface="Raleway"/>
              <a:cs typeface="Raleway"/>
              <a:sym typeface="Raleway"/>
            </a:endParaRPr>
          </a:p>
          <a:p>
            <a:pPr indent="0" lvl="0" marL="0" rtl="0" algn="just">
              <a:lnSpc>
                <a:spcPct val="105000"/>
              </a:lnSpc>
              <a:spcBef>
                <a:spcPts val="1200"/>
              </a:spcBef>
              <a:spcAft>
                <a:spcPts val="1200"/>
              </a:spcAft>
              <a:buSzPts val="440"/>
              <a:buNone/>
            </a:pPr>
            <a:r>
              <a:t/>
            </a:r>
            <a:endParaRPr sz="1420">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