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9" r:id="rId4"/>
    <p:sldId id="274" r:id="rId5"/>
    <p:sldId id="262" r:id="rId6"/>
    <p:sldId id="273" r:id="rId7"/>
    <p:sldId id="272" r:id="rId8"/>
    <p:sldId id="271" r:id="rId9"/>
    <p:sldId id="270" r:id="rId10"/>
    <p:sldId id="269" r:id="rId11"/>
    <p:sldId id="268" r:id="rId12"/>
    <p:sldId id="267" r:id="rId13"/>
    <p:sldId id="275" r:id="rId14"/>
    <p:sldId id="276"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E6DF30A-8DA3-47BE-988E-861413255247}" type="datetimeFigureOut">
              <a:rPr lang="en-US" smtClean="0"/>
              <a:t>2024-09-30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0D18A23-7681-490E-8150-544642350E4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38324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DF30A-8DA3-47BE-988E-861413255247}" type="datetimeFigureOut">
              <a:rPr lang="en-US" smtClean="0"/>
              <a:t>2024-09-30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8A23-7681-490E-8150-544642350E4B}" type="slidenum">
              <a:rPr lang="en-US" smtClean="0"/>
              <a:t>‹#›</a:t>
            </a:fld>
            <a:endParaRPr lang="en-US"/>
          </a:p>
        </p:txBody>
      </p:sp>
    </p:spTree>
    <p:extLst>
      <p:ext uri="{BB962C8B-B14F-4D97-AF65-F5344CB8AC3E}">
        <p14:creationId xmlns:p14="http://schemas.microsoft.com/office/powerpoint/2010/main" val="121342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DF30A-8DA3-47BE-988E-861413255247}" type="datetimeFigureOut">
              <a:rPr lang="en-US" smtClean="0"/>
              <a:t>2024-09-30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8A23-7681-490E-8150-544642350E4B}" type="slidenum">
              <a:rPr lang="en-US" smtClean="0"/>
              <a:t>‹#›</a:t>
            </a:fld>
            <a:endParaRPr lang="en-US"/>
          </a:p>
        </p:txBody>
      </p:sp>
    </p:spTree>
    <p:extLst>
      <p:ext uri="{BB962C8B-B14F-4D97-AF65-F5344CB8AC3E}">
        <p14:creationId xmlns:p14="http://schemas.microsoft.com/office/powerpoint/2010/main" val="62717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DF30A-8DA3-47BE-988E-861413255247}" type="datetimeFigureOut">
              <a:rPr lang="en-US" smtClean="0"/>
              <a:t>2024-09-30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8A23-7681-490E-8150-544642350E4B}" type="slidenum">
              <a:rPr lang="en-US" smtClean="0"/>
              <a:t>‹#›</a:t>
            </a:fld>
            <a:endParaRPr lang="en-US"/>
          </a:p>
        </p:txBody>
      </p:sp>
    </p:spTree>
    <p:extLst>
      <p:ext uri="{BB962C8B-B14F-4D97-AF65-F5344CB8AC3E}">
        <p14:creationId xmlns:p14="http://schemas.microsoft.com/office/powerpoint/2010/main" val="7498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DF30A-8DA3-47BE-988E-861413255247}" type="datetimeFigureOut">
              <a:rPr lang="en-US" smtClean="0"/>
              <a:t>2024-09-30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8A23-7681-490E-8150-544642350E4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9454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6DF30A-8DA3-47BE-988E-861413255247}" type="datetimeFigureOut">
              <a:rPr lang="en-US" smtClean="0"/>
              <a:t>2024-09-30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18A23-7681-490E-8150-544642350E4B}" type="slidenum">
              <a:rPr lang="en-US" smtClean="0"/>
              <a:t>‹#›</a:t>
            </a:fld>
            <a:endParaRPr lang="en-US"/>
          </a:p>
        </p:txBody>
      </p:sp>
    </p:spTree>
    <p:extLst>
      <p:ext uri="{BB962C8B-B14F-4D97-AF65-F5344CB8AC3E}">
        <p14:creationId xmlns:p14="http://schemas.microsoft.com/office/powerpoint/2010/main" val="3828830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6DF30A-8DA3-47BE-988E-861413255247}" type="datetimeFigureOut">
              <a:rPr lang="en-US" smtClean="0"/>
              <a:t>2024-09-30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D18A23-7681-490E-8150-544642350E4B}" type="slidenum">
              <a:rPr lang="en-US" smtClean="0"/>
              <a:t>‹#›</a:t>
            </a:fld>
            <a:endParaRPr lang="en-US"/>
          </a:p>
        </p:txBody>
      </p:sp>
    </p:spTree>
    <p:extLst>
      <p:ext uri="{BB962C8B-B14F-4D97-AF65-F5344CB8AC3E}">
        <p14:creationId xmlns:p14="http://schemas.microsoft.com/office/powerpoint/2010/main" val="273273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6DF30A-8DA3-47BE-988E-861413255247}" type="datetimeFigureOut">
              <a:rPr lang="en-US" smtClean="0"/>
              <a:t>2024-09-30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D18A23-7681-490E-8150-544642350E4B}" type="slidenum">
              <a:rPr lang="en-US" smtClean="0"/>
              <a:t>‹#›</a:t>
            </a:fld>
            <a:endParaRPr lang="en-US"/>
          </a:p>
        </p:txBody>
      </p:sp>
    </p:spTree>
    <p:extLst>
      <p:ext uri="{BB962C8B-B14F-4D97-AF65-F5344CB8AC3E}">
        <p14:creationId xmlns:p14="http://schemas.microsoft.com/office/powerpoint/2010/main" val="253755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DF30A-8DA3-47BE-988E-861413255247}" type="datetimeFigureOut">
              <a:rPr lang="en-US" smtClean="0"/>
              <a:t>2024-09-30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D18A23-7681-490E-8150-544642350E4B}" type="slidenum">
              <a:rPr lang="en-US" smtClean="0"/>
              <a:t>‹#›</a:t>
            </a:fld>
            <a:endParaRPr lang="en-US"/>
          </a:p>
        </p:txBody>
      </p:sp>
    </p:spTree>
    <p:extLst>
      <p:ext uri="{BB962C8B-B14F-4D97-AF65-F5344CB8AC3E}">
        <p14:creationId xmlns:p14="http://schemas.microsoft.com/office/powerpoint/2010/main" val="1868459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6DF30A-8DA3-47BE-988E-861413255247}" type="datetimeFigureOut">
              <a:rPr lang="en-US" smtClean="0"/>
              <a:t>2024-09-30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18A23-7681-490E-8150-544642350E4B}" type="slidenum">
              <a:rPr lang="en-US" smtClean="0"/>
              <a:t>‹#›</a:t>
            </a:fld>
            <a:endParaRPr lang="en-US"/>
          </a:p>
        </p:txBody>
      </p:sp>
    </p:spTree>
    <p:extLst>
      <p:ext uri="{BB962C8B-B14F-4D97-AF65-F5344CB8AC3E}">
        <p14:creationId xmlns:p14="http://schemas.microsoft.com/office/powerpoint/2010/main" val="232082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6DF30A-8DA3-47BE-988E-861413255247}" type="datetimeFigureOut">
              <a:rPr lang="en-US" smtClean="0"/>
              <a:t>2024-09-30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18A23-7681-490E-8150-544642350E4B}" type="slidenum">
              <a:rPr lang="en-US" smtClean="0"/>
              <a:t>‹#›</a:t>
            </a:fld>
            <a:endParaRPr lang="en-US"/>
          </a:p>
        </p:txBody>
      </p:sp>
    </p:spTree>
    <p:extLst>
      <p:ext uri="{BB962C8B-B14F-4D97-AF65-F5344CB8AC3E}">
        <p14:creationId xmlns:p14="http://schemas.microsoft.com/office/powerpoint/2010/main" val="30517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E6DF30A-8DA3-47BE-988E-861413255247}" type="datetimeFigureOut">
              <a:rPr lang="en-US" smtClean="0"/>
              <a:t>2024-09-30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0D18A23-7681-490E-8150-544642350E4B}" type="slidenum">
              <a:rPr lang="en-US" smtClean="0"/>
              <a:t>‹#›</a:t>
            </a:fld>
            <a:endParaRPr lang="en-US"/>
          </a:p>
        </p:txBody>
      </p:sp>
    </p:spTree>
    <p:extLst>
      <p:ext uri="{BB962C8B-B14F-4D97-AF65-F5344CB8AC3E}">
        <p14:creationId xmlns:p14="http://schemas.microsoft.com/office/powerpoint/2010/main" val="259930281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99C2AA-99E2-4718-99D1-847CC91D50A5}"/>
              </a:ext>
            </a:extLst>
          </p:cNvPr>
          <p:cNvSpPr txBox="1"/>
          <p:nvPr/>
        </p:nvSpPr>
        <p:spPr>
          <a:xfrm>
            <a:off x="2405576" y="253219"/>
            <a:ext cx="8637562" cy="1107996"/>
          </a:xfrm>
          <a:prstGeom prst="rect">
            <a:avLst/>
          </a:prstGeom>
          <a:noFill/>
        </p:spPr>
        <p:txBody>
          <a:bodyPr wrap="square" rtlCol="0">
            <a:spAutoFit/>
          </a:bodyPr>
          <a:lstStyle/>
          <a:p>
            <a:r>
              <a:rPr lang="en-US" sz="6600" b="1" i="0" dirty="0">
                <a:effectLst/>
                <a:latin typeface="Calibri" panose="020F0502020204030204" pitchFamily="34" charset="0"/>
              </a:rPr>
              <a:t>Mini Capstone Project</a:t>
            </a:r>
            <a:endParaRPr lang="en-US" sz="6600" dirty="0"/>
          </a:p>
        </p:txBody>
      </p:sp>
      <p:sp>
        <p:nvSpPr>
          <p:cNvPr id="6" name="TextBox 5">
            <a:extLst>
              <a:ext uri="{FF2B5EF4-FFF2-40B4-BE49-F238E27FC236}">
                <a16:creationId xmlns:a16="http://schemas.microsoft.com/office/drawing/2014/main" id="{74F7445F-50C6-4D0E-AE0D-1EDF1091E7DF}"/>
              </a:ext>
            </a:extLst>
          </p:cNvPr>
          <p:cNvSpPr txBox="1"/>
          <p:nvPr/>
        </p:nvSpPr>
        <p:spPr>
          <a:xfrm>
            <a:off x="2079675" y="2403232"/>
            <a:ext cx="8637562" cy="1446550"/>
          </a:xfrm>
          <a:prstGeom prst="rect">
            <a:avLst/>
          </a:prstGeom>
          <a:noFill/>
        </p:spPr>
        <p:txBody>
          <a:bodyPr wrap="square" rtlCol="0">
            <a:spAutoFit/>
          </a:bodyPr>
          <a:lstStyle/>
          <a:p>
            <a:pPr algn="ctr"/>
            <a:r>
              <a:rPr lang="en-US" sz="4400" dirty="0"/>
              <a:t>Crime Data Analysis with MySQL and Python</a:t>
            </a:r>
          </a:p>
        </p:txBody>
      </p:sp>
      <p:sp>
        <p:nvSpPr>
          <p:cNvPr id="7" name="TextBox 6">
            <a:extLst>
              <a:ext uri="{FF2B5EF4-FFF2-40B4-BE49-F238E27FC236}">
                <a16:creationId xmlns:a16="http://schemas.microsoft.com/office/drawing/2014/main" id="{7AD2B117-1AB8-47CA-B266-C10752C21379}"/>
              </a:ext>
            </a:extLst>
          </p:cNvPr>
          <p:cNvSpPr txBox="1"/>
          <p:nvPr/>
        </p:nvSpPr>
        <p:spPr>
          <a:xfrm>
            <a:off x="6096000" y="5355103"/>
            <a:ext cx="8637562" cy="1077218"/>
          </a:xfrm>
          <a:prstGeom prst="rect">
            <a:avLst/>
          </a:prstGeom>
          <a:noFill/>
        </p:spPr>
        <p:txBody>
          <a:bodyPr wrap="square" rtlCol="0">
            <a:spAutoFit/>
          </a:bodyPr>
          <a:lstStyle/>
          <a:p>
            <a:pPr algn="ctr"/>
            <a:r>
              <a:rPr lang="en-US" sz="3200" dirty="0"/>
              <a:t>Yaswanth A</a:t>
            </a:r>
          </a:p>
          <a:p>
            <a:pPr algn="ctr"/>
            <a:endParaRPr lang="en-US" sz="3200" dirty="0"/>
          </a:p>
        </p:txBody>
      </p:sp>
    </p:spTree>
    <p:extLst>
      <p:ext uri="{BB962C8B-B14F-4D97-AF65-F5344CB8AC3E}">
        <p14:creationId xmlns:p14="http://schemas.microsoft.com/office/powerpoint/2010/main" val="1761429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08;p14">
            <a:extLst>
              <a:ext uri="{FF2B5EF4-FFF2-40B4-BE49-F238E27FC236}">
                <a16:creationId xmlns:a16="http://schemas.microsoft.com/office/drawing/2014/main" id="{ECE5C32F-B113-4EE3-A7FC-8008C64755AA}"/>
              </a:ext>
            </a:extLst>
          </p:cNvPr>
          <p:cNvGrpSpPr/>
          <p:nvPr/>
        </p:nvGrpSpPr>
        <p:grpSpPr>
          <a:xfrm>
            <a:off x="453703" y="633659"/>
            <a:ext cx="11738297" cy="238905"/>
            <a:chOff x="249998" y="488319"/>
            <a:chExt cx="8644004" cy="108070"/>
          </a:xfrm>
        </p:grpSpPr>
        <p:sp>
          <p:nvSpPr>
            <p:cNvPr id="3" name="Google Shape;109;p14">
              <a:extLst>
                <a:ext uri="{FF2B5EF4-FFF2-40B4-BE49-F238E27FC236}">
                  <a16:creationId xmlns:a16="http://schemas.microsoft.com/office/drawing/2014/main" id="{630DE74E-55CB-4C30-9F34-CE72F6D3F211}"/>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 name="Google Shape;110;p14">
              <a:extLst>
                <a:ext uri="{FF2B5EF4-FFF2-40B4-BE49-F238E27FC236}">
                  <a16:creationId xmlns:a16="http://schemas.microsoft.com/office/drawing/2014/main" id="{5F076571-D951-443B-8529-8BEA7C04264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7" name="TextBox 6">
            <a:extLst>
              <a:ext uri="{FF2B5EF4-FFF2-40B4-BE49-F238E27FC236}">
                <a16:creationId xmlns:a16="http://schemas.microsoft.com/office/drawing/2014/main" id="{D2A26938-119B-431C-950D-E4D8E4E57BB9}"/>
              </a:ext>
            </a:extLst>
          </p:cNvPr>
          <p:cNvSpPr txBox="1"/>
          <p:nvPr/>
        </p:nvSpPr>
        <p:spPr>
          <a:xfrm>
            <a:off x="453703" y="843323"/>
            <a:ext cx="10227213" cy="1200329"/>
          </a:xfrm>
          <a:prstGeom prst="rect">
            <a:avLst/>
          </a:prstGeom>
          <a:noFill/>
        </p:spPr>
        <p:txBody>
          <a:bodyPr wrap="square">
            <a:spAutoFit/>
          </a:bodyPr>
          <a:lstStyle/>
          <a:p>
            <a:pPr marL="285750" indent="-285750">
              <a:buFont typeface="Arial" panose="020B0604020202020204" pitchFamily="34" charset="0"/>
              <a:buChar char="•"/>
            </a:pPr>
            <a:r>
              <a:rPr lang="en-US" dirty="0"/>
              <a:t>There is significant </a:t>
            </a:r>
            <a:r>
              <a:rPr lang="en-US" dirty="0" err="1"/>
              <a:t>diffrence</a:t>
            </a:r>
            <a:r>
              <a:rPr lang="en-US" dirty="0"/>
              <a:t> in male and female crime rates.</a:t>
            </a:r>
          </a:p>
          <a:p>
            <a:pPr marL="285750" indent="-285750">
              <a:buFont typeface="Arial" panose="020B0604020202020204" pitchFamily="34" charset="0"/>
              <a:buChar char="•"/>
            </a:pPr>
            <a:r>
              <a:rPr lang="en-US" dirty="0"/>
              <a:t>Males crime rates is more than 250.</a:t>
            </a:r>
          </a:p>
          <a:p>
            <a:pPr marL="285750" indent="-285750">
              <a:buFont typeface="Arial" panose="020B0604020202020204" pitchFamily="34" charset="0"/>
              <a:buChar char="•"/>
            </a:pPr>
            <a:r>
              <a:rPr lang="en-US" dirty="0"/>
              <a:t>The female have the crime rates is about 150.</a:t>
            </a:r>
          </a:p>
          <a:p>
            <a:pPr marL="285750" indent="-285750">
              <a:buFont typeface="Arial" panose="020B0604020202020204" pitchFamily="34" charset="0"/>
              <a:buChar char="•"/>
            </a:pPr>
            <a:r>
              <a:rPr lang="en-US" dirty="0"/>
              <a:t>The x </a:t>
            </a:r>
            <a:r>
              <a:rPr lang="en-US" dirty="0" err="1"/>
              <a:t>victimes</a:t>
            </a:r>
            <a:r>
              <a:rPr lang="en-US" dirty="0"/>
              <a:t> has crime rates less than 50.</a:t>
            </a:r>
          </a:p>
        </p:txBody>
      </p:sp>
      <p:pic>
        <p:nvPicPr>
          <p:cNvPr id="9" name="Picture 8">
            <a:extLst>
              <a:ext uri="{FF2B5EF4-FFF2-40B4-BE49-F238E27FC236}">
                <a16:creationId xmlns:a16="http://schemas.microsoft.com/office/drawing/2014/main" id="{34A078A9-71BC-4BDE-B09C-D567AD1FA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865" y="2130028"/>
            <a:ext cx="6347283" cy="4727971"/>
          </a:xfrm>
          <a:prstGeom prst="rect">
            <a:avLst/>
          </a:prstGeom>
        </p:spPr>
      </p:pic>
    </p:spTree>
    <p:extLst>
      <p:ext uri="{BB962C8B-B14F-4D97-AF65-F5344CB8AC3E}">
        <p14:creationId xmlns:p14="http://schemas.microsoft.com/office/powerpoint/2010/main" val="294346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08;p14">
            <a:extLst>
              <a:ext uri="{FF2B5EF4-FFF2-40B4-BE49-F238E27FC236}">
                <a16:creationId xmlns:a16="http://schemas.microsoft.com/office/drawing/2014/main" id="{ECE5C32F-B113-4EE3-A7FC-8008C64755AA}"/>
              </a:ext>
            </a:extLst>
          </p:cNvPr>
          <p:cNvGrpSpPr/>
          <p:nvPr/>
        </p:nvGrpSpPr>
        <p:grpSpPr>
          <a:xfrm>
            <a:off x="453703" y="633659"/>
            <a:ext cx="11738297" cy="238905"/>
            <a:chOff x="249998" y="488319"/>
            <a:chExt cx="8644004" cy="108070"/>
          </a:xfrm>
        </p:grpSpPr>
        <p:sp>
          <p:nvSpPr>
            <p:cNvPr id="3" name="Google Shape;109;p14">
              <a:extLst>
                <a:ext uri="{FF2B5EF4-FFF2-40B4-BE49-F238E27FC236}">
                  <a16:creationId xmlns:a16="http://schemas.microsoft.com/office/drawing/2014/main" id="{630DE74E-55CB-4C30-9F34-CE72F6D3F211}"/>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 name="Google Shape;110;p14">
              <a:extLst>
                <a:ext uri="{FF2B5EF4-FFF2-40B4-BE49-F238E27FC236}">
                  <a16:creationId xmlns:a16="http://schemas.microsoft.com/office/drawing/2014/main" id="{5F076571-D951-443B-8529-8BEA7C04264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5" name="TextBox 4">
            <a:extLst>
              <a:ext uri="{FF2B5EF4-FFF2-40B4-BE49-F238E27FC236}">
                <a16:creationId xmlns:a16="http://schemas.microsoft.com/office/drawing/2014/main" id="{CEE16777-A01A-4465-9784-8293682EBBE9}"/>
              </a:ext>
            </a:extLst>
          </p:cNvPr>
          <p:cNvSpPr txBox="1"/>
          <p:nvPr/>
        </p:nvSpPr>
        <p:spPr>
          <a:xfrm>
            <a:off x="234462" y="214501"/>
            <a:ext cx="4182794" cy="584775"/>
          </a:xfrm>
          <a:prstGeom prst="rect">
            <a:avLst/>
          </a:prstGeom>
          <a:noFill/>
        </p:spPr>
        <p:txBody>
          <a:bodyPr wrap="square" rtlCol="0">
            <a:spAutoFit/>
          </a:bodyPr>
          <a:lstStyle/>
          <a:p>
            <a:pPr algn="ctr"/>
            <a:r>
              <a:rPr lang="en-US" sz="3200" b="1" i="0" u="none" strike="noStrike" cap="none" dirty="0">
                <a:solidFill>
                  <a:srgbClr val="FFFFFF"/>
                </a:solidFill>
                <a:latin typeface="Calibri" panose="020F0502020204030204"/>
                <a:ea typeface="Calibri" panose="020F0502020204030204"/>
                <a:cs typeface="Calibri" panose="020F0502020204030204"/>
                <a:sym typeface="Calibri" panose="020F0502020204030204"/>
              </a:rPr>
              <a:t>Location Analysis</a:t>
            </a:r>
          </a:p>
        </p:txBody>
      </p:sp>
      <p:pic>
        <p:nvPicPr>
          <p:cNvPr id="7" name="Picture 6">
            <a:extLst>
              <a:ext uri="{FF2B5EF4-FFF2-40B4-BE49-F238E27FC236}">
                <a16:creationId xmlns:a16="http://schemas.microsoft.com/office/drawing/2014/main" id="{9077131F-6CA4-4773-8F05-50A96861F21C}"/>
              </a:ext>
            </a:extLst>
          </p:cNvPr>
          <p:cNvPicPr>
            <a:picLocks noChangeAspect="1"/>
          </p:cNvPicPr>
          <p:nvPr/>
        </p:nvPicPr>
        <p:blipFill>
          <a:blip r:embed="rId2"/>
          <a:stretch>
            <a:fillRect/>
          </a:stretch>
        </p:blipFill>
        <p:spPr>
          <a:xfrm>
            <a:off x="999036" y="2080813"/>
            <a:ext cx="6614373" cy="3349316"/>
          </a:xfrm>
          <a:prstGeom prst="rect">
            <a:avLst/>
          </a:prstGeom>
        </p:spPr>
      </p:pic>
      <p:sp>
        <p:nvSpPr>
          <p:cNvPr id="8" name="TextBox 7">
            <a:extLst>
              <a:ext uri="{FF2B5EF4-FFF2-40B4-BE49-F238E27FC236}">
                <a16:creationId xmlns:a16="http://schemas.microsoft.com/office/drawing/2014/main" id="{5BF0DF72-7D4A-422B-BC76-689BFEE4CC00}"/>
              </a:ext>
            </a:extLst>
          </p:cNvPr>
          <p:cNvSpPr txBox="1"/>
          <p:nvPr/>
        </p:nvSpPr>
        <p:spPr>
          <a:xfrm>
            <a:off x="533529" y="1144196"/>
            <a:ext cx="8563688" cy="461665"/>
          </a:xfrm>
          <a:prstGeom prst="rect">
            <a:avLst/>
          </a:prstGeom>
          <a:noFill/>
        </p:spPr>
        <p:txBody>
          <a:bodyPr wrap="square" rtlCol="0">
            <a:spAutoFit/>
          </a:bodyPr>
          <a:lstStyle/>
          <a:p>
            <a:pPr algn="ctr"/>
            <a:r>
              <a:rPr lang="en-US" sz="2400" b="1" dirty="0">
                <a:solidFill>
                  <a:srgbClr val="FFFFFF"/>
                </a:solidFill>
                <a:latin typeface="Calibri" panose="020F0502020204030204"/>
                <a:ea typeface="Calibri" panose="020F0502020204030204"/>
                <a:cs typeface="Calibri" panose="020F0502020204030204"/>
                <a:sym typeface="Calibri" panose="020F0502020204030204"/>
              </a:rPr>
              <a:t>This are the top five locations where crime occurrence is more  </a:t>
            </a:r>
            <a:endPar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648369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08;p14">
            <a:extLst>
              <a:ext uri="{FF2B5EF4-FFF2-40B4-BE49-F238E27FC236}">
                <a16:creationId xmlns:a16="http://schemas.microsoft.com/office/drawing/2014/main" id="{ECE5C32F-B113-4EE3-A7FC-8008C64755AA}"/>
              </a:ext>
            </a:extLst>
          </p:cNvPr>
          <p:cNvGrpSpPr/>
          <p:nvPr/>
        </p:nvGrpSpPr>
        <p:grpSpPr>
          <a:xfrm>
            <a:off x="453703" y="633659"/>
            <a:ext cx="11738297" cy="238905"/>
            <a:chOff x="249998" y="488319"/>
            <a:chExt cx="8644004" cy="108070"/>
          </a:xfrm>
        </p:grpSpPr>
        <p:sp>
          <p:nvSpPr>
            <p:cNvPr id="3" name="Google Shape;109;p14">
              <a:extLst>
                <a:ext uri="{FF2B5EF4-FFF2-40B4-BE49-F238E27FC236}">
                  <a16:creationId xmlns:a16="http://schemas.microsoft.com/office/drawing/2014/main" id="{630DE74E-55CB-4C30-9F34-CE72F6D3F211}"/>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 name="Google Shape;110;p14">
              <a:extLst>
                <a:ext uri="{FF2B5EF4-FFF2-40B4-BE49-F238E27FC236}">
                  <a16:creationId xmlns:a16="http://schemas.microsoft.com/office/drawing/2014/main" id="{5F076571-D951-443B-8529-8BEA7C04264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5" name="TextBox 4">
            <a:extLst>
              <a:ext uri="{FF2B5EF4-FFF2-40B4-BE49-F238E27FC236}">
                <a16:creationId xmlns:a16="http://schemas.microsoft.com/office/drawing/2014/main" id="{CEE16777-A01A-4465-9784-8293682EBBE9}"/>
              </a:ext>
            </a:extLst>
          </p:cNvPr>
          <p:cNvSpPr txBox="1"/>
          <p:nvPr/>
        </p:nvSpPr>
        <p:spPr>
          <a:xfrm>
            <a:off x="373877" y="168335"/>
            <a:ext cx="4182794" cy="584775"/>
          </a:xfrm>
          <a:prstGeom prst="rect">
            <a:avLst/>
          </a:prstGeom>
          <a:noFill/>
        </p:spPr>
        <p:txBody>
          <a:bodyPr wrap="square" rtlCol="0">
            <a:spAutoFit/>
          </a:bodyPr>
          <a:lstStyle/>
          <a:p>
            <a:pPr algn="ctr"/>
            <a:r>
              <a:rPr lang="en-US" sz="3200" b="1" i="0" u="none" strike="noStrike" cap="none" dirty="0">
                <a:solidFill>
                  <a:srgbClr val="FFFFFF"/>
                </a:solidFill>
                <a:latin typeface="Calibri" panose="020F0502020204030204"/>
                <a:ea typeface="Calibri" panose="020F0502020204030204"/>
                <a:cs typeface="Calibri" panose="020F0502020204030204"/>
                <a:sym typeface="Calibri" panose="020F0502020204030204"/>
              </a:rPr>
              <a:t>Crime Code Analysis</a:t>
            </a:r>
          </a:p>
        </p:txBody>
      </p:sp>
      <p:pic>
        <p:nvPicPr>
          <p:cNvPr id="7" name="Picture 6">
            <a:extLst>
              <a:ext uri="{FF2B5EF4-FFF2-40B4-BE49-F238E27FC236}">
                <a16:creationId xmlns:a16="http://schemas.microsoft.com/office/drawing/2014/main" id="{F46F3CA0-3ADC-49FA-8670-6A45342FB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631" y="1492237"/>
            <a:ext cx="10682737" cy="5365764"/>
          </a:xfrm>
          <a:prstGeom prst="rect">
            <a:avLst/>
          </a:prstGeom>
        </p:spPr>
      </p:pic>
      <p:sp>
        <p:nvSpPr>
          <p:cNvPr id="9" name="TextBox 8">
            <a:extLst>
              <a:ext uri="{FF2B5EF4-FFF2-40B4-BE49-F238E27FC236}">
                <a16:creationId xmlns:a16="http://schemas.microsoft.com/office/drawing/2014/main" id="{CC90EB31-FAA3-4E95-868D-FABDFCF45D6E}"/>
              </a:ext>
            </a:extLst>
          </p:cNvPr>
          <p:cNvSpPr txBox="1"/>
          <p:nvPr/>
        </p:nvSpPr>
        <p:spPr>
          <a:xfrm>
            <a:off x="644079" y="739783"/>
            <a:ext cx="11437369" cy="646331"/>
          </a:xfrm>
          <a:prstGeom prst="rect">
            <a:avLst/>
          </a:prstGeom>
          <a:noFill/>
        </p:spPr>
        <p:txBody>
          <a:bodyPr wrap="square">
            <a:spAutoFit/>
          </a:bodyPr>
          <a:lstStyle/>
          <a:p>
            <a:r>
              <a:rPr lang="en-US" dirty="0"/>
              <a:t>From below that the crime code 330 has the most </a:t>
            </a:r>
            <a:r>
              <a:rPr lang="en-US" dirty="0" err="1"/>
              <a:t>occurance</a:t>
            </a:r>
            <a:r>
              <a:rPr lang="en-US" dirty="0"/>
              <a:t> which is more than 82.</a:t>
            </a:r>
          </a:p>
          <a:p>
            <a:r>
              <a:rPr lang="en-US" dirty="0"/>
              <a:t>The crime code 624 has </a:t>
            </a:r>
            <a:r>
              <a:rPr lang="en-US" dirty="0" err="1"/>
              <a:t>occured</a:t>
            </a:r>
            <a:r>
              <a:rPr lang="en-US" dirty="0"/>
              <a:t> more than 74.</a:t>
            </a:r>
          </a:p>
        </p:txBody>
      </p:sp>
    </p:spTree>
    <p:extLst>
      <p:ext uri="{BB962C8B-B14F-4D97-AF65-F5344CB8AC3E}">
        <p14:creationId xmlns:p14="http://schemas.microsoft.com/office/powerpoint/2010/main" val="1756424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08;p14">
            <a:extLst>
              <a:ext uri="{FF2B5EF4-FFF2-40B4-BE49-F238E27FC236}">
                <a16:creationId xmlns:a16="http://schemas.microsoft.com/office/drawing/2014/main" id="{ECE5C32F-B113-4EE3-A7FC-8008C64755AA}"/>
              </a:ext>
            </a:extLst>
          </p:cNvPr>
          <p:cNvGrpSpPr/>
          <p:nvPr/>
        </p:nvGrpSpPr>
        <p:grpSpPr>
          <a:xfrm>
            <a:off x="453703" y="633659"/>
            <a:ext cx="11738297" cy="238905"/>
            <a:chOff x="249998" y="488319"/>
            <a:chExt cx="8644004" cy="108070"/>
          </a:xfrm>
        </p:grpSpPr>
        <p:sp>
          <p:nvSpPr>
            <p:cNvPr id="3" name="Google Shape;109;p14">
              <a:extLst>
                <a:ext uri="{FF2B5EF4-FFF2-40B4-BE49-F238E27FC236}">
                  <a16:creationId xmlns:a16="http://schemas.microsoft.com/office/drawing/2014/main" id="{630DE74E-55CB-4C30-9F34-CE72F6D3F211}"/>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 name="Google Shape;110;p14">
              <a:extLst>
                <a:ext uri="{FF2B5EF4-FFF2-40B4-BE49-F238E27FC236}">
                  <a16:creationId xmlns:a16="http://schemas.microsoft.com/office/drawing/2014/main" id="{5F076571-D951-443B-8529-8BEA7C04264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5" name="TextBox 4">
            <a:extLst>
              <a:ext uri="{FF2B5EF4-FFF2-40B4-BE49-F238E27FC236}">
                <a16:creationId xmlns:a16="http://schemas.microsoft.com/office/drawing/2014/main" id="{CEE16777-A01A-4465-9784-8293682EBBE9}"/>
              </a:ext>
            </a:extLst>
          </p:cNvPr>
          <p:cNvSpPr txBox="1"/>
          <p:nvPr/>
        </p:nvSpPr>
        <p:spPr>
          <a:xfrm>
            <a:off x="373877" y="168335"/>
            <a:ext cx="5722124" cy="584775"/>
          </a:xfrm>
          <a:prstGeom prst="rect">
            <a:avLst/>
          </a:prstGeom>
          <a:noFill/>
        </p:spPr>
        <p:txBody>
          <a:bodyPr wrap="square" rtlCol="0">
            <a:spAutoFit/>
          </a:bodyPr>
          <a:lstStyle/>
          <a:p>
            <a:r>
              <a:rPr lang="en-US" sz="3200" b="1" dirty="0">
                <a:solidFill>
                  <a:srgbClr val="FFFFFF"/>
                </a:solidFill>
                <a:latin typeface="Calibri" panose="020F0502020204030204"/>
                <a:cs typeface="Calibri" panose="020F0502020204030204"/>
              </a:rPr>
              <a:t>    Strategic Recommendations:</a:t>
            </a:r>
            <a:endParaRPr lang="en-US" sz="3200" b="1" dirty="0">
              <a:solidFill>
                <a:srgbClr val="FFFFFF"/>
              </a:solidFill>
              <a:latin typeface="Calibri" panose="020F0502020204030204"/>
              <a:cs typeface="Calibri" panose="020F0502020204030204"/>
              <a:sym typeface="Calibri" panose="020F0502020204030204"/>
            </a:endParaRPr>
          </a:p>
        </p:txBody>
      </p:sp>
      <p:sp>
        <p:nvSpPr>
          <p:cNvPr id="12" name="Rectangle 4">
            <a:extLst>
              <a:ext uri="{FF2B5EF4-FFF2-40B4-BE49-F238E27FC236}">
                <a16:creationId xmlns:a16="http://schemas.microsoft.com/office/drawing/2014/main" id="{DDD10579-7BDF-4CF9-97F1-B58AC4EBE85A}"/>
              </a:ext>
            </a:extLst>
          </p:cNvPr>
          <p:cNvSpPr>
            <a:spLocks noChangeArrowheads="1"/>
          </p:cNvSpPr>
          <p:nvPr/>
        </p:nvSpPr>
        <p:spPr bwMode="auto">
          <a:xfrm>
            <a:off x="493615" y="1690062"/>
            <a:ext cx="1157864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Enhanced Law Enforcement in Crime Hotspots</a:t>
            </a:r>
            <a:r>
              <a:rPr kumimoji="0" lang="en-US" altLang="en-US" sz="2000" b="0" i="0" u="none" strike="noStrike" cap="none" normalizeH="0" baseline="0" dirty="0">
                <a:ln>
                  <a:noFill/>
                </a:ln>
                <a:solidFill>
                  <a:schemeClr val="tx1"/>
                </a:solidFill>
                <a:effectLst/>
                <a:latin typeface="Arial" panose="020B0604020202020204" pitchFamily="34" charset="0"/>
              </a:rPr>
              <a:t>: Spatial analysis shows Los Angeles as a major hotspot for crimes. Concentrated law enforcement in these areas can help mitigate the problem.</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Targeted Crime Prevention Programs</a:t>
            </a:r>
            <a:r>
              <a:rPr kumimoji="0" lang="en-US" altLang="en-US" sz="2000" b="0" i="0" u="none" strike="noStrike" cap="none" normalizeH="0" baseline="0" dirty="0">
                <a:ln>
                  <a:noFill/>
                </a:ln>
                <a:solidFill>
                  <a:schemeClr val="tx1"/>
                </a:solidFill>
                <a:effectLst/>
                <a:latin typeface="Arial" panose="020B0604020202020204" pitchFamily="34" charset="0"/>
              </a:rPr>
              <a:t>: The age groups 0-5 and 23-35 show a high frequency of victimization. Initiatives aimed at protecting these vulnerable groups can help reduce crime rates.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Gender-Based Crime Response</a:t>
            </a:r>
            <a:r>
              <a:rPr kumimoji="0" lang="en-US" altLang="en-US" sz="2000" b="0" i="0" u="none" strike="noStrike" cap="none" normalizeH="0" baseline="0" dirty="0">
                <a:ln>
                  <a:noFill/>
                </a:ln>
                <a:solidFill>
                  <a:schemeClr val="tx1"/>
                </a:solidFill>
                <a:effectLst/>
                <a:latin typeface="Arial" panose="020B0604020202020204" pitchFamily="34" charset="0"/>
              </a:rPr>
              <a:t>: With higher crime rates among males than females, developing male-focused crime prevention measures could be beneficial.</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Crime-Specific Strategies</a:t>
            </a:r>
            <a:r>
              <a:rPr kumimoji="0" lang="en-US" altLang="en-US" sz="2000" b="0" i="0" u="none" strike="noStrike" cap="none" normalizeH="0" baseline="0" dirty="0">
                <a:ln>
                  <a:noFill/>
                </a:ln>
                <a:solidFill>
                  <a:schemeClr val="tx1"/>
                </a:solidFill>
                <a:effectLst/>
                <a:latin typeface="Arial" panose="020B0604020202020204" pitchFamily="34" charset="0"/>
              </a:rPr>
              <a:t>: Crimes related to crime code 330 and 624 occur frequently. Tailored interventions targeting these crime types may yield positive results. </a:t>
            </a:r>
          </a:p>
        </p:txBody>
      </p:sp>
    </p:spTree>
    <p:extLst>
      <p:ext uri="{BB962C8B-B14F-4D97-AF65-F5344CB8AC3E}">
        <p14:creationId xmlns:p14="http://schemas.microsoft.com/office/powerpoint/2010/main" val="1307963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08;p14">
            <a:extLst>
              <a:ext uri="{FF2B5EF4-FFF2-40B4-BE49-F238E27FC236}">
                <a16:creationId xmlns:a16="http://schemas.microsoft.com/office/drawing/2014/main" id="{ECE5C32F-B113-4EE3-A7FC-8008C64755AA}"/>
              </a:ext>
            </a:extLst>
          </p:cNvPr>
          <p:cNvGrpSpPr/>
          <p:nvPr/>
        </p:nvGrpSpPr>
        <p:grpSpPr>
          <a:xfrm>
            <a:off x="453703" y="633659"/>
            <a:ext cx="11738297" cy="238905"/>
            <a:chOff x="249998" y="488319"/>
            <a:chExt cx="8644004" cy="108070"/>
          </a:xfrm>
        </p:grpSpPr>
        <p:sp>
          <p:nvSpPr>
            <p:cNvPr id="3" name="Google Shape;109;p14">
              <a:extLst>
                <a:ext uri="{FF2B5EF4-FFF2-40B4-BE49-F238E27FC236}">
                  <a16:creationId xmlns:a16="http://schemas.microsoft.com/office/drawing/2014/main" id="{630DE74E-55CB-4C30-9F34-CE72F6D3F211}"/>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 name="Google Shape;110;p14">
              <a:extLst>
                <a:ext uri="{FF2B5EF4-FFF2-40B4-BE49-F238E27FC236}">
                  <a16:creationId xmlns:a16="http://schemas.microsoft.com/office/drawing/2014/main" id="{5F076571-D951-443B-8529-8BEA7C04264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5" name="TextBox 4">
            <a:extLst>
              <a:ext uri="{FF2B5EF4-FFF2-40B4-BE49-F238E27FC236}">
                <a16:creationId xmlns:a16="http://schemas.microsoft.com/office/drawing/2014/main" id="{CEE16777-A01A-4465-9784-8293682EBBE9}"/>
              </a:ext>
            </a:extLst>
          </p:cNvPr>
          <p:cNvSpPr txBox="1"/>
          <p:nvPr/>
        </p:nvSpPr>
        <p:spPr>
          <a:xfrm>
            <a:off x="640640" y="168335"/>
            <a:ext cx="5722124" cy="584775"/>
          </a:xfrm>
          <a:prstGeom prst="rect">
            <a:avLst/>
          </a:prstGeom>
          <a:noFill/>
        </p:spPr>
        <p:txBody>
          <a:bodyPr wrap="square" rtlCol="0">
            <a:spAutoFit/>
          </a:bodyPr>
          <a:lstStyle/>
          <a:p>
            <a:r>
              <a:rPr lang="en-US" sz="3200" b="1" dirty="0">
                <a:solidFill>
                  <a:srgbClr val="FFFFFF"/>
                </a:solidFill>
                <a:latin typeface="Calibri" panose="020F0502020204030204"/>
                <a:cs typeface="Calibri" panose="020F0502020204030204"/>
              </a:rPr>
              <a:t> Conclusion :</a:t>
            </a:r>
            <a:endParaRPr lang="en-US" sz="3200" b="1" dirty="0">
              <a:solidFill>
                <a:srgbClr val="FFFFFF"/>
              </a:solidFill>
              <a:latin typeface="Calibri" panose="020F0502020204030204"/>
              <a:cs typeface="Calibri" panose="020F0502020204030204"/>
              <a:sym typeface="Calibri" panose="020F0502020204030204"/>
            </a:endParaRPr>
          </a:p>
        </p:txBody>
      </p:sp>
      <p:sp>
        <p:nvSpPr>
          <p:cNvPr id="12" name="Rectangle 4">
            <a:extLst>
              <a:ext uri="{FF2B5EF4-FFF2-40B4-BE49-F238E27FC236}">
                <a16:creationId xmlns:a16="http://schemas.microsoft.com/office/drawing/2014/main" id="{DDD10579-7BDF-4CF9-97F1-B58AC4EBE85A}"/>
              </a:ext>
            </a:extLst>
          </p:cNvPr>
          <p:cNvSpPr>
            <a:spLocks noChangeArrowheads="1"/>
          </p:cNvSpPr>
          <p:nvPr/>
        </p:nvSpPr>
        <p:spPr bwMode="auto">
          <a:xfrm>
            <a:off x="805504" y="1337886"/>
            <a:ext cx="1111452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2000" dirty="0"/>
              <a:t>The project provides valuable insights into crime distribution based on geography, age </a:t>
            </a:r>
          </a:p>
          <a:p>
            <a:pPr marL="0" marR="0" lvl="0" indent="0" algn="just" defTabSz="914400" rtl="0" eaLnBrk="0" fontAlgn="base" latinLnBrk="0" hangingPunct="0">
              <a:lnSpc>
                <a:spcPct val="100000"/>
              </a:lnSpc>
              <a:spcBef>
                <a:spcPct val="0"/>
              </a:spcBef>
              <a:spcAft>
                <a:spcPct val="0"/>
              </a:spcAft>
              <a:buClrTx/>
              <a:buSzTx/>
              <a:tabLst/>
            </a:pPr>
            <a:r>
              <a:rPr lang="en-US" sz="2000" dirty="0"/>
              <a:t>groups, and gender, with a clear focus on crime codes. These findings can support data</a:t>
            </a:r>
          </a:p>
          <a:p>
            <a:pPr marL="0" marR="0" lvl="0" indent="0" algn="just" defTabSz="914400" rtl="0" eaLnBrk="0" fontAlgn="base" latinLnBrk="0" hangingPunct="0">
              <a:lnSpc>
                <a:spcPct val="100000"/>
              </a:lnSpc>
              <a:spcBef>
                <a:spcPct val="0"/>
              </a:spcBef>
              <a:spcAft>
                <a:spcPct val="0"/>
              </a:spcAft>
              <a:buClrTx/>
              <a:buSzTx/>
              <a:tabLst/>
            </a:pPr>
            <a:r>
              <a:rPr lang="en-US" sz="2000" dirty="0"/>
              <a:t>driven decisions for optimizing crime prevention and resource allocation in high-risk </a:t>
            </a:r>
          </a:p>
          <a:p>
            <a:pPr marL="0" marR="0" lvl="0" indent="0" algn="just" defTabSz="914400" rtl="0" eaLnBrk="0" fontAlgn="base" latinLnBrk="0" hangingPunct="0">
              <a:lnSpc>
                <a:spcPct val="100000"/>
              </a:lnSpc>
              <a:spcBef>
                <a:spcPct val="0"/>
              </a:spcBef>
              <a:spcAft>
                <a:spcPct val="0"/>
              </a:spcAft>
              <a:buClrTx/>
              <a:buSzTx/>
              <a:tabLst/>
            </a:pPr>
            <a:r>
              <a:rPr lang="en-US" sz="2000" dirty="0"/>
              <a:t>areas.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50B6693-B39E-464C-8CC1-1D6194CF3740}"/>
              </a:ext>
            </a:extLst>
          </p:cNvPr>
          <p:cNvSpPr txBox="1"/>
          <p:nvPr/>
        </p:nvSpPr>
        <p:spPr>
          <a:xfrm>
            <a:off x="805504" y="3550345"/>
            <a:ext cx="9355016" cy="646331"/>
          </a:xfrm>
          <a:prstGeom prst="rect">
            <a:avLst/>
          </a:prstGeom>
          <a:noFill/>
        </p:spPr>
        <p:txBody>
          <a:bodyPr wrap="square" rtlCol="0">
            <a:spAutoFit/>
          </a:bodyPr>
          <a:lstStyle/>
          <a:p>
            <a:r>
              <a:rPr lang="en-US" dirty="0"/>
              <a:t>Datasets and code files:</a:t>
            </a:r>
            <a:br>
              <a:rPr lang="en-US" dirty="0"/>
            </a:br>
            <a:r>
              <a:rPr lang="en-US" dirty="0"/>
              <a:t>https://github.com/AYaswanth123/Crime-Data-Analysis-with-MySQL-and-Python</a:t>
            </a:r>
          </a:p>
        </p:txBody>
      </p:sp>
    </p:spTree>
    <p:extLst>
      <p:ext uri="{BB962C8B-B14F-4D97-AF65-F5344CB8AC3E}">
        <p14:creationId xmlns:p14="http://schemas.microsoft.com/office/powerpoint/2010/main" val="2215717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B3F536-43B1-407B-B8D4-0B17663415A7}"/>
              </a:ext>
            </a:extLst>
          </p:cNvPr>
          <p:cNvSpPr txBox="1"/>
          <p:nvPr/>
        </p:nvSpPr>
        <p:spPr>
          <a:xfrm>
            <a:off x="1614918" y="2311815"/>
            <a:ext cx="8962163" cy="1569660"/>
          </a:xfrm>
          <a:prstGeom prst="rect">
            <a:avLst/>
          </a:prstGeom>
          <a:noFill/>
        </p:spPr>
        <p:txBody>
          <a:bodyPr wrap="square" rtlCol="0">
            <a:spAutoFit/>
          </a:bodyPr>
          <a:lstStyle/>
          <a:p>
            <a:pPr algn="ctr"/>
            <a:r>
              <a:rPr lang="en-US" sz="9600" b="1" dirty="0">
                <a:solidFill>
                  <a:srgbClr val="FF0000"/>
                </a:solidFill>
                <a:latin typeface="Blackadder ITC" panose="04020505051007020D02" pitchFamily="82" charset="0"/>
                <a:ea typeface="Calibri" panose="020F0502020204030204"/>
                <a:cs typeface="Calibri" panose="020F0502020204030204"/>
                <a:sym typeface="Calibri" panose="020F0502020204030204"/>
              </a:rPr>
              <a:t>Thank You </a:t>
            </a:r>
            <a:endParaRPr lang="en-US" sz="9600" b="1" i="0" u="none" strike="noStrike" cap="none" dirty="0">
              <a:solidFill>
                <a:srgbClr val="FF0000"/>
              </a:solidFill>
              <a:latin typeface="Blackadder ITC" panose="04020505051007020D02" pitchFamily="82" charset="0"/>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92481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108;p14">
            <a:extLst>
              <a:ext uri="{FF2B5EF4-FFF2-40B4-BE49-F238E27FC236}">
                <a16:creationId xmlns:a16="http://schemas.microsoft.com/office/drawing/2014/main" id="{0C9F55F5-038A-4FF1-850D-6A493EE1B764}"/>
              </a:ext>
            </a:extLst>
          </p:cNvPr>
          <p:cNvGrpSpPr/>
          <p:nvPr/>
        </p:nvGrpSpPr>
        <p:grpSpPr>
          <a:xfrm>
            <a:off x="453703" y="633659"/>
            <a:ext cx="11738297" cy="238905"/>
            <a:chOff x="249998" y="488319"/>
            <a:chExt cx="8644004" cy="108070"/>
          </a:xfrm>
        </p:grpSpPr>
        <p:sp>
          <p:nvSpPr>
            <p:cNvPr id="4" name="Google Shape;109;p14">
              <a:extLst>
                <a:ext uri="{FF2B5EF4-FFF2-40B4-BE49-F238E27FC236}">
                  <a16:creationId xmlns:a16="http://schemas.microsoft.com/office/drawing/2014/main" id="{DAD7F5F6-CE89-4AD6-86EF-AB5456038A9A}"/>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 name="Google Shape;110;p14">
              <a:extLst>
                <a:ext uri="{FF2B5EF4-FFF2-40B4-BE49-F238E27FC236}">
                  <a16:creationId xmlns:a16="http://schemas.microsoft.com/office/drawing/2014/main" id="{EF6C2B3F-0ABB-4579-A918-D7AB938EDD2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6" name="Google Shape;111;p14">
            <a:extLst>
              <a:ext uri="{FF2B5EF4-FFF2-40B4-BE49-F238E27FC236}">
                <a16:creationId xmlns:a16="http://schemas.microsoft.com/office/drawing/2014/main" id="{07C15764-5FE5-421E-A8C6-B670C32596F0}"/>
              </a:ext>
            </a:extLst>
          </p:cNvPr>
          <p:cNvSpPr txBox="1">
            <a:spLocks/>
          </p:cNvSpPr>
          <p:nvPr/>
        </p:nvSpPr>
        <p:spPr>
          <a:xfrm>
            <a:off x="334503" y="201705"/>
            <a:ext cx="8382000" cy="504000"/>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spcBef>
                <a:spcPts val="0"/>
              </a:spcBef>
              <a:buClr>
                <a:schemeClr val="dk1"/>
              </a:buClr>
              <a:buSzPct val="100000"/>
              <a:buFont typeface="Calibri" panose="020F0502020204030204"/>
              <a:buNone/>
            </a:pPr>
            <a:r>
              <a:rPr lang="en-US" sz="2800" b="1" dirty="0"/>
              <a:t>   Content</a:t>
            </a:r>
          </a:p>
        </p:txBody>
      </p:sp>
      <p:sp>
        <p:nvSpPr>
          <p:cNvPr id="7" name="Google Shape;112;p14">
            <a:extLst>
              <a:ext uri="{FF2B5EF4-FFF2-40B4-BE49-F238E27FC236}">
                <a16:creationId xmlns:a16="http://schemas.microsoft.com/office/drawing/2014/main" id="{FE05A364-BB1C-4064-86B1-406C583E2426}"/>
              </a:ext>
            </a:extLst>
          </p:cNvPr>
          <p:cNvSpPr/>
          <p:nvPr/>
        </p:nvSpPr>
        <p:spPr>
          <a:xfrm>
            <a:off x="750973" y="2919972"/>
            <a:ext cx="4025953" cy="748826"/>
          </a:xfrm>
          <a:prstGeom prst="parallelogram">
            <a:avLst>
              <a:gd name="adj" fmla="val 25000"/>
            </a:avLst>
          </a:prstGeom>
          <a:solidFill>
            <a:srgbClr val="0556CD"/>
          </a:solidFill>
          <a:ln>
            <a:noFill/>
          </a:ln>
        </p:spPr>
        <p:txBody>
          <a:bodyPr spcFirstLastPara="1" wrap="square" lIns="36000" tIns="72000" rIns="36000" bIns="36000" anchor="ctr" anchorCtr="0">
            <a:noAutofit/>
          </a:bodyPr>
          <a:lstStyle/>
          <a:p>
            <a:pPr marL="0" marR="0" lvl="0" indent="0" algn="l" rtl="0">
              <a:lnSpc>
                <a:spcPct val="90000"/>
              </a:lnSpc>
              <a:spcBef>
                <a:spcPts val="0"/>
              </a:spcBef>
              <a:spcAft>
                <a:spcPts val="0"/>
              </a:spcAft>
              <a:buClr>
                <a:srgbClr val="FFFFFF"/>
              </a:buClr>
              <a:buSzPts val="1800"/>
              <a:buFont typeface="Calibri" panose="020F0502020204030204"/>
              <a:buNone/>
            </a:pPr>
            <a:r>
              <a:rPr lang="en-US" sz="2400" b="1" dirty="0">
                <a:solidFill>
                  <a:srgbClr val="FFFFFF"/>
                </a:solidFill>
                <a:latin typeface="Calibri" panose="020F0502020204030204"/>
                <a:ea typeface="Calibri" panose="020F0502020204030204"/>
                <a:cs typeface="Calibri" panose="020F0502020204030204"/>
                <a:sym typeface="Calibri" panose="020F0502020204030204"/>
              </a:rPr>
              <a:t>Database Setup and Import </a:t>
            </a:r>
            <a:endParaRPr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 name="Google Shape;113;p14">
            <a:extLst>
              <a:ext uri="{FF2B5EF4-FFF2-40B4-BE49-F238E27FC236}">
                <a16:creationId xmlns:a16="http://schemas.microsoft.com/office/drawing/2014/main" id="{09D5185D-ED11-4501-9512-69563C6B8357}"/>
              </a:ext>
            </a:extLst>
          </p:cNvPr>
          <p:cNvSpPr/>
          <p:nvPr/>
        </p:nvSpPr>
        <p:spPr>
          <a:xfrm>
            <a:off x="6703525" y="968309"/>
            <a:ext cx="4025953" cy="748826"/>
          </a:xfrm>
          <a:prstGeom prst="parallelogram">
            <a:avLst>
              <a:gd name="adj" fmla="val 25000"/>
            </a:avLst>
          </a:prstGeom>
          <a:solidFill>
            <a:srgbClr val="0556CD"/>
          </a:solidFill>
          <a:ln>
            <a:noFill/>
          </a:ln>
        </p:spPr>
        <p:txBody>
          <a:bodyPr spcFirstLastPara="1" wrap="square" lIns="36000" tIns="72000" rIns="36000" bIns="36000" anchor="ctr" anchorCtr="0">
            <a:noAutofit/>
          </a:bodyPr>
          <a:lstStyle/>
          <a:p>
            <a:pPr marL="0" marR="0" lvl="0" indent="0" algn="l" rtl="0">
              <a:lnSpc>
                <a:spcPct val="90000"/>
              </a:lnSpc>
              <a:spcBef>
                <a:spcPts val="0"/>
              </a:spcBef>
              <a:spcAft>
                <a:spcPts val="0"/>
              </a:spcAft>
              <a:buClr>
                <a:srgbClr val="FFFFFF"/>
              </a:buClr>
              <a:buSzPts val="1800"/>
              <a:buFont typeface="Calibri" panose="020F0502020204030204"/>
              <a:buNone/>
            </a:pPr>
            <a:r>
              <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rPr>
              <a:t>Location Analysis</a:t>
            </a:r>
            <a:endParaRPr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 name="Google Shape;115;p14">
            <a:extLst>
              <a:ext uri="{FF2B5EF4-FFF2-40B4-BE49-F238E27FC236}">
                <a16:creationId xmlns:a16="http://schemas.microsoft.com/office/drawing/2014/main" id="{4EB025CD-CD2B-482C-ACA2-576CEA0E13A6}"/>
              </a:ext>
            </a:extLst>
          </p:cNvPr>
          <p:cNvSpPr/>
          <p:nvPr/>
        </p:nvSpPr>
        <p:spPr>
          <a:xfrm>
            <a:off x="750973" y="5956227"/>
            <a:ext cx="4025953" cy="748826"/>
          </a:xfrm>
          <a:prstGeom prst="parallelogram">
            <a:avLst>
              <a:gd name="adj" fmla="val 25000"/>
            </a:avLst>
          </a:prstGeom>
          <a:solidFill>
            <a:srgbClr val="0556CD"/>
          </a:solidFill>
          <a:ln>
            <a:noFill/>
          </a:ln>
        </p:spPr>
        <p:txBody>
          <a:bodyPr spcFirstLastPara="1" wrap="square" lIns="36000" tIns="72000" rIns="36000" bIns="36000" anchor="ctr" anchorCtr="0">
            <a:noAutofit/>
          </a:bodyPr>
          <a:lstStyle/>
          <a:p>
            <a:r>
              <a:rPr lang="en-US" sz="2400" b="1" dirty="0">
                <a:solidFill>
                  <a:srgbClr val="FFFFFF"/>
                </a:solidFill>
                <a:latin typeface="Calibri" panose="020F0502020204030204"/>
                <a:cs typeface="Calibri" panose="020F0502020204030204"/>
              </a:rPr>
              <a:t>Victim Demographics</a:t>
            </a:r>
          </a:p>
        </p:txBody>
      </p:sp>
      <p:sp>
        <p:nvSpPr>
          <p:cNvPr id="11" name="Google Shape;115;p14">
            <a:extLst>
              <a:ext uri="{FF2B5EF4-FFF2-40B4-BE49-F238E27FC236}">
                <a16:creationId xmlns:a16="http://schemas.microsoft.com/office/drawing/2014/main" id="{9594881B-3647-4508-8AE1-14270BEE881B}"/>
              </a:ext>
            </a:extLst>
          </p:cNvPr>
          <p:cNvSpPr/>
          <p:nvPr/>
        </p:nvSpPr>
        <p:spPr>
          <a:xfrm>
            <a:off x="6703527" y="2138085"/>
            <a:ext cx="4025952" cy="748826"/>
          </a:xfrm>
          <a:prstGeom prst="parallelogram">
            <a:avLst>
              <a:gd name="adj" fmla="val 25000"/>
            </a:avLst>
          </a:prstGeom>
          <a:solidFill>
            <a:srgbClr val="0556CD"/>
          </a:solidFill>
          <a:ln>
            <a:noFill/>
          </a:ln>
        </p:spPr>
        <p:txBody>
          <a:bodyPr spcFirstLastPara="1" wrap="square" lIns="36000" tIns="72000" rIns="36000" bIns="36000" anchor="ctr" anchorCtr="0">
            <a:noAutofit/>
          </a:bodyPr>
          <a:lstStyle/>
          <a:p>
            <a:pPr marL="0" marR="0" lvl="0" indent="0" algn="l" rtl="0">
              <a:lnSpc>
                <a:spcPct val="90000"/>
              </a:lnSpc>
              <a:spcBef>
                <a:spcPts val="0"/>
              </a:spcBef>
              <a:spcAft>
                <a:spcPts val="0"/>
              </a:spcAft>
              <a:buClr>
                <a:srgbClr val="FFFFFF"/>
              </a:buClr>
              <a:buSzPts val="1800"/>
              <a:buFont typeface="Calibri" panose="020F0502020204030204"/>
              <a:buNone/>
            </a:pPr>
            <a:r>
              <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rPr>
              <a:t>Crime Code Analysis</a:t>
            </a:r>
            <a:endParaRPr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 name="Google Shape;112;p14">
            <a:extLst>
              <a:ext uri="{FF2B5EF4-FFF2-40B4-BE49-F238E27FC236}">
                <a16:creationId xmlns:a16="http://schemas.microsoft.com/office/drawing/2014/main" id="{1045B335-8818-4E1F-B77E-8F6BA073BBDE}"/>
              </a:ext>
            </a:extLst>
          </p:cNvPr>
          <p:cNvSpPr/>
          <p:nvPr/>
        </p:nvSpPr>
        <p:spPr>
          <a:xfrm>
            <a:off x="750973" y="895802"/>
            <a:ext cx="4025953" cy="748826"/>
          </a:xfrm>
          <a:prstGeom prst="parallelogram">
            <a:avLst>
              <a:gd name="adj" fmla="val 25000"/>
            </a:avLst>
          </a:prstGeom>
          <a:solidFill>
            <a:srgbClr val="0556CD"/>
          </a:solidFill>
          <a:ln>
            <a:noFill/>
          </a:ln>
        </p:spPr>
        <p:txBody>
          <a:bodyPr spcFirstLastPara="1" wrap="square" lIns="36000" tIns="72000" rIns="36000" bIns="36000" anchor="ctr" anchorCtr="0">
            <a:noAutofit/>
          </a:bodyPr>
          <a:lstStyle/>
          <a:p>
            <a:pPr marL="0" marR="0" lvl="0" indent="0" algn="l" rtl="0">
              <a:lnSpc>
                <a:spcPct val="90000"/>
              </a:lnSpc>
              <a:spcBef>
                <a:spcPts val="0"/>
              </a:spcBef>
              <a:spcAft>
                <a:spcPts val="0"/>
              </a:spcAft>
              <a:buClr>
                <a:srgbClr val="FFFFFF"/>
              </a:buClr>
              <a:buSzPts val="1800"/>
              <a:buFont typeface="Calibri" panose="020F0502020204030204"/>
              <a:buNone/>
            </a:pPr>
            <a:r>
              <a:rPr lang="en-US" sz="2400" b="1" dirty="0">
                <a:solidFill>
                  <a:srgbClr val="FFFFFF"/>
                </a:solidFill>
                <a:latin typeface="Calibri" panose="020F0502020204030204"/>
                <a:ea typeface="Calibri" panose="020F0502020204030204"/>
                <a:cs typeface="Calibri" panose="020F0502020204030204"/>
                <a:sym typeface="Calibri" panose="020F0502020204030204"/>
              </a:rPr>
              <a:t>Problem Statement</a:t>
            </a:r>
            <a:endParaRPr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 name="Google Shape;114;p14">
            <a:extLst>
              <a:ext uri="{FF2B5EF4-FFF2-40B4-BE49-F238E27FC236}">
                <a16:creationId xmlns:a16="http://schemas.microsoft.com/office/drawing/2014/main" id="{82C9C5E8-6811-4923-BC2D-846F866691EC}"/>
              </a:ext>
            </a:extLst>
          </p:cNvPr>
          <p:cNvSpPr/>
          <p:nvPr/>
        </p:nvSpPr>
        <p:spPr>
          <a:xfrm>
            <a:off x="750973" y="4944142"/>
            <a:ext cx="4025953" cy="748826"/>
          </a:xfrm>
          <a:prstGeom prst="parallelogram">
            <a:avLst>
              <a:gd name="adj" fmla="val 25000"/>
            </a:avLst>
          </a:prstGeom>
          <a:solidFill>
            <a:srgbClr val="0556CD"/>
          </a:solidFill>
          <a:ln>
            <a:noFill/>
          </a:ln>
        </p:spPr>
        <p:txBody>
          <a:bodyPr spcFirstLastPara="1" wrap="square" lIns="36000" tIns="72000" rIns="36000" bIns="36000" anchor="ctr" anchorCtr="0">
            <a:noAutofit/>
          </a:bodyPr>
          <a:lstStyle/>
          <a:p>
            <a:pPr marL="0" marR="0" lvl="0" indent="0" algn="l" rtl="0">
              <a:lnSpc>
                <a:spcPct val="90000"/>
              </a:lnSpc>
              <a:spcBef>
                <a:spcPts val="0"/>
              </a:spcBef>
              <a:spcAft>
                <a:spcPts val="0"/>
              </a:spcAft>
              <a:buClr>
                <a:srgbClr val="FFFFFF"/>
              </a:buClr>
              <a:buSzPts val="1800"/>
              <a:buFont typeface="Calibri" panose="020F0502020204030204"/>
              <a:buNone/>
            </a:pPr>
            <a:r>
              <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rPr>
              <a:t>Spatial Analysis</a:t>
            </a:r>
            <a:endParaRPr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 name="Google Shape;115;p14">
            <a:extLst>
              <a:ext uri="{FF2B5EF4-FFF2-40B4-BE49-F238E27FC236}">
                <a16:creationId xmlns:a16="http://schemas.microsoft.com/office/drawing/2014/main" id="{872F7699-3A69-43C0-8DCB-1FC32D825505}"/>
              </a:ext>
            </a:extLst>
          </p:cNvPr>
          <p:cNvSpPr/>
          <p:nvPr/>
        </p:nvSpPr>
        <p:spPr>
          <a:xfrm>
            <a:off x="750973" y="3932057"/>
            <a:ext cx="4025953" cy="748826"/>
          </a:xfrm>
          <a:prstGeom prst="parallelogram">
            <a:avLst>
              <a:gd name="adj" fmla="val 25000"/>
            </a:avLst>
          </a:prstGeom>
          <a:solidFill>
            <a:srgbClr val="0556CD"/>
          </a:solidFill>
          <a:ln>
            <a:noFill/>
          </a:ln>
        </p:spPr>
        <p:txBody>
          <a:bodyPr spcFirstLastPara="1" wrap="square" lIns="36000" tIns="72000" rIns="36000" bIns="36000" anchor="ctr" anchorCtr="0">
            <a:noAutofit/>
          </a:bodyPr>
          <a:lstStyle/>
          <a:p>
            <a:pPr>
              <a:lnSpc>
                <a:spcPct val="90000"/>
              </a:lnSpc>
              <a:buClr>
                <a:srgbClr val="FFFFFF"/>
              </a:buClr>
              <a:buSzPts val="1800"/>
            </a:pPr>
            <a:r>
              <a:rPr lang="en-US" sz="2400" b="1" dirty="0">
                <a:solidFill>
                  <a:srgbClr val="FFFFFF"/>
                </a:solidFill>
                <a:latin typeface="Calibri" panose="020F0502020204030204"/>
                <a:cs typeface="Calibri" panose="020F0502020204030204"/>
              </a:rPr>
              <a:t>Database Connection</a:t>
            </a:r>
          </a:p>
        </p:txBody>
      </p:sp>
      <p:sp>
        <p:nvSpPr>
          <p:cNvPr id="19" name="Google Shape;112;p14">
            <a:extLst>
              <a:ext uri="{FF2B5EF4-FFF2-40B4-BE49-F238E27FC236}">
                <a16:creationId xmlns:a16="http://schemas.microsoft.com/office/drawing/2014/main" id="{6308B052-678E-40BB-94AC-1044C017D8E8}"/>
              </a:ext>
            </a:extLst>
          </p:cNvPr>
          <p:cNvSpPr/>
          <p:nvPr/>
        </p:nvSpPr>
        <p:spPr>
          <a:xfrm>
            <a:off x="750973" y="1907887"/>
            <a:ext cx="4025953" cy="748826"/>
          </a:xfrm>
          <a:prstGeom prst="parallelogram">
            <a:avLst>
              <a:gd name="adj" fmla="val 25000"/>
            </a:avLst>
          </a:prstGeom>
          <a:solidFill>
            <a:srgbClr val="0556CD"/>
          </a:solidFill>
          <a:ln>
            <a:noFill/>
          </a:ln>
        </p:spPr>
        <p:txBody>
          <a:bodyPr spcFirstLastPara="1" wrap="square" lIns="36000" tIns="72000" rIns="36000" bIns="36000" anchor="ctr" anchorCtr="0">
            <a:noAutofit/>
          </a:bodyPr>
          <a:lstStyle/>
          <a:p>
            <a:pPr marL="0" marR="0" lvl="0" indent="0" algn="l" rtl="0">
              <a:lnSpc>
                <a:spcPct val="90000"/>
              </a:lnSpc>
              <a:spcBef>
                <a:spcPts val="0"/>
              </a:spcBef>
              <a:spcAft>
                <a:spcPts val="0"/>
              </a:spcAft>
              <a:buClr>
                <a:srgbClr val="FFFFFF"/>
              </a:buClr>
              <a:buSzPts val="1800"/>
              <a:buFont typeface="Calibri" panose="020F0502020204030204"/>
              <a:buNone/>
            </a:pPr>
            <a:r>
              <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rPr>
              <a:t>Tools and Libraries</a:t>
            </a:r>
            <a:endParaRPr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 name="Google Shape;114;p14">
            <a:extLst>
              <a:ext uri="{FF2B5EF4-FFF2-40B4-BE49-F238E27FC236}">
                <a16:creationId xmlns:a16="http://schemas.microsoft.com/office/drawing/2014/main" id="{7319B8AE-1C82-4ED9-9F30-0F8D280BDD89}"/>
              </a:ext>
            </a:extLst>
          </p:cNvPr>
          <p:cNvSpPr/>
          <p:nvPr/>
        </p:nvSpPr>
        <p:spPr>
          <a:xfrm>
            <a:off x="6502926" y="4477637"/>
            <a:ext cx="4025953" cy="748826"/>
          </a:xfrm>
          <a:prstGeom prst="parallelogram">
            <a:avLst>
              <a:gd name="adj" fmla="val 25000"/>
            </a:avLst>
          </a:prstGeom>
          <a:solidFill>
            <a:srgbClr val="0556CD"/>
          </a:solidFill>
          <a:ln>
            <a:noFill/>
          </a:ln>
        </p:spPr>
        <p:txBody>
          <a:bodyPr spcFirstLastPara="1" wrap="square" lIns="36000" tIns="72000" rIns="36000" bIns="36000" anchor="ctr" anchorCtr="0">
            <a:noAutofit/>
          </a:bodyPr>
          <a:lstStyle/>
          <a:p>
            <a:pPr marL="0" marR="0" lvl="0" indent="0" algn="l" rtl="0">
              <a:lnSpc>
                <a:spcPct val="90000"/>
              </a:lnSpc>
              <a:spcBef>
                <a:spcPts val="0"/>
              </a:spcBef>
              <a:spcAft>
                <a:spcPts val="0"/>
              </a:spcAft>
              <a:buClr>
                <a:srgbClr val="FFFFFF"/>
              </a:buClr>
              <a:buSzPts val="1800"/>
              <a:buFont typeface="Calibri" panose="020F0502020204030204"/>
              <a:buNone/>
            </a:pPr>
            <a:r>
              <a:rPr lang="en-US" sz="2400" b="1" dirty="0">
                <a:solidFill>
                  <a:srgbClr val="FFFFFF"/>
                </a:solidFill>
                <a:latin typeface="Calibri" panose="020F0502020204030204"/>
                <a:ea typeface="Calibri" panose="020F0502020204030204"/>
                <a:cs typeface="Calibri" panose="020F0502020204030204"/>
                <a:sym typeface="Calibri" panose="020F0502020204030204"/>
              </a:rPr>
              <a:t>Conclusion</a:t>
            </a:r>
            <a:endParaRPr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0" name="Google Shape;114;p14">
            <a:extLst>
              <a:ext uri="{FF2B5EF4-FFF2-40B4-BE49-F238E27FC236}">
                <a16:creationId xmlns:a16="http://schemas.microsoft.com/office/drawing/2014/main" id="{25563555-7F1F-47AC-82E4-577E8DE65B33}"/>
              </a:ext>
            </a:extLst>
          </p:cNvPr>
          <p:cNvSpPr/>
          <p:nvPr/>
        </p:nvSpPr>
        <p:spPr>
          <a:xfrm>
            <a:off x="6615469" y="3307861"/>
            <a:ext cx="4025953" cy="748826"/>
          </a:xfrm>
          <a:prstGeom prst="parallelogram">
            <a:avLst>
              <a:gd name="adj" fmla="val 25000"/>
            </a:avLst>
          </a:prstGeom>
          <a:solidFill>
            <a:srgbClr val="0556CD"/>
          </a:solidFill>
          <a:ln>
            <a:noFill/>
          </a:ln>
        </p:spPr>
        <p:txBody>
          <a:bodyPr spcFirstLastPara="1" wrap="square" lIns="36000" tIns="72000" rIns="36000" bIns="36000" anchor="ctr" anchorCtr="0">
            <a:noAutofit/>
          </a:bodyPr>
          <a:lstStyle/>
          <a:p>
            <a:pPr marL="0" marR="0" lvl="0" indent="0" algn="l" rtl="0">
              <a:lnSpc>
                <a:spcPct val="90000"/>
              </a:lnSpc>
              <a:spcBef>
                <a:spcPts val="0"/>
              </a:spcBef>
              <a:spcAft>
                <a:spcPts val="0"/>
              </a:spcAft>
              <a:buClr>
                <a:srgbClr val="FFFFFF"/>
              </a:buClr>
              <a:buSzPts val="1800"/>
              <a:buFont typeface="Calibri" panose="020F0502020204030204"/>
              <a:buNone/>
            </a:pPr>
            <a:r>
              <a:rPr lang="en-US" sz="2400" b="1" dirty="0">
                <a:solidFill>
                  <a:srgbClr val="FFFFFF"/>
                </a:solidFill>
                <a:latin typeface="Calibri" panose="020F0502020204030204"/>
                <a:cs typeface="Calibri" panose="020F0502020204030204"/>
              </a:rPr>
              <a:t>Strategic Recommendations</a:t>
            </a:r>
            <a:endParaRPr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18934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oogle Shape;108;p14">
            <a:extLst>
              <a:ext uri="{FF2B5EF4-FFF2-40B4-BE49-F238E27FC236}">
                <a16:creationId xmlns:a16="http://schemas.microsoft.com/office/drawing/2014/main" id="{DFD07D03-7EAF-451A-B509-ACAA7581F430}"/>
              </a:ext>
            </a:extLst>
          </p:cNvPr>
          <p:cNvGrpSpPr/>
          <p:nvPr/>
        </p:nvGrpSpPr>
        <p:grpSpPr>
          <a:xfrm>
            <a:off x="453703" y="633659"/>
            <a:ext cx="11738297" cy="238905"/>
            <a:chOff x="249998" y="488319"/>
            <a:chExt cx="8644004" cy="108070"/>
          </a:xfrm>
        </p:grpSpPr>
        <p:sp>
          <p:nvSpPr>
            <p:cNvPr id="17" name="Google Shape;109;p14">
              <a:extLst>
                <a:ext uri="{FF2B5EF4-FFF2-40B4-BE49-F238E27FC236}">
                  <a16:creationId xmlns:a16="http://schemas.microsoft.com/office/drawing/2014/main" id="{BB32F647-7BF0-4909-BCB7-966DE260C8C7}"/>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 name="Google Shape;110;p14">
              <a:extLst>
                <a:ext uri="{FF2B5EF4-FFF2-40B4-BE49-F238E27FC236}">
                  <a16:creationId xmlns:a16="http://schemas.microsoft.com/office/drawing/2014/main" id="{C4915FF9-E643-4C4A-B6A3-66E92E415BDE}"/>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22" name="TextBox 21">
            <a:extLst>
              <a:ext uri="{FF2B5EF4-FFF2-40B4-BE49-F238E27FC236}">
                <a16:creationId xmlns:a16="http://schemas.microsoft.com/office/drawing/2014/main" id="{C5B242CE-C101-400E-A1AF-08512561B75D}"/>
              </a:ext>
            </a:extLst>
          </p:cNvPr>
          <p:cNvSpPr txBox="1"/>
          <p:nvPr/>
        </p:nvSpPr>
        <p:spPr>
          <a:xfrm>
            <a:off x="234462" y="214501"/>
            <a:ext cx="4239064" cy="584775"/>
          </a:xfrm>
          <a:prstGeom prst="rect">
            <a:avLst/>
          </a:prstGeom>
          <a:noFill/>
        </p:spPr>
        <p:txBody>
          <a:bodyPr wrap="square" rtlCol="0">
            <a:spAutoFit/>
          </a:bodyPr>
          <a:lstStyle/>
          <a:p>
            <a:pPr algn="ctr"/>
            <a:r>
              <a:rPr lang="en-US" sz="3200" b="1" dirty="0">
                <a:solidFill>
                  <a:srgbClr val="FFFFFF"/>
                </a:solidFill>
                <a:latin typeface="Calibri" panose="020F0502020204030204"/>
                <a:cs typeface="Calibri" panose="020F0502020204030204"/>
              </a:rPr>
              <a:t>  Problem</a:t>
            </a:r>
            <a:r>
              <a:rPr lang="en-US" sz="3200" dirty="0"/>
              <a:t> </a:t>
            </a:r>
            <a:r>
              <a:rPr lang="en-US" sz="3200" b="1" dirty="0">
                <a:solidFill>
                  <a:srgbClr val="FFFFFF"/>
                </a:solidFill>
                <a:latin typeface="Calibri" panose="020F0502020204030204"/>
                <a:cs typeface="Calibri" panose="020F0502020204030204"/>
              </a:rPr>
              <a:t>Statement</a:t>
            </a:r>
            <a:r>
              <a:rPr lang="en-US" sz="3200" dirty="0"/>
              <a:t>:</a:t>
            </a:r>
            <a:endParaRPr lang="en-US" sz="32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 name="TextBox 22">
            <a:extLst>
              <a:ext uri="{FF2B5EF4-FFF2-40B4-BE49-F238E27FC236}">
                <a16:creationId xmlns:a16="http://schemas.microsoft.com/office/drawing/2014/main" id="{8F265D4E-587F-4D6D-B635-CA2F7A7D793D}"/>
              </a:ext>
            </a:extLst>
          </p:cNvPr>
          <p:cNvSpPr txBox="1"/>
          <p:nvPr/>
        </p:nvSpPr>
        <p:spPr>
          <a:xfrm>
            <a:off x="0" y="1218434"/>
            <a:ext cx="7678358" cy="461665"/>
          </a:xfrm>
          <a:prstGeom prst="rect">
            <a:avLst/>
          </a:prstGeom>
          <a:noFill/>
        </p:spPr>
        <p:txBody>
          <a:bodyPr wrap="square" rtlCol="0">
            <a:spAutoFit/>
          </a:bodyPr>
          <a:lstStyle/>
          <a:p>
            <a:pPr algn="ctr"/>
            <a:r>
              <a:rPr lang="en-US" sz="2400" b="1" dirty="0">
                <a:solidFill>
                  <a:srgbClr val="FFFFFF"/>
                </a:solidFill>
                <a:latin typeface="Calibri" panose="020F0502020204030204"/>
                <a:ea typeface="Calibri" panose="020F0502020204030204"/>
                <a:cs typeface="Calibri" panose="020F0502020204030204"/>
                <a:sym typeface="Calibri" panose="020F0502020204030204"/>
              </a:rPr>
              <a:t> </a:t>
            </a:r>
            <a:endPar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 name="TextBox 23">
            <a:extLst>
              <a:ext uri="{FF2B5EF4-FFF2-40B4-BE49-F238E27FC236}">
                <a16:creationId xmlns:a16="http://schemas.microsoft.com/office/drawing/2014/main" id="{992A949F-096C-408A-A89A-CBA185E49A53}"/>
              </a:ext>
            </a:extLst>
          </p:cNvPr>
          <p:cNvSpPr txBox="1"/>
          <p:nvPr/>
        </p:nvSpPr>
        <p:spPr>
          <a:xfrm>
            <a:off x="772516" y="1048532"/>
            <a:ext cx="11020844" cy="3785652"/>
          </a:xfrm>
          <a:prstGeom prst="rect">
            <a:avLst/>
          </a:prstGeom>
          <a:noFill/>
        </p:spPr>
        <p:txBody>
          <a:bodyPr wrap="square" rtlCol="0">
            <a:spAutoFit/>
          </a:bodyPr>
          <a:lstStyle/>
          <a:p>
            <a:endPar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a:p>
            <a:pPr algn="just"/>
            <a:r>
              <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rPr>
              <a:t>The cities </a:t>
            </a:r>
            <a:r>
              <a:rPr lang="en-US" sz="2400" b="1" dirty="0">
                <a:solidFill>
                  <a:srgbClr val="FFFFFF"/>
                </a:solidFill>
                <a:latin typeface="Calibri" panose="020F0502020204030204"/>
                <a:ea typeface="Calibri" panose="020F0502020204030204"/>
                <a:cs typeface="Calibri" panose="020F0502020204030204"/>
                <a:sym typeface="Calibri" panose="020F0502020204030204"/>
              </a:rPr>
              <a:t>are </a:t>
            </a:r>
            <a:r>
              <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rPr>
              <a:t>experiencing an increase in criminal activity, with significant challenges in identifying crime hotspots, understanding victim demographics, and analyzing the distribution of specific crime types. Law enforcement agencies struggle to allocate resources efficiently due to limited insights into where and when crimes occur most frequently. Additionally, there is a need to better understand the correlation between crime rates and factors such as victim age, gender, and location. To address these issues, a comprehensive data analysis of crime patterns, spatial trends, and victim characteristics is required to inform crime prevention strategies and optimize resource deployment.</a:t>
            </a:r>
          </a:p>
        </p:txBody>
      </p:sp>
    </p:spTree>
    <p:extLst>
      <p:ext uri="{BB962C8B-B14F-4D97-AF65-F5344CB8AC3E}">
        <p14:creationId xmlns:p14="http://schemas.microsoft.com/office/powerpoint/2010/main" val="287084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EF065B-A171-4EA7-98FC-A6CFD397CC62}"/>
              </a:ext>
            </a:extLst>
          </p:cNvPr>
          <p:cNvSpPr txBox="1"/>
          <p:nvPr/>
        </p:nvSpPr>
        <p:spPr>
          <a:xfrm>
            <a:off x="234462" y="214501"/>
            <a:ext cx="4182794" cy="584775"/>
          </a:xfrm>
          <a:prstGeom prst="rect">
            <a:avLst/>
          </a:prstGeom>
          <a:noFill/>
        </p:spPr>
        <p:txBody>
          <a:bodyPr wrap="square" rtlCol="0">
            <a:spAutoFit/>
          </a:bodyPr>
          <a:lstStyle/>
          <a:p>
            <a:pPr algn="ctr"/>
            <a:r>
              <a:rPr lang="en-US" sz="3200" b="1" i="0" u="none" strike="noStrike" cap="none" dirty="0">
                <a:solidFill>
                  <a:srgbClr val="FFFFFF"/>
                </a:solidFill>
                <a:latin typeface="Calibri" panose="020F0502020204030204"/>
                <a:ea typeface="Calibri" panose="020F0502020204030204"/>
                <a:cs typeface="Calibri" panose="020F0502020204030204"/>
                <a:sym typeface="Calibri" panose="020F0502020204030204"/>
              </a:rPr>
              <a:t>Tools and Libraries</a:t>
            </a:r>
          </a:p>
        </p:txBody>
      </p:sp>
      <p:grpSp>
        <p:nvGrpSpPr>
          <p:cNvPr id="3" name="Google Shape;108;p14">
            <a:extLst>
              <a:ext uri="{FF2B5EF4-FFF2-40B4-BE49-F238E27FC236}">
                <a16:creationId xmlns:a16="http://schemas.microsoft.com/office/drawing/2014/main" id="{C22EFC0F-8271-4220-9924-1D519DA8675A}"/>
              </a:ext>
            </a:extLst>
          </p:cNvPr>
          <p:cNvGrpSpPr/>
          <p:nvPr/>
        </p:nvGrpSpPr>
        <p:grpSpPr>
          <a:xfrm>
            <a:off x="453703" y="633659"/>
            <a:ext cx="11738297" cy="238905"/>
            <a:chOff x="249998" y="488319"/>
            <a:chExt cx="8644004" cy="108070"/>
          </a:xfrm>
        </p:grpSpPr>
        <p:sp>
          <p:nvSpPr>
            <p:cNvPr id="4" name="Google Shape;109;p14">
              <a:extLst>
                <a:ext uri="{FF2B5EF4-FFF2-40B4-BE49-F238E27FC236}">
                  <a16:creationId xmlns:a16="http://schemas.microsoft.com/office/drawing/2014/main" id="{B0DD387A-2911-4775-ACFB-45D0FE13F0E9}"/>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 name="Google Shape;110;p14">
              <a:extLst>
                <a:ext uri="{FF2B5EF4-FFF2-40B4-BE49-F238E27FC236}">
                  <a16:creationId xmlns:a16="http://schemas.microsoft.com/office/drawing/2014/main" id="{AEACA828-3D14-4013-84FB-AD4C0AC338F1}"/>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7" name="TextBox 6">
            <a:extLst>
              <a:ext uri="{FF2B5EF4-FFF2-40B4-BE49-F238E27FC236}">
                <a16:creationId xmlns:a16="http://schemas.microsoft.com/office/drawing/2014/main" id="{B6CB2B5A-02C1-4B9A-AD93-02A4E7B870B8}"/>
              </a:ext>
            </a:extLst>
          </p:cNvPr>
          <p:cNvSpPr txBox="1"/>
          <p:nvPr/>
        </p:nvSpPr>
        <p:spPr>
          <a:xfrm>
            <a:off x="784274" y="1310767"/>
            <a:ext cx="1480624"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Tools</a:t>
            </a:r>
            <a:r>
              <a:rPr lang="en-US" sz="1600" dirty="0"/>
              <a:t> </a:t>
            </a:r>
          </a:p>
        </p:txBody>
      </p:sp>
      <p:sp>
        <p:nvSpPr>
          <p:cNvPr id="9" name="TextBox 8">
            <a:extLst>
              <a:ext uri="{FF2B5EF4-FFF2-40B4-BE49-F238E27FC236}">
                <a16:creationId xmlns:a16="http://schemas.microsoft.com/office/drawing/2014/main" id="{341D50F0-EA3D-4237-BA57-DAEA2DF8C114}"/>
              </a:ext>
            </a:extLst>
          </p:cNvPr>
          <p:cNvSpPr txBox="1"/>
          <p:nvPr/>
        </p:nvSpPr>
        <p:spPr>
          <a:xfrm>
            <a:off x="650630" y="3194037"/>
            <a:ext cx="6098344"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Libraries</a:t>
            </a:r>
          </a:p>
        </p:txBody>
      </p:sp>
      <p:sp>
        <p:nvSpPr>
          <p:cNvPr id="10" name="TextBox 9">
            <a:extLst>
              <a:ext uri="{FF2B5EF4-FFF2-40B4-BE49-F238E27FC236}">
                <a16:creationId xmlns:a16="http://schemas.microsoft.com/office/drawing/2014/main" id="{6A456957-DC54-4380-BF08-86194BF365EB}"/>
              </a:ext>
            </a:extLst>
          </p:cNvPr>
          <p:cNvSpPr txBox="1"/>
          <p:nvPr/>
        </p:nvSpPr>
        <p:spPr>
          <a:xfrm>
            <a:off x="1724464" y="2040476"/>
            <a:ext cx="1862798" cy="523220"/>
          </a:xfrm>
          <a:prstGeom prst="rect">
            <a:avLst/>
          </a:prstGeom>
          <a:noFill/>
        </p:spPr>
        <p:txBody>
          <a:bodyPr wrap="square">
            <a:spAutoFit/>
          </a:bodyPr>
          <a:lstStyle/>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Mysql</a:t>
            </a:r>
            <a:r>
              <a:rPr lang="en-US" sz="1200" dirty="0">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id="{41122E3A-1966-4FA1-A117-92D1B7F3264A}"/>
              </a:ext>
            </a:extLst>
          </p:cNvPr>
          <p:cNvSpPr txBox="1"/>
          <p:nvPr/>
        </p:nvSpPr>
        <p:spPr>
          <a:xfrm>
            <a:off x="1724463" y="2707199"/>
            <a:ext cx="1975339" cy="523220"/>
          </a:xfrm>
          <a:prstGeom prst="rect">
            <a:avLst/>
          </a:prstGeom>
          <a:noFill/>
        </p:spPr>
        <p:txBody>
          <a:bodyPr wrap="square">
            <a:spAutoFit/>
          </a:bodyPr>
          <a:lstStyle/>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Pycharm</a:t>
            </a:r>
            <a:endParaRPr lang="en-US" sz="1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CEF856D-7F3E-44DA-B0CD-2EDEC8CC33C6}"/>
              </a:ext>
            </a:extLst>
          </p:cNvPr>
          <p:cNvSpPr txBox="1"/>
          <p:nvPr/>
        </p:nvSpPr>
        <p:spPr>
          <a:xfrm>
            <a:off x="1858106" y="4439039"/>
            <a:ext cx="1975339" cy="523220"/>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Pandas</a:t>
            </a:r>
            <a:endParaRPr lang="en-US" sz="12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1504CDD-8DDB-48D7-ADE2-4D25590E2090}"/>
              </a:ext>
            </a:extLst>
          </p:cNvPr>
          <p:cNvSpPr txBox="1"/>
          <p:nvPr/>
        </p:nvSpPr>
        <p:spPr>
          <a:xfrm>
            <a:off x="1858105" y="5037710"/>
            <a:ext cx="1975339" cy="523220"/>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Seaborn</a:t>
            </a:r>
            <a:endParaRPr lang="en-US" sz="12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28CD7CB-5B92-495C-B0FE-B1E5C2540F3B}"/>
              </a:ext>
            </a:extLst>
          </p:cNvPr>
          <p:cNvSpPr txBox="1"/>
          <p:nvPr/>
        </p:nvSpPr>
        <p:spPr>
          <a:xfrm>
            <a:off x="1858107" y="3840368"/>
            <a:ext cx="1975339" cy="523220"/>
          </a:xfrm>
          <a:prstGeom prst="rect">
            <a:avLst/>
          </a:prstGeom>
          <a:noFill/>
        </p:spPr>
        <p:txBody>
          <a:bodyPr wrap="square">
            <a:spAutoFit/>
          </a:bodyPr>
          <a:lstStyle/>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Pymysql</a:t>
            </a:r>
            <a:endParaRPr lang="en-US" sz="1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0D23CE0-2816-459F-9477-EBD50C04851E}"/>
              </a:ext>
            </a:extLst>
          </p:cNvPr>
          <p:cNvSpPr txBox="1"/>
          <p:nvPr/>
        </p:nvSpPr>
        <p:spPr>
          <a:xfrm>
            <a:off x="1858105" y="5642800"/>
            <a:ext cx="2249661" cy="523220"/>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Matplotlib</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76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08;p14">
            <a:extLst>
              <a:ext uri="{FF2B5EF4-FFF2-40B4-BE49-F238E27FC236}">
                <a16:creationId xmlns:a16="http://schemas.microsoft.com/office/drawing/2014/main" id="{ECE5C32F-B113-4EE3-A7FC-8008C64755AA}"/>
              </a:ext>
            </a:extLst>
          </p:cNvPr>
          <p:cNvGrpSpPr/>
          <p:nvPr/>
        </p:nvGrpSpPr>
        <p:grpSpPr>
          <a:xfrm>
            <a:off x="453703" y="633659"/>
            <a:ext cx="11738297" cy="238905"/>
            <a:chOff x="249998" y="488319"/>
            <a:chExt cx="8644004" cy="108070"/>
          </a:xfrm>
        </p:grpSpPr>
        <p:sp>
          <p:nvSpPr>
            <p:cNvPr id="3" name="Google Shape;109;p14">
              <a:extLst>
                <a:ext uri="{FF2B5EF4-FFF2-40B4-BE49-F238E27FC236}">
                  <a16:creationId xmlns:a16="http://schemas.microsoft.com/office/drawing/2014/main" id="{630DE74E-55CB-4C30-9F34-CE72F6D3F211}"/>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 name="Google Shape;110;p14">
              <a:extLst>
                <a:ext uri="{FF2B5EF4-FFF2-40B4-BE49-F238E27FC236}">
                  <a16:creationId xmlns:a16="http://schemas.microsoft.com/office/drawing/2014/main" id="{5F076571-D951-443B-8529-8BEA7C04264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5" name="TextBox 4">
            <a:extLst>
              <a:ext uri="{FF2B5EF4-FFF2-40B4-BE49-F238E27FC236}">
                <a16:creationId xmlns:a16="http://schemas.microsoft.com/office/drawing/2014/main" id="{CEE16777-A01A-4465-9784-8293682EBBE9}"/>
              </a:ext>
            </a:extLst>
          </p:cNvPr>
          <p:cNvSpPr txBox="1"/>
          <p:nvPr/>
        </p:nvSpPr>
        <p:spPr>
          <a:xfrm>
            <a:off x="234462" y="214501"/>
            <a:ext cx="5575495" cy="584775"/>
          </a:xfrm>
          <a:prstGeom prst="rect">
            <a:avLst/>
          </a:prstGeom>
          <a:noFill/>
        </p:spPr>
        <p:txBody>
          <a:bodyPr wrap="square" rtlCol="0">
            <a:spAutoFit/>
          </a:bodyPr>
          <a:lstStyle/>
          <a:p>
            <a:pPr algn="ctr"/>
            <a:r>
              <a:rPr lang="en-US" sz="3200" b="1" dirty="0">
                <a:solidFill>
                  <a:srgbClr val="FFFFFF"/>
                </a:solidFill>
                <a:latin typeface="Calibri" panose="020F0502020204030204"/>
                <a:ea typeface="Calibri" panose="020F0502020204030204"/>
                <a:cs typeface="Calibri" panose="020F0502020204030204"/>
                <a:sym typeface="Calibri" panose="020F0502020204030204"/>
              </a:rPr>
              <a:t>Database Setup and Import </a:t>
            </a:r>
            <a:endParaRPr lang="en-US" sz="32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 name="TextBox 5">
            <a:extLst>
              <a:ext uri="{FF2B5EF4-FFF2-40B4-BE49-F238E27FC236}">
                <a16:creationId xmlns:a16="http://schemas.microsoft.com/office/drawing/2014/main" id="{224C0639-C047-4C91-853D-8CCE667F806B}"/>
              </a:ext>
            </a:extLst>
          </p:cNvPr>
          <p:cNvSpPr txBox="1"/>
          <p:nvPr/>
        </p:nvSpPr>
        <p:spPr>
          <a:xfrm>
            <a:off x="533529" y="853844"/>
            <a:ext cx="11395874" cy="923330"/>
          </a:xfrm>
          <a:prstGeom prst="rect">
            <a:avLst/>
          </a:prstGeom>
          <a:noFill/>
        </p:spPr>
        <p:txBody>
          <a:bodyPr wrap="square" rtlCol="0">
            <a:spAutoFit/>
          </a:bodyPr>
          <a:lstStyle/>
          <a:p>
            <a:pPr algn="just"/>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I used </a:t>
            </a:r>
            <a:r>
              <a:rPr lang="en-US" dirty="0" err="1">
                <a:latin typeface="Times New Roman" panose="02020603050405020304" pitchFamily="18" charset="0"/>
                <a:ea typeface="Calibri" panose="020F0502020204030204"/>
                <a:cs typeface="Times New Roman" panose="02020603050405020304" pitchFamily="18" charset="0"/>
                <a:sym typeface="Calibri" panose="020F0502020204030204"/>
              </a:rPr>
              <a:t>Mysql</a:t>
            </a: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 database for importing crime data CSV file. </a:t>
            </a:r>
            <a:r>
              <a:rPr lang="en-US" i="0" dirty="0">
                <a:effectLst/>
                <a:latin typeface="Times New Roman" panose="02020603050405020304" pitchFamily="18" charset="0"/>
                <a:cs typeface="Times New Roman" panose="02020603050405020304" pitchFamily="18" charset="0"/>
              </a:rPr>
              <a:t>The dataset includes information such as DR NO, Date Reported, Date Occurred, Area Name, Crime Code, Crime Code Description, Victim Age, Victim Sex, Premises Description, Status, Location, Latitude, and Longitude.</a:t>
            </a: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 </a:t>
            </a:r>
            <a:endParaRPr lang="en-US" i="0" u="none" strike="noStrike" cap="none" dirty="0">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pic>
        <p:nvPicPr>
          <p:cNvPr id="10" name="Picture 9">
            <a:extLst>
              <a:ext uri="{FF2B5EF4-FFF2-40B4-BE49-F238E27FC236}">
                <a16:creationId xmlns:a16="http://schemas.microsoft.com/office/drawing/2014/main" id="{7C0F37EC-A87B-436C-ACB9-C353075C2E41}"/>
              </a:ext>
            </a:extLst>
          </p:cNvPr>
          <p:cNvPicPr>
            <a:picLocks noChangeAspect="1"/>
          </p:cNvPicPr>
          <p:nvPr/>
        </p:nvPicPr>
        <p:blipFill>
          <a:blip r:embed="rId2"/>
          <a:stretch>
            <a:fillRect/>
          </a:stretch>
        </p:blipFill>
        <p:spPr>
          <a:xfrm>
            <a:off x="1453895" y="1844712"/>
            <a:ext cx="8712123" cy="4798787"/>
          </a:xfrm>
          <a:prstGeom prst="rect">
            <a:avLst/>
          </a:prstGeom>
        </p:spPr>
      </p:pic>
    </p:spTree>
    <p:extLst>
      <p:ext uri="{BB962C8B-B14F-4D97-AF65-F5344CB8AC3E}">
        <p14:creationId xmlns:p14="http://schemas.microsoft.com/office/powerpoint/2010/main" val="70541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08;p14">
            <a:extLst>
              <a:ext uri="{FF2B5EF4-FFF2-40B4-BE49-F238E27FC236}">
                <a16:creationId xmlns:a16="http://schemas.microsoft.com/office/drawing/2014/main" id="{ECE5C32F-B113-4EE3-A7FC-8008C64755AA}"/>
              </a:ext>
            </a:extLst>
          </p:cNvPr>
          <p:cNvGrpSpPr/>
          <p:nvPr/>
        </p:nvGrpSpPr>
        <p:grpSpPr>
          <a:xfrm>
            <a:off x="453703" y="633659"/>
            <a:ext cx="11738297" cy="238905"/>
            <a:chOff x="249998" y="488319"/>
            <a:chExt cx="8644004" cy="108070"/>
          </a:xfrm>
        </p:grpSpPr>
        <p:sp>
          <p:nvSpPr>
            <p:cNvPr id="3" name="Google Shape;109;p14">
              <a:extLst>
                <a:ext uri="{FF2B5EF4-FFF2-40B4-BE49-F238E27FC236}">
                  <a16:creationId xmlns:a16="http://schemas.microsoft.com/office/drawing/2014/main" id="{630DE74E-55CB-4C30-9F34-CE72F6D3F211}"/>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 name="Google Shape;110;p14">
              <a:extLst>
                <a:ext uri="{FF2B5EF4-FFF2-40B4-BE49-F238E27FC236}">
                  <a16:creationId xmlns:a16="http://schemas.microsoft.com/office/drawing/2014/main" id="{5F076571-D951-443B-8529-8BEA7C04264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5" name="TextBox 4">
            <a:extLst>
              <a:ext uri="{FF2B5EF4-FFF2-40B4-BE49-F238E27FC236}">
                <a16:creationId xmlns:a16="http://schemas.microsoft.com/office/drawing/2014/main" id="{CEE16777-A01A-4465-9784-8293682EBBE9}"/>
              </a:ext>
            </a:extLst>
          </p:cNvPr>
          <p:cNvSpPr txBox="1"/>
          <p:nvPr/>
        </p:nvSpPr>
        <p:spPr>
          <a:xfrm>
            <a:off x="453703" y="168335"/>
            <a:ext cx="4182794" cy="584775"/>
          </a:xfrm>
          <a:prstGeom prst="rect">
            <a:avLst/>
          </a:prstGeom>
          <a:noFill/>
        </p:spPr>
        <p:txBody>
          <a:bodyPr wrap="square" rtlCol="0">
            <a:spAutoFit/>
          </a:bodyPr>
          <a:lstStyle/>
          <a:p>
            <a:pPr algn="ctr"/>
            <a:r>
              <a:rPr lang="en-US" sz="3200" b="1" dirty="0">
                <a:solidFill>
                  <a:srgbClr val="FFFFFF"/>
                </a:solidFill>
                <a:latin typeface="Calibri" panose="020F0502020204030204"/>
                <a:cs typeface="Calibri" panose="020F0502020204030204"/>
              </a:rPr>
              <a:t>Database Connection</a:t>
            </a:r>
          </a:p>
        </p:txBody>
      </p:sp>
      <p:sp>
        <p:nvSpPr>
          <p:cNvPr id="8" name="TextBox 7">
            <a:extLst>
              <a:ext uri="{FF2B5EF4-FFF2-40B4-BE49-F238E27FC236}">
                <a16:creationId xmlns:a16="http://schemas.microsoft.com/office/drawing/2014/main" id="{BDB02667-F6EB-432F-85E5-80598608FE1E}"/>
              </a:ext>
            </a:extLst>
          </p:cNvPr>
          <p:cNvSpPr txBox="1"/>
          <p:nvPr/>
        </p:nvSpPr>
        <p:spPr>
          <a:xfrm>
            <a:off x="0" y="1218434"/>
            <a:ext cx="7678358" cy="461665"/>
          </a:xfrm>
          <a:prstGeom prst="rect">
            <a:avLst/>
          </a:prstGeom>
          <a:noFill/>
        </p:spPr>
        <p:txBody>
          <a:bodyPr wrap="square" rtlCol="0">
            <a:spAutoFit/>
          </a:bodyPr>
          <a:lstStyle/>
          <a:p>
            <a:pPr algn="ctr"/>
            <a:r>
              <a:rPr lang="en-US" sz="2400" b="1" dirty="0">
                <a:solidFill>
                  <a:srgbClr val="FFFFFF"/>
                </a:solidFill>
                <a:latin typeface="Calibri" panose="020F0502020204030204"/>
                <a:ea typeface="Calibri" panose="020F0502020204030204"/>
                <a:cs typeface="Calibri" panose="020F0502020204030204"/>
                <a:sym typeface="Calibri" panose="020F0502020204030204"/>
              </a:rPr>
              <a:t>I used </a:t>
            </a:r>
            <a:r>
              <a:rPr lang="en-US" sz="2400" b="1" dirty="0" err="1">
                <a:solidFill>
                  <a:srgbClr val="FFFFFF"/>
                </a:solidFill>
                <a:latin typeface="Calibri" panose="020F0502020204030204"/>
                <a:ea typeface="Calibri" panose="020F0502020204030204"/>
                <a:cs typeface="Calibri" panose="020F0502020204030204"/>
                <a:sym typeface="Calibri" panose="020F0502020204030204"/>
              </a:rPr>
              <a:t>Pymysql</a:t>
            </a:r>
            <a:r>
              <a:rPr lang="en-US" sz="2400" b="1" dirty="0">
                <a:solidFill>
                  <a:srgbClr val="FFFFFF"/>
                </a:solidFill>
                <a:latin typeface="Calibri" panose="020F0502020204030204"/>
                <a:ea typeface="Calibri" panose="020F0502020204030204"/>
                <a:cs typeface="Calibri" panose="020F0502020204030204"/>
                <a:sym typeface="Calibri" panose="020F0502020204030204"/>
              </a:rPr>
              <a:t> lib to connect </a:t>
            </a:r>
            <a:r>
              <a:rPr lang="en-US" sz="2400" b="1" dirty="0" err="1">
                <a:solidFill>
                  <a:srgbClr val="FFFFFF"/>
                </a:solidFill>
                <a:latin typeface="Calibri" panose="020F0502020204030204"/>
                <a:ea typeface="Calibri" panose="020F0502020204030204"/>
                <a:cs typeface="Calibri" panose="020F0502020204030204"/>
                <a:sym typeface="Calibri" panose="020F0502020204030204"/>
              </a:rPr>
              <a:t>Mysql</a:t>
            </a:r>
            <a:r>
              <a:rPr lang="en-US" sz="2400" b="1" dirty="0">
                <a:solidFill>
                  <a:srgbClr val="FFFFFF"/>
                </a:solidFill>
                <a:latin typeface="Calibri" panose="020F0502020204030204"/>
                <a:ea typeface="Calibri" panose="020F0502020204030204"/>
                <a:cs typeface="Calibri" panose="020F0502020204030204"/>
                <a:sym typeface="Calibri" panose="020F0502020204030204"/>
              </a:rPr>
              <a:t> database  </a:t>
            </a:r>
            <a:endPar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0" name="Picture 9">
            <a:extLst>
              <a:ext uri="{FF2B5EF4-FFF2-40B4-BE49-F238E27FC236}">
                <a16:creationId xmlns:a16="http://schemas.microsoft.com/office/drawing/2014/main" id="{1DC90EA7-943A-4C0D-8849-10223862B832}"/>
              </a:ext>
            </a:extLst>
          </p:cNvPr>
          <p:cNvPicPr>
            <a:picLocks noChangeAspect="1"/>
          </p:cNvPicPr>
          <p:nvPr/>
        </p:nvPicPr>
        <p:blipFill>
          <a:blip r:embed="rId2"/>
          <a:stretch>
            <a:fillRect/>
          </a:stretch>
        </p:blipFill>
        <p:spPr>
          <a:xfrm>
            <a:off x="893242" y="2025969"/>
            <a:ext cx="4987054" cy="4220972"/>
          </a:xfrm>
          <a:prstGeom prst="rect">
            <a:avLst/>
          </a:prstGeom>
        </p:spPr>
      </p:pic>
    </p:spTree>
    <p:extLst>
      <p:ext uri="{BB962C8B-B14F-4D97-AF65-F5344CB8AC3E}">
        <p14:creationId xmlns:p14="http://schemas.microsoft.com/office/powerpoint/2010/main" val="371765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08;p14">
            <a:extLst>
              <a:ext uri="{FF2B5EF4-FFF2-40B4-BE49-F238E27FC236}">
                <a16:creationId xmlns:a16="http://schemas.microsoft.com/office/drawing/2014/main" id="{ECE5C32F-B113-4EE3-A7FC-8008C64755AA}"/>
              </a:ext>
            </a:extLst>
          </p:cNvPr>
          <p:cNvGrpSpPr/>
          <p:nvPr/>
        </p:nvGrpSpPr>
        <p:grpSpPr>
          <a:xfrm>
            <a:off x="453703" y="633659"/>
            <a:ext cx="11738297" cy="238905"/>
            <a:chOff x="249998" y="488319"/>
            <a:chExt cx="8644004" cy="108070"/>
          </a:xfrm>
        </p:grpSpPr>
        <p:sp>
          <p:nvSpPr>
            <p:cNvPr id="3" name="Google Shape;109;p14">
              <a:extLst>
                <a:ext uri="{FF2B5EF4-FFF2-40B4-BE49-F238E27FC236}">
                  <a16:creationId xmlns:a16="http://schemas.microsoft.com/office/drawing/2014/main" id="{630DE74E-55CB-4C30-9F34-CE72F6D3F211}"/>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 name="Google Shape;110;p14">
              <a:extLst>
                <a:ext uri="{FF2B5EF4-FFF2-40B4-BE49-F238E27FC236}">
                  <a16:creationId xmlns:a16="http://schemas.microsoft.com/office/drawing/2014/main" id="{5F076571-D951-443B-8529-8BEA7C04264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5" name="TextBox 4">
            <a:extLst>
              <a:ext uri="{FF2B5EF4-FFF2-40B4-BE49-F238E27FC236}">
                <a16:creationId xmlns:a16="http://schemas.microsoft.com/office/drawing/2014/main" id="{CEE16777-A01A-4465-9784-8293682EBBE9}"/>
              </a:ext>
            </a:extLst>
          </p:cNvPr>
          <p:cNvSpPr txBox="1"/>
          <p:nvPr/>
        </p:nvSpPr>
        <p:spPr>
          <a:xfrm>
            <a:off x="234462" y="214501"/>
            <a:ext cx="4182794" cy="584775"/>
          </a:xfrm>
          <a:prstGeom prst="rect">
            <a:avLst/>
          </a:prstGeom>
          <a:noFill/>
        </p:spPr>
        <p:txBody>
          <a:bodyPr wrap="square" rtlCol="0">
            <a:spAutoFit/>
          </a:bodyPr>
          <a:lstStyle/>
          <a:p>
            <a:pPr algn="ctr"/>
            <a:r>
              <a:rPr lang="en-US" sz="3200" b="1" i="0" u="none" strike="noStrike" cap="none" dirty="0">
                <a:solidFill>
                  <a:srgbClr val="FFFFFF"/>
                </a:solidFill>
                <a:latin typeface="Calibri" panose="020F0502020204030204"/>
                <a:ea typeface="Calibri" panose="020F0502020204030204"/>
                <a:cs typeface="Calibri" panose="020F0502020204030204"/>
                <a:sym typeface="Calibri" panose="020F0502020204030204"/>
              </a:rPr>
              <a:t>Spatial Analysis</a:t>
            </a:r>
          </a:p>
        </p:txBody>
      </p:sp>
      <p:sp>
        <p:nvSpPr>
          <p:cNvPr id="6" name="TextBox 5">
            <a:extLst>
              <a:ext uri="{FF2B5EF4-FFF2-40B4-BE49-F238E27FC236}">
                <a16:creationId xmlns:a16="http://schemas.microsoft.com/office/drawing/2014/main" id="{C11215CD-224F-4FCB-B1F0-0F77120F9055}"/>
              </a:ext>
            </a:extLst>
          </p:cNvPr>
          <p:cNvSpPr txBox="1"/>
          <p:nvPr/>
        </p:nvSpPr>
        <p:spPr>
          <a:xfrm>
            <a:off x="453703" y="872562"/>
            <a:ext cx="11408898" cy="1200329"/>
          </a:xfrm>
          <a:prstGeom prst="rect">
            <a:avLst/>
          </a:prstGeom>
          <a:noFill/>
        </p:spPr>
        <p:txBody>
          <a:bodyPr wrap="square" rtlCol="0">
            <a:spAutoFit/>
          </a:bodyPr>
          <a:lstStyle/>
          <a:p>
            <a:r>
              <a:rPr lang="en-US" sz="2400" b="1" dirty="0">
                <a:solidFill>
                  <a:srgbClr val="FFFFFF"/>
                </a:solidFill>
                <a:latin typeface="Calibri" panose="020F0502020204030204"/>
                <a:ea typeface="Calibri" panose="020F0502020204030204"/>
                <a:cs typeface="Calibri" panose="020F0502020204030204"/>
                <a:sym typeface="Calibri" panose="020F0502020204030204"/>
              </a:rPr>
              <a:t>From the analysis of the hotspot map for crimes,</a:t>
            </a:r>
          </a:p>
          <a:p>
            <a:r>
              <a:rPr lang="en-US" sz="2400" b="1" dirty="0">
                <a:solidFill>
                  <a:srgbClr val="FFFFFF"/>
                </a:solidFill>
                <a:latin typeface="Calibri" panose="020F0502020204030204"/>
                <a:ea typeface="Calibri" panose="020F0502020204030204"/>
                <a:cs typeface="Calibri" panose="020F0502020204030204"/>
                <a:sym typeface="Calibri" panose="020F0502020204030204"/>
              </a:rPr>
              <a:t>I have concluded that Los Angeles is the </a:t>
            </a:r>
            <a:r>
              <a:rPr lang="en-US" sz="2400" b="1" dirty="0" err="1">
                <a:solidFill>
                  <a:srgbClr val="FFFFFF"/>
                </a:solidFill>
                <a:latin typeface="Calibri" panose="020F0502020204030204"/>
                <a:ea typeface="Calibri" panose="020F0502020204030204"/>
                <a:cs typeface="Calibri" panose="020F0502020204030204"/>
                <a:sym typeface="Calibri" panose="020F0502020204030204"/>
              </a:rPr>
              <a:t>hostspot</a:t>
            </a:r>
            <a:r>
              <a:rPr lang="en-US" sz="2400" b="1" dirty="0">
                <a:solidFill>
                  <a:srgbClr val="FFFFFF"/>
                </a:solidFill>
                <a:latin typeface="Calibri" panose="020F0502020204030204"/>
                <a:ea typeface="Calibri" panose="020F0502020204030204"/>
                <a:cs typeface="Calibri" panose="020F0502020204030204"/>
                <a:sym typeface="Calibri" panose="020F0502020204030204"/>
              </a:rPr>
              <a:t> country where most crimes have happened  </a:t>
            </a:r>
            <a:endPar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8" name="Picture 7">
            <a:extLst>
              <a:ext uri="{FF2B5EF4-FFF2-40B4-BE49-F238E27FC236}">
                <a16:creationId xmlns:a16="http://schemas.microsoft.com/office/drawing/2014/main" id="{BF2297E5-6CA3-497E-983A-0A4C52F85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881" y="2146176"/>
            <a:ext cx="9424934" cy="4606315"/>
          </a:xfrm>
          <a:prstGeom prst="rect">
            <a:avLst/>
          </a:prstGeom>
        </p:spPr>
      </p:pic>
    </p:spTree>
    <p:extLst>
      <p:ext uri="{BB962C8B-B14F-4D97-AF65-F5344CB8AC3E}">
        <p14:creationId xmlns:p14="http://schemas.microsoft.com/office/powerpoint/2010/main" val="2959458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08;p14">
            <a:extLst>
              <a:ext uri="{FF2B5EF4-FFF2-40B4-BE49-F238E27FC236}">
                <a16:creationId xmlns:a16="http://schemas.microsoft.com/office/drawing/2014/main" id="{ECE5C32F-B113-4EE3-A7FC-8008C64755AA}"/>
              </a:ext>
            </a:extLst>
          </p:cNvPr>
          <p:cNvGrpSpPr/>
          <p:nvPr/>
        </p:nvGrpSpPr>
        <p:grpSpPr>
          <a:xfrm>
            <a:off x="453703" y="633659"/>
            <a:ext cx="11738297" cy="238905"/>
            <a:chOff x="249998" y="488319"/>
            <a:chExt cx="8644004" cy="108070"/>
          </a:xfrm>
        </p:grpSpPr>
        <p:sp>
          <p:nvSpPr>
            <p:cNvPr id="3" name="Google Shape;109;p14">
              <a:extLst>
                <a:ext uri="{FF2B5EF4-FFF2-40B4-BE49-F238E27FC236}">
                  <a16:creationId xmlns:a16="http://schemas.microsoft.com/office/drawing/2014/main" id="{630DE74E-55CB-4C30-9F34-CE72F6D3F211}"/>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 name="Google Shape;110;p14">
              <a:extLst>
                <a:ext uri="{FF2B5EF4-FFF2-40B4-BE49-F238E27FC236}">
                  <a16:creationId xmlns:a16="http://schemas.microsoft.com/office/drawing/2014/main" id="{5F076571-D951-443B-8529-8BEA7C04264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7" name="Picture 6">
            <a:extLst>
              <a:ext uri="{FF2B5EF4-FFF2-40B4-BE49-F238E27FC236}">
                <a16:creationId xmlns:a16="http://schemas.microsoft.com/office/drawing/2014/main" id="{EC30017F-9878-4346-A4E8-8D09669A8AC9}"/>
              </a:ext>
            </a:extLst>
          </p:cNvPr>
          <p:cNvPicPr>
            <a:picLocks noChangeAspect="1"/>
          </p:cNvPicPr>
          <p:nvPr/>
        </p:nvPicPr>
        <p:blipFill>
          <a:blip r:embed="rId2"/>
          <a:stretch>
            <a:fillRect/>
          </a:stretch>
        </p:blipFill>
        <p:spPr>
          <a:xfrm>
            <a:off x="523151" y="872562"/>
            <a:ext cx="11519573" cy="5869416"/>
          </a:xfrm>
          <a:prstGeom prst="rect">
            <a:avLst/>
          </a:prstGeom>
        </p:spPr>
      </p:pic>
    </p:spTree>
    <p:extLst>
      <p:ext uri="{BB962C8B-B14F-4D97-AF65-F5344CB8AC3E}">
        <p14:creationId xmlns:p14="http://schemas.microsoft.com/office/powerpoint/2010/main" val="12766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08;p14">
            <a:extLst>
              <a:ext uri="{FF2B5EF4-FFF2-40B4-BE49-F238E27FC236}">
                <a16:creationId xmlns:a16="http://schemas.microsoft.com/office/drawing/2014/main" id="{ECE5C32F-B113-4EE3-A7FC-8008C64755AA}"/>
              </a:ext>
            </a:extLst>
          </p:cNvPr>
          <p:cNvGrpSpPr/>
          <p:nvPr/>
        </p:nvGrpSpPr>
        <p:grpSpPr>
          <a:xfrm>
            <a:off x="453703" y="633659"/>
            <a:ext cx="11738297" cy="238905"/>
            <a:chOff x="249998" y="488319"/>
            <a:chExt cx="8644004" cy="108070"/>
          </a:xfrm>
        </p:grpSpPr>
        <p:sp>
          <p:nvSpPr>
            <p:cNvPr id="3" name="Google Shape;109;p14">
              <a:extLst>
                <a:ext uri="{FF2B5EF4-FFF2-40B4-BE49-F238E27FC236}">
                  <a16:creationId xmlns:a16="http://schemas.microsoft.com/office/drawing/2014/main" id="{630DE74E-55CB-4C30-9F34-CE72F6D3F211}"/>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 name="Google Shape;110;p14">
              <a:extLst>
                <a:ext uri="{FF2B5EF4-FFF2-40B4-BE49-F238E27FC236}">
                  <a16:creationId xmlns:a16="http://schemas.microsoft.com/office/drawing/2014/main" id="{5F076571-D951-443B-8529-8BEA7C04264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5" name="TextBox 4">
            <a:extLst>
              <a:ext uri="{FF2B5EF4-FFF2-40B4-BE49-F238E27FC236}">
                <a16:creationId xmlns:a16="http://schemas.microsoft.com/office/drawing/2014/main" id="{CEE16777-A01A-4465-9784-8293682EBBE9}"/>
              </a:ext>
            </a:extLst>
          </p:cNvPr>
          <p:cNvSpPr txBox="1"/>
          <p:nvPr/>
        </p:nvSpPr>
        <p:spPr>
          <a:xfrm>
            <a:off x="453703" y="197083"/>
            <a:ext cx="4182794" cy="584775"/>
          </a:xfrm>
          <a:prstGeom prst="rect">
            <a:avLst/>
          </a:prstGeom>
          <a:noFill/>
        </p:spPr>
        <p:txBody>
          <a:bodyPr wrap="square" rtlCol="0">
            <a:spAutoFit/>
          </a:bodyPr>
          <a:lstStyle/>
          <a:p>
            <a:pPr algn="ctr"/>
            <a:r>
              <a:rPr lang="en-US" sz="3200" b="1" dirty="0">
                <a:solidFill>
                  <a:srgbClr val="FFFFFF"/>
                </a:solidFill>
                <a:latin typeface="Calibri" panose="020F0502020204030204"/>
                <a:cs typeface="Calibri" panose="020F0502020204030204"/>
              </a:rPr>
              <a:t>Victim Demographics</a:t>
            </a:r>
          </a:p>
        </p:txBody>
      </p:sp>
      <p:sp>
        <p:nvSpPr>
          <p:cNvPr id="7" name="TextBox 6">
            <a:extLst>
              <a:ext uri="{FF2B5EF4-FFF2-40B4-BE49-F238E27FC236}">
                <a16:creationId xmlns:a16="http://schemas.microsoft.com/office/drawing/2014/main" id="{FAE2F519-0108-4B78-BF40-C0ED0B379F02}"/>
              </a:ext>
            </a:extLst>
          </p:cNvPr>
          <p:cNvSpPr txBox="1"/>
          <p:nvPr/>
        </p:nvSpPr>
        <p:spPr>
          <a:xfrm>
            <a:off x="453703" y="838341"/>
            <a:ext cx="11738297" cy="1477328"/>
          </a:xfrm>
          <a:prstGeom prst="rect">
            <a:avLst/>
          </a:prstGeom>
          <a:noFill/>
        </p:spPr>
        <p:txBody>
          <a:bodyPr wrap="square">
            <a:spAutoFit/>
          </a:bodyPr>
          <a:lstStyle/>
          <a:p>
            <a:pPr marL="342900" indent="-342900">
              <a:buFont typeface="+mj-lt"/>
              <a:buAutoNum type="arabicPeriod"/>
            </a:pPr>
            <a:r>
              <a:rPr lang="en-US" dirty="0"/>
              <a:t>From the analysis of Histogram, In our dataset there are zero values in the age column where we can                                                                                                                                 see that most of the crime </a:t>
            </a:r>
            <a:r>
              <a:rPr lang="en-US" dirty="0" err="1"/>
              <a:t>happend</a:t>
            </a:r>
            <a:r>
              <a:rPr lang="en-US" dirty="0"/>
              <a:t> in that age group of 0 to 5.The frequency of that age group is above 80 </a:t>
            </a:r>
          </a:p>
          <a:p>
            <a:r>
              <a:rPr lang="en-US" dirty="0"/>
              <a:t>2.  The age group of 23 to 35 the crime frequency is above 50</a:t>
            </a:r>
          </a:p>
          <a:p>
            <a:r>
              <a:rPr lang="en-US" dirty="0"/>
              <a:t>3.  Some of the crimes has frequency less than 40 and the age group for those crimes </a:t>
            </a:r>
          </a:p>
          <a:p>
            <a:r>
              <a:rPr lang="en-US" dirty="0"/>
              <a:t>     are (6-11) and (40-80)</a:t>
            </a:r>
          </a:p>
        </p:txBody>
      </p:sp>
      <p:pic>
        <p:nvPicPr>
          <p:cNvPr id="9" name="Picture 8">
            <a:extLst>
              <a:ext uri="{FF2B5EF4-FFF2-40B4-BE49-F238E27FC236}">
                <a16:creationId xmlns:a16="http://schemas.microsoft.com/office/drawing/2014/main" id="{700D684B-D46C-478E-B0B3-9C302D79F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2294182"/>
            <a:ext cx="9144018" cy="4563818"/>
          </a:xfrm>
          <a:prstGeom prst="rect">
            <a:avLst/>
          </a:prstGeom>
        </p:spPr>
      </p:pic>
    </p:spTree>
    <p:extLst>
      <p:ext uri="{BB962C8B-B14F-4D97-AF65-F5344CB8AC3E}">
        <p14:creationId xmlns:p14="http://schemas.microsoft.com/office/powerpoint/2010/main" val="384019604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209</TotalTime>
  <Words>605</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Blackadder ITC</vt:lpstr>
      <vt:lpstr>Calibri</vt:lpstr>
      <vt:lpstr>Century Schoolbook</vt:lpstr>
      <vt:lpstr>Times New Roman</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yaswanth sai</dc:creator>
  <cp:lastModifiedBy>yaswanth sai</cp:lastModifiedBy>
  <cp:revision>24</cp:revision>
  <dcterms:created xsi:type="dcterms:W3CDTF">2024-05-04T15:31:14Z</dcterms:created>
  <dcterms:modified xsi:type="dcterms:W3CDTF">2024-09-30T09:58:40Z</dcterms:modified>
</cp:coreProperties>
</file>