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4"/>
  </p:notesMasterIdLst>
  <p:sldIdLst>
    <p:sldId id="302" r:id="rId2"/>
    <p:sldId id="257" r:id="rId3"/>
    <p:sldId id="258" r:id="rId4"/>
    <p:sldId id="259" r:id="rId5"/>
    <p:sldId id="260" r:id="rId6"/>
    <p:sldId id="283" r:id="rId7"/>
    <p:sldId id="284" r:id="rId8"/>
    <p:sldId id="261" r:id="rId9"/>
    <p:sldId id="262" r:id="rId10"/>
    <p:sldId id="263" r:id="rId11"/>
    <p:sldId id="265" r:id="rId12"/>
    <p:sldId id="266" r:id="rId13"/>
    <p:sldId id="267" r:id="rId14"/>
    <p:sldId id="268" r:id="rId15"/>
    <p:sldId id="269" r:id="rId16"/>
    <p:sldId id="298" r:id="rId17"/>
    <p:sldId id="299" r:id="rId18"/>
    <p:sldId id="300" r:id="rId19"/>
    <p:sldId id="301" r:id="rId20"/>
    <p:sldId id="270" r:id="rId21"/>
    <p:sldId id="271" r:id="rId22"/>
    <p:sldId id="272" r:id="rId23"/>
    <p:sldId id="275" r:id="rId24"/>
    <p:sldId id="276" r:id="rId25"/>
    <p:sldId id="277" r:id="rId26"/>
    <p:sldId id="279" r:id="rId27"/>
    <p:sldId id="280" r:id="rId28"/>
    <p:sldId id="281" r:id="rId29"/>
    <p:sldId id="278" r:id="rId30"/>
    <p:sldId id="285" r:id="rId31"/>
    <p:sldId id="286" r:id="rId32"/>
    <p:sldId id="287" r:id="rId33"/>
    <p:sldId id="288" r:id="rId34"/>
    <p:sldId id="289" r:id="rId35"/>
    <p:sldId id="290" r:id="rId36"/>
    <p:sldId id="296" r:id="rId37"/>
    <p:sldId id="291" r:id="rId38"/>
    <p:sldId id="292" r:id="rId39"/>
    <p:sldId id="293" r:id="rId40"/>
    <p:sldId id="294" r:id="rId41"/>
    <p:sldId id="295"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6" d="100"/>
          <a:sy n="76" d="100"/>
        </p:scale>
        <p:origin x="9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oub addi" userId="ae833103542f65f0" providerId="LiveId" clId="{5242DCBB-0C47-473F-8E0A-3C21CD0CEBCC}"/>
    <pc:docChg chg="undo custSel addSld delSld modSld">
      <pc:chgData name="ayoub addi" userId="ae833103542f65f0" providerId="LiveId" clId="{5242DCBB-0C47-473F-8E0A-3C21CD0CEBCC}" dt="2025-01-22T18:20:55.806" v="237" actId="108"/>
      <pc:docMkLst>
        <pc:docMk/>
      </pc:docMkLst>
      <pc:sldChg chg="modSp mod">
        <pc:chgData name="ayoub addi" userId="ae833103542f65f0" providerId="LiveId" clId="{5242DCBB-0C47-473F-8E0A-3C21CD0CEBCC}" dt="2025-01-22T18:10:29.666" v="99" actId="255"/>
        <pc:sldMkLst>
          <pc:docMk/>
          <pc:sldMk cId="229105811" sldId="258"/>
        </pc:sldMkLst>
        <pc:spChg chg="mod">
          <ac:chgData name="ayoub addi" userId="ae833103542f65f0" providerId="LiveId" clId="{5242DCBB-0C47-473F-8E0A-3C21CD0CEBCC}" dt="2025-01-22T18:10:29.666" v="99" actId="255"/>
          <ac:spMkLst>
            <pc:docMk/>
            <pc:sldMk cId="229105811" sldId="258"/>
            <ac:spMk id="2" creationId="{E84F6915-F928-EA12-BCDB-07AA92AC4AA8}"/>
          </ac:spMkLst>
        </pc:spChg>
      </pc:sldChg>
      <pc:sldChg chg="modSp mod">
        <pc:chgData name="ayoub addi" userId="ae833103542f65f0" providerId="LiveId" clId="{5242DCBB-0C47-473F-8E0A-3C21CD0CEBCC}" dt="2025-01-22T18:10:43.056" v="101" actId="255"/>
        <pc:sldMkLst>
          <pc:docMk/>
          <pc:sldMk cId="2520928618" sldId="260"/>
        </pc:sldMkLst>
        <pc:spChg chg="mod">
          <ac:chgData name="ayoub addi" userId="ae833103542f65f0" providerId="LiveId" clId="{5242DCBB-0C47-473F-8E0A-3C21CD0CEBCC}" dt="2025-01-22T18:10:43.056" v="101" actId="255"/>
          <ac:spMkLst>
            <pc:docMk/>
            <pc:sldMk cId="2520928618" sldId="260"/>
            <ac:spMk id="2" creationId="{0A27DF06-628F-7BBE-54B8-6E825FBFD108}"/>
          </ac:spMkLst>
        </pc:spChg>
      </pc:sldChg>
      <pc:sldChg chg="modSp mod">
        <pc:chgData name="ayoub addi" userId="ae833103542f65f0" providerId="LiveId" clId="{5242DCBB-0C47-473F-8E0A-3C21CD0CEBCC}" dt="2025-01-22T18:17:02.810" v="168" actId="255"/>
        <pc:sldMkLst>
          <pc:docMk/>
          <pc:sldMk cId="3428196911" sldId="261"/>
        </pc:sldMkLst>
        <pc:spChg chg="mod">
          <ac:chgData name="ayoub addi" userId="ae833103542f65f0" providerId="LiveId" clId="{5242DCBB-0C47-473F-8E0A-3C21CD0CEBCC}" dt="2025-01-22T18:17:02.810" v="168" actId="255"/>
          <ac:spMkLst>
            <pc:docMk/>
            <pc:sldMk cId="3428196911" sldId="261"/>
            <ac:spMk id="7" creationId="{1AFD7343-1E11-42DF-2D77-95F707179180}"/>
          </ac:spMkLst>
        </pc:spChg>
      </pc:sldChg>
      <pc:sldChg chg="modSp mod">
        <pc:chgData name="ayoub addi" userId="ae833103542f65f0" providerId="LiveId" clId="{5242DCBB-0C47-473F-8E0A-3C21CD0CEBCC}" dt="2025-01-22T18:17:25.246" v="173" actId="14100"/>
        <pc:sldMkLst>
          <pc:docMk/>
          <pc:sldMk cId="1794944247" sldId="262"/>
        </pc:sldMkLst>
        <pc:spChg chg="mod">
          <ac:chgData name="ayoub addi" userId="ae833103542f65f0" providerId="LiveId" clId="{5242DCBB-0C47-473F-8E0A-3C21CD0CEBCC}" dt="2025-01-22T18:17:25.246" v="173" actId="14100"/>
          <ac:spMkLst>
            <pc:docMk/>
            <pc:sldMk cId="1794944247" sldId="262"/>
            <ac:spMk id="7" creationId="{120BFD81-5263-D8EE-6078-114E93605D9D}"/>
          </ac:spMkLst>
        </pc:spChg>
      </pc:sldChg>
      <pc:sldChg chg="modSp mod">
        <pc:chgData name="ayoub addi" userId="ae833103542f65f0" providerId="LiveId" clId="{5242DCBB-0C47-473F-8E0A-3C21CD0CEBCC}" dt="2025-01-22T18:17:40.300" v="179" actId="255"/>
        <pc:sldMkLst>
          <pc:docMk/>
          <pc:sldMk cId="2483842266" sldId="263"/>
        </pc:sldMkLst>
        <pc:spChg chg="mod">
          <ac:chgData name="ayoub addi" userId="ae833103542f65f0" providerId="LiveId" clId="{5242DCBB-0C47-473F-8E0A-3C21CD0CEBCC}" dt="2025-01-22T18:17:40.300" v="179" actId="255"/>
          <ac:spMkLst>
            <pc:docMk/>
            <pc:sldMk cId="2483842266" sldId="263"/>
            <ac:spMk id="7" creationId="{355FE710-E983-ACD3-56DE-052E5B4FB8FD}"/>
          </ac:spMkLst>
        </pc:spChg>
      </pc:sldChg>
      <pc:sldChg chg="modSp mod">
        <pc:chgData name="ayoub addi" userId="ae833103542f65f0" providerId="LiveId" clId="{5242DCBB-0C47-473F-8E0A-3C21CD0CEBCC}" dt="2025-01-22T18:18:06.584" v="187" actId="108"/>
        <pc:sldMkLst>
          <pc:docMk/>
          <pc:sldMk cId="987048236" sldId="265"/>
        </pc:sldMkLst>
        <pc:spChg chg="mod">
          <ac:chgData name="ayoub addi" userId="ae833103542f65f0" providerId="LiveId" clId="{5242DCBB-0C47-473F-8E0A-3C21CD0CEBCC}" dt="2025-01-22T18:18:06.584" v="187" actId="108"/>
          <ac:spMkLst>
            <pc:docMk/>
            <pc:sldMk cId="987048236" sldId="265"/>
            <ac:spMk id="4" creationId="{BC19BAE5-9D32-F629-AA5D-66872A50A9B7}"/>
          </ac:spMkLst>
        </pc:spChg>
      </pc:sldChg>
      <pc:sldChg chg="modSp mod">
        <pc:chgData name="ayoub addi" userId="ae833103542f65f0" providerId="LiveId" clId="{5242DCBB-0C47-473F-8E0A-3C21CD0CEBCC}" dt="2025-01-22T18:18:27.743" v="191" actId="108"/>
        <pc:sldMkLst>
          <pc:docMk/>
          <pc:sldMk cId="847188431" sldId="266"/>
        </pc:sldMkLst>
        <pc:spChg chg="mod">
          <ac:chgData name="ayoub addi" userId="ae833103542f65f0" providerId="LiveId" clId="{5242DCBB-0C47-473F-8E0A-3C21CD0CEBCC}" dt="2025-01-22T18:18:27.743" v="191" actId="108"/>
          <ac:spMkLst>
            <pc:docMk/>
            <pc:sldMk cId="847188431" sldId="266"/>
            <ac:spMk id="4" creationId="{3D64664D-60E4-2D73-1AE9-9842D3F00988}"/>
          </ac:spMkLst>
        </pc:spChg>
      </pc:sldChg>
      <pc:sldChg chg="modSp mod">
        <pc:chgData name="ayoub addi" userId="ae833103542f65f0" providerId="LiveId" clId="{5242DCBB-0C47-473F-8E0A-3C21CD0CEBCC}" dt="2025-01-22T18:18:43.321" v="197" actId="108"/>
        <pc:sldMkLst>
          <pc:docMk/>
          <pc:sldMk cId="3575740948" sldId="267"/>
        </pc:sldMkLst>
        <pc:spChg chg="mod">
          <ac:chgData name="ayoub addi" userId="ae833103542f65f0" providerId="LiveId" clId="{5242DCBB-0C47-473F-8E0A-3C21CD0CEBCC}" dt="2025-01-22T18:18:43.321" v="197" actId="108"/>
          <ac:spMkLst>
            <pc:docMk/>
            <pc:sldMk cId="3575740948" sldId="267"/>
            <ac:spMk id="4" creationId="{4DB8B2D3-D5AD-782F-0046-EF964816B64B}"/>
          </ac:spMkLst>
        </pc:spChg>
      </pc:sldChg>
      <pc:sldChg chg="modSp mod">
        <pc:chgData name="ayoub addi" userId="ae833103542f65f0" providerId="LiveId" clId="{5242DCBB-0C47-473F-8E0A-3C21CD0CEBCC}" dt="2025-01-22T18:18:51.269" v="201" actId="108"/>
        <pc:sldMkLst>
          <pc:docMk/>
          <pc:sldMk cId="1374461715" sldId="268"/>
        </pc:sldMkLst>
        <pc:spChg chg="mod">
          <ac:chgData name="ayoub addi" userId="ae833103542f65f0" providerId="LiveId" clId="{5242DCBB-0C47-473F-8E0A-3C21CD0CEBCC}" dt="2025-01-22T18:18:51.269" v="201" actId="108"/>
          <ac:spMkLst>
            <pc:docMk/>
            <pc:sldMk cId="1374461715" sldId="268"/>
            <ac:spMk id="4" creationId="{12A54D83-0658-A180-B419-D53D5758FB13}"/>
          </ac:spMkLst>
        </pc:spChg>
      </pc:sldChg>
      <pc:sldChg chg="modSp mod">
        <pc:chgData name="ayoub addi" userId="ae833103542f65f0" providerId="LiveId" clId="{5242DCBB-0C47-473F-8E0A-3C21CD0CEBCC}" dt="2025-01-22T18:18:59.054" v="205" actId="108"/>
        <pc:sldMkLst>
          <pc:docMk/>
          <pc:sldMk cId="1484576654" sldId="269"/>
        </pc:sldMkLst>
        <pc:spChg chg="mod">
          <ac:chgData name="ayoub addi" userId="ae833103542f65f0" providerId="LiveId" clId="{5242DCBB-0C47-473F-8E0A-3C21CD0CEBCC}" dt="2025-01-22T18:18:59.054" v="205" actId="108"/>
          <ac:spMkLst>
            <pc:docMk/>
            <pc:sldMk cId="1484576654" sldId="269"/>
            <ac:spMk id="4" creationId="{1A1FD1A9-B680-D89E-5254-4B633FC8F630}"/>
          </ac:spMkLst>
        </pc:spChg>
      </pc:sldChg>
      <pc:sldChg chg="modSp mod">
        <pc:chgData name="ayoub addi" userId="ae833103542f65f0" providerId="LiveId" clId="{5242DCBB-0C47-473F-8E0A-3C21CD0CEBCC}" dt="2025-01-22T18:19:39.772" v="217" actId="108"/>
        <pc:sldMkLst>
          <pc:docMk/>
          <pc:sldMk cId="3085553103" sldId="270"/>
        </pc:sldMkLst>
        <pc:spChg chg="mod">
          <ac:chgData name="ayoub addi" userId="ae833103542f65f0" providerId="LiveId" clId="{5242DCBB-0C47-473F-8E0A-3C21CD0CEBCC}" dt="2025-01-22T18:19:39.772" v="217" actId="108"/>
          <ac:spMkLst>
            <pc:docMk/>
            <pc:sldMk cId="3085553103" sldId="270"/>
            <ac:spMk id="7" creationId="{D71DF7ED-E527-3FE8-E471-BA976DF52006}"/>
          </ac:spMkLst>
        </pc:spChg>
      </pc:sldChg>
      <pc:sldChg chg="modSp mod">
        <pc:chgData name="ayoub addi" userId="ae833103542f65f0" providerId="LiveId" clId="{5242DCBB-0C47-473F-8E0A-3C21CD0CEBCC}" dt="2025-01-22T18:19:45.070" v="218" actId="108"/>
        <pc:sldMkLst>
          <pc:docMk/>
          <pc:sldMk cId="3475861106" sldId="271"/>
        </pc:sldMkLst>
        <pc:spChg chg="mod">
          <ac:chgData name="ayoub addi" userId="ae833103542f65f0" providerId="LiveId" clId="{5242DCBB-0C47-473F-8E0A-3C21CD0CEBCC}" dt="2025-01-22T18:19:45.070" v="218" actId="108"/>
          <ac:spMkLst>
            <pc:docMk/>
            <pc:sldMk cId="3475861106" sldId="271"/>
            <ac:spMk id="7" creationId="{BE953A25-C3FB-5931-9057-413CA9F3B370}"/>
          </ac:spMkLst>
        </pc:spChg>
      </pc:sldChg>
      <pc:sldChg chg="modSp mod">
        <pc:chgData name="ayoub addi" userId="ae833103542f65f0" providerId="LiveId" clId="{5242DCBB-0C47-473F-8E0A-3C21CD0CEBCC}" dt="2025-01-22T18:19:48.862" v="219" actId="108"/>
        <pc:sldMkLst>
          <pc:docMk/>
          <pc:sldMk cId="335943807" sldId="272"/>
        </pc:sldMkLst>
        <pc:spChg chg="mod">
          <ac:chgData name="ayoub addi" userId="ae833103542f65f0" providerId="LiveId" clId="{5242DCBB-0C47-473F-8E0A-3C21CD0CEBCC}" dt="2025-01-22T17:51:59.736" v="21" actId="20577"/>
          <ac:spMkLst>
            <pc:docMk/>
            <pc:sldMk cId="335943807" sldId="272"/>
            <ac:spMk id="2" creationId="{298ADE74-AF1F-4B61-53A2-010F957C9880}"/>
          </ac:spMkLst>
        </pc:spChg>
        <pc:spChg chg="mod">
          <ac:chgData name="ayoub addi" userId="ae833103542f65f0" providerId="LiveId" clId="{5242DCBB-0C47-473F-8E0A-3C21CD0CEBCC}" dt="2025-01-22T18:19:48.862" v="219" actId="108"/>
          <ac:spMkLst>
            <pc:docMk/>
            <pc:sldMk cId="335943807" sldId="272"/>
            <ac:spMk id="7" creationId="{B655E0CD-13C7-ACE1-5F98-CEA9C33A6BC7}"/>
          </ac:spMkLst>
        </pc:spChg>
      </pc:sldChg>
      <pc:sldChg chg="addSp modSp mod">
        <pc:chgData name="ayoub addi" userId="ae833103542f65f0" providerId="LiveId" clId="{5242DCBB-0C47-473F-8E0A-3C21CD0CEBCC}" dt="2025-01-22T18:19:53.420" v="220" actId="108"/>
        <pc:sldMkLst>
          <pc:docMk/>
          <pc:sldMk cId="3469959334" sldId="275"/>
        </pc:sldMkLst>
        <pc:spChg chg="add">
          <ac:chgData name="ayoub addi" userId="ae833103542f65f0" providerId="LiveId" clId="{5242DCBB-0C47-473F-8E0A-3C21CD0CEBCC}" dt="2025-01-22T17:52:27.772" v="33"/>
          <ac:spMkLst>
            <pc:docMk/>
            <pc:sldMk cId="3469959334" sldId="275"/>
            <ac:spMk id="2" creationId="{4D96B802-3E2D-5F99-C66D-536837CFB8DA}"/>
          </ac:spMkLst>
        </pc:spChg>
        <pc:spChg chg="mod">
          <ac:chgData name="ayoub addi" userId="ae833103542f65f0" providerId="LiveId" clId="{5242DCBB-0C47-473F-8E0A-3C21CD0CEBCC}" dt="2025-01-22T17:52:57.192" v="46" actId="20577"/>
          <ac:spMkLst>
            <pc:docMk/>
            <pc:sldMk cId="3469959334" sldId="275"/>
            <ac:spMk id="6" creationId="{65BF5FC8-5BA0-5972-18BE-E16C37E814FC}"/>
          </ac:spMkLst>
        </pc:spChg>
        <pc:spChg chg="mod">
          <ac:chgData name="ayoub addi" userId="ae833103542f65f0" providerId="LiveId" clId="{5242DCBB-0C47-473F-8E0A-3C21CD0CEBCC}" dt="2025-01-22T18:19:53.420" v="220" actId="108"/>
          <ac:spMkLst>
            <pc:docMk/>
            <pc:sldMk cId="3469959334" sldId="275"/>
            <ac:spMk id="7" creationId="{C2CCAC86-3B29-C336-6D0D-93EF44E0C455}"/>
          </ac:spMkLst>
        </pc:spChg>
      </pc:sldChg>
      <pc:sldChg chg="modSp mod">
        <pc:chgData name="ayoub addi" userId="ae833103542f65f0" providerId="LiveId" clId="{5242DCBB-0C47-473F-8E0A-3C21CD0CEBCC}" dt="2025-01-22T18:19:55.789" v="221" actId="108"/>
        <pc:sldMkLst>
          <pc:docMk/>
          <pc:sldMk cId="813879300" sldId="276"/>
        </pc:sldMkLst>
        <pc:spChg chg="mod">
          <ac:chgData name="ayoub addi" userId="ae833103542f65f0" providerId="LiveId" clId="{5242DCBB-0C47-473F-8E0A-3C21CD0CEBCC}" dt="2025-01-22T18:19:55.789" v="221" actId="108"/>
          <ac:spMkLst>
            <pc:docMk/>
            <pc:sldMk cId="813879300" sldId="276"/>
            <ac:spMk id="7" creationId="{A174CFB0-309F-1CCB-88D2-AD85C689A1BB}"/>
          </ac:spMkLst>
        </pc:spChg>
      </pc:sldChg>
      <pc:sldChg chg="modSp mod">
        <pc:chgData name="ayoub addi" userId="ae833103542f65f0" providerId="LiveId" clId="{5242DCBB-0C47-473F-8E0A-3C21CD0CEBCC}" dt="2025-01-22T18:20:00.119" v="222" actId="108"/>
        <pc:sldMkLst>
          <pc:docMk/>
          <pc:sldMk cId="3148970265" sldId="277"/>
        </pc:sldMkLst>
        <pc:spChg chg="mod">
          <ac:chgData name="ayoub addi" userId="ae833103542f65f0" providerId="LiveId" clId="{5242DCBB-0C47-473F-8E0A-3C21CD0CEBCC}" dt="2025-01-22T18:20:00.119" v="222" actId="108"/>
          <ac:spMkLst>
            <pc:docMk/>
            <pc:sldMk cId="3148970265" sldId="277"/>
            <ac:spMk id="7" creationId="{B8957999-AB69-D483-1814-D822C336BFA0}"/>
          </ac:spMkLst>
        </pc:spChg>
      </pc:sldChg>
      <pc:sldChg chg="modSp del mod">
        <pc:chgData name="ayoub addi" userId="ae833103542f65f0" providerId="LiveId" clId="{5242DCBB-0C47-473F-8E0A-3C21CD0CEBCC}" dt="2025-01-22T18:05:29.699" v="92" actId="2696"/>
        <pc:sldMkLst>
          <pc:docMk/>
          <pc:sldMk cId="351102616" sldId="278"/>
        </pc:sldMkLst>
        <pc:spChg chg="mod">
          <ac:chgData name="ayoub addi" userId="ae833103542f65f0" providerId="LiveId" clId="{5242DCBB-0C47-473F-8E0A-3C21CD0CEBCC}" dt="2025-01-22T18:05:07.500" v="91" actId="20577"/>
          <ac:spMkLst>
            <pc:docMk/>
            <pc:sldMk cId="351102616" sldId="278"/>
            <ac:spMk id="4" creationId="{9E43F249-E716-CCBC-74FB-6B1F103458F3}"/>
          </ac:spMkLst>
        </pc:spChg>
      </pc:sldChg>
      <pc:sldChg chg="modSp add mod">
        <pc:chgData name="ayoub addi" userId="ae833103542f65f0" providerId="LiveId" clId="{5242DCBB-0C47-473F-8E0A-3C21CD0CEBCC}" dt="2025-01-22T18:20:12.873" v="226" actId="108"/>
        <pc:sldMkLst>
          <pc:docMk/>
          <pc:sldMk cId="3638737965" sldId="278"/>
        </pc:sldMkLst>
        <pc:spChg chg="mod">
          <ac:chgData name="ayoub addi" userId="ae833103542f65f0" providerId="LiveId" clId="{5242DCBB-0C47-473F-8E0A-3C21CD0CEBCC}" dt="2025-01-22T18:20:12.873" v="226" actId="108"/>
          <ac:spMkLst>
            <pc:docMk/>
            <pc:sldMk cId="3638737965" sldId="278"/>
            <ac:spMk id="7" creationId="{3AAF55AA-9488-31EA-FA1E-E4FB9268B485}"/>
          </ac:spMkLst>
        </pc:spChg>
      </pc:sldChg>
      <pc:sldChg chg="modSp mod">
        <pc:chgData name="ayoub addi" userId="ae833103542f65f0" providerId="LiveId" clId="{5242DCBB-0C47-473F-8E0A-3C21CD0CEBCC}" dt="2025-01-22T18:20:04.140" v="223" actId="108"/>
        <pc:sldMkLst>
          <pc:docMk/>
          <pc:sldMk cId="2536248231" sldId="279"/>
        </pc:sldMkLst>
        <pc:spChg chg="mod">
          <ac:chgData name="ayoub addi" userId="ae833103542f65f0" providerId="LiveId" clId="{5242DCBB-0C47-473F-8E0A-3C21CD0CEBCC}" dt="2025-01-22T18:20:04.140" v="223" actId="108"/>
          <ac:spMkLst>
            <pc:docMk/>
            <pc:sldMk cId="2536248231" sldId="279"/>
            <ac:spMk id="7" creationId="{F5794394-CC76-5AA2-BF9B-008ACF4FEA22}"/>
          </ac:spMkLst>
        </pc:spChg>
        <pc:picChg chg="mod">
          <ac:chgData name="ayoub addi" userId="ae833103542f65f0" providerId="LiveId" clId="{5242DCBB-0C47-473F-8E0A-3C21CD0CEBCC}" dt="2025-01-22T17:39:49.296" v="13" actId="14100"/>
          <ac:picMkLst>
            <pc:docMk/>
            <pc:sldMk cId="2536248231" sldId="279"/>
            <ac:picMk id="6" creationId="{177282DB-C874-D6FB-C95C-DC75E72CF7FD}"/>
          </ac:picMkLst>
        </pc:picChg>
      </pc:sldChg>
      <pc:sldChg chg="addSp delSp modSp mod">
        <pc:chgData name="ayoub addi" userId="ae833103542f65f0" providerId="LiveId" clId="{5242DCBB-0C47-473F-8E0A-3C21CD0CEBCC}" dt="2025-01-22T18:20:06.465" v="224" actId="108"/>
        <pc:sldMkLst>
          <pc:docMk/>
          <pc:sldMk cId="799374874" sldId="280"/>
        </pc:sldMkLst>
        <pc:spChg chg="mod">
          <ac:chgData name="ayoub addi" userId="ae833103542f65f0" providerId="LiveId" clId="{5242DCBB-0C47-473F-8E0A-3C21CD0CEBCC}" dt="2025-01-22T18:20:06.465" v="224" actId="108"/>
          <ac:spMkLst>
            <pc:docMk/>
            <pc:sldMk cId="799374874" sldId="280"/>
            <ac:spMk id="7" creationId="{19DE011C-9125-84C9-A63C-ED04227F9DFB}"/>
          </ac:spMkLst>
        </pc:spChg>
        <pc:picChg chg="del">
          <ac:chgData name="ayoub addi" userId="ae833103542f65f0" providerId="LiveId" clId="{5242DCBB-0C47-473F-8E0A-3C21CD0CEBCC}" dt="2025-01-22T17:37:50.603" v="0" actId="478"/>
          <ac:picMkLst>
            <pc:docMk/>
            <pc:sldMk cId="799374874" sldId="280"/>
            <ac:picMk id="3" creationId="{358CFFC2-5057-D31B-E325-6B04610520F8}"/>
          </ac:picMkLst>
        </pc:picChg>
        <pc:picChg chg="add mod">
          <ac:chgData name="ayoub addi" userId="ae833103542f65f0" providerId="LiveId" clId="{5242DCBB-0C47-473F-8E0A-3C21CD0CEBCC}" dt="2025-01-22T17:38:12.325" v="5" actId="1076"/>
          <ac:picMkLst>
            <pc:docMk/>
            <pc:sldMk cId="799374874" sldId="280"/>
            <ac:picMk id="5" creationId="{91BAF00E-FB98-1BF1-14CE-5DC98F05C8C2}"/>
          </ac:picMkLst>
        </pc:picChg>
      </pc:sldChg>
      <pc:sldChg chg="addSp delSp modSp mod">
        <pc:chgData name="ayoub addi" userId="ae833103542f65f0" providerId="LiveId" clId="{5242DCBB-0C47-473F-8E0A-3C21CD0CEBCC}" dt="2025-01-22T18:20:10.423" v="225" actId="108"/>
        <pc:sldMkLst>
          <pc:docMk/>
          <pc:sldMk cId="276153580" sldId="281"/>
        </pc:sldMkLst>
        <pc:spChg chg="mod">
          <ac:chgData name="ayoub addi" userId="ae833103542f65f0" providerId="LiveId" clId="{5242DCBB-0C47-473F-8E0A-3C21CD0CEBCC}" dt="2025-01-22T18:20:10.423" v="225" actId="108"/>
          <ac:spMkLst>
            <pc:docMk/>
            <pc:sldMk cId="276153580" sldId="281"/>
            <ac:spMk id="7" creationId="{A7FA8723-97CE-ED41-2245-1C01DF929CCC}"/>
          </ac:spMkLst>
        </pc:spChg>
        <pc:picChg chg="del">
          <ac:chgData name="ayoub addi" userId="ae833103542f65f0" providerId="LiveId" clId="{5242DCBB-0C47-473F-8E0A-3C21CD0CEBCC}" dt="2025-01-22T17:38:18.551" v="6" actId="478"/>
          <ac:picMkLst>
            <pc:docMk/>
            <pc:sldMk cId="276153580" sldId="281"/>
            <ac:picMk id="3" creationId="{3E532287-C872-93AC-C3D7-5ACA0F9F0366}"/>
          </ac:picMkLst>
        </pc:picChg>
        <pc:picChg chg="add mod">
          <ac:chgData name="ayoub addi" userId="ae833103542f65f0" providerId="LiveId" clId="{5242DCBB-0C47-473F-8E0A-3C21CD0CEBCC}" dt="2025-01-22T17:38:42.594" v="12" actId="14100"/>
          <ac:picMkLst>
            <pc:docMk/>
            <pc:sldMk cId="276153580" sldId="281"/>
            <ac:picMk id="5" creationId="{F26F16B7-E598-0A82-4DE8-08FC84E0536B}"/>
          </ac:picMkLst>
        </pc:picChg>
      </pc:sldChg>
      <pc:sldChg chg="modSp mod">
        <pc:chgData name="ayoub addi" userId="ae833103542f65f0" providerId="LiveId" clId="{5242DCBB-0C47-473F-8E0A-3C21CD0CEBCC}" dt="2025-01-22T18:15:47.685" v="151" actId="27636"/>
        <pc:sldMkLst>
          <pc:docMk/>
          <pc:sldMk cId="2706213057" sldId="283"/>
        </pc:sldMkLst>
        <pc:spChg chg="mod">
          <ac:chgData name="ayoub addi" userId="ae833103542f65f0" providerId="LiveId" clId="{5242DCBB-0C47-473F-8E0A-3C21CD0CEBCC}" dt="2025-01-22T18:15:47.685" v="151" actId="27636"/>
          <ac:spMkLst>
            <pc:docMk/>
            <pc:sldMk cId="2706213057" sldId="283"/>
            <ac:spMk id="2" creationId="{F830668B-90B0-F021-CFC4-63A4BA81C0A7}"/>
          </ac:spMkLst>
        </pc:spChg>
      </pc:sldChg>
      <pc:sldChg chg="modSp mod">
        <pc:chgData name="ayoub addi" userId="ae833103542f65f0" providerId="LiveId" clId="{5242DCBB-0C47-473F-8E0A-3C21CD0CEBCC}" dt="2025-01-22T18:16:20.797" v="164" actId="27636"/>
        <pc:sldMkLst>
          <pc:docMk/>
          <pc:sldMk cId="89143127" sldId="284"/>
        </pc:sldMkLst>
        <pc:spChg chg="mod">
          <ac:chgData name="ayoub addi" userId="ae833103542f65f0" providerId="LiveId" clId="{5242DCBB-0C47-473F-8E0A-3C21CD0CEBCC}" dt="2025-01-22T18:16:20.797" v="164" actId="27636"/>
          <ac:spMkLst>
            <pc:docMk/>
            <pc:sldMk cId="89143127" sldId="284"/>
            <ac:spMk id="2" creationId="{74C98F61-935D-D512-344D-21241EE22F8D}"/>
          </ac:spMkLst>
        </pc:spChg>
      </pc:sldChg>
      <pc:sldChg chg="modSp mod">
        <pc:chgData name="ayoub addi" userId="ae833103542f65f0" providerId="LiveId" clId="{5242DCBB-0C47-473F-8E0A-3C21CD0CEBCC}" dt="2025-01-22T18:20:16.191" v="227" actId="108"/>
        <pc:sldMkLst>
          <pc:docMk/>
          <pc:sldMk cId="3460574959" sldId="285"/>
        </pc:sldMkLst>
        <pc:spChg chg="mod">
          <ac:chgData name="ayoub addi" userId="ae833103542f65f0" providerId="LiveId" clId="{5242DCBB-0C47-473F-8E0A-3C21CD0CEBCC}" dt="2025-01-22T18:20:16.191" v="227" actId="108"/>
          <ac:spMkLst>
            <pc:docMk/>
            <pc:sldMk cId="3460574959" sldId="285"/>
            <ac:spMk id="7" creationId="{21E7FC7D-043F-6425-9EF7-B6FB3F1ED5FF}"/>
          </ac:spMkLst>
        </pc:spChg>
      </pc:sldChg>
      <pc:sldChg chg="modSp mod">
        <pc:chgData name="ayoub addi" userId="ae833103542f65f0" providerId="LiveId" clId="{5242DCBB-0C47-473F-8E0A-3C21CD0CEBCC}" dt="2025-01-22T18:20:20.549" v="228" actId="108"/>
        <pc:sldMkLst>
          <pc:docMk/>
          <pc:sldMk cId="1020375104" sldId="286"/>
        </pc:sldMkLst>
        <pc:spChg chg="mod">
          <ac:chgData name="ayoub addi" userId="ae833103542f65f0" providerId="LiveId" clId="{5242DCBB-0C47-473F-8E0A-3C21CD0CEBCC}" dt="2025-01-22T18:20:20.549" v="228" actId="108"/>
          <ac:spMkLst>
            <pc:docMk/>
            <pc:sldMk cId="1020375104" sldId="286"/>
            <ac:spMk id="7" creationId="{96B481E2-BA3A-C166-C18C-46D2AE3EA411}"/>
          </ac:spMkLst>
        </pc:spChg>
      </pc:sldChg>
      <pc:sldChg chg="modSp mod">
        <pc:chgData name="ayoub addi" userId="ae833103542f65f0" providerId="LiveId" clId="{5242DCBB-0C47-473F-8E0A-3C21CD0CEBCC}" dt="2025-01-22T18:20:24.569" v="229" actId="108"/>
        <pc:sldMkLst>
          <pc:docMk/>
          <pc:sldMk cId="803520287" sldId="287"/>
        </pc:sldMkLst>
        <pc:spChg chg="mod">
          <ac:chgData name="ayoub addi" userId="ae833103542f65f0" providerId="LiveId" clId="{5242DCBB-0C47-473F-8E0A-3C21CD0CEBCC}" dt="2025-01-22T18:20:24.569" v="229" actId="108"/>
          <ac:spMkLst>
            <pc:docMk/>
            <pc:sldMk cId="803520287" sldId="287"/>
            <ac:spMk id="7" creationId="{38E753FC-895F-E90F-4891-1B09401B8960}"/>
          </ac:spMkLst>
        </pc:spChg>
      </pc:sldChg>
      <pc:sldChg chg="modSp mod">
        <pc:chgData name="ayoub addi" userId="ae833103542f65f0" providerId="LiveId" clId="{5242DCBB-0C47-473F-8E0A-3C21CD0CEBCC}" dt="2025-01-22T18:20:28.013" v="230" actId="108"/>
        <pc:sldMkLst>
          <pc:docMk/>
          <pc:sldMk cId="3730595462" sldId="288"/>
        </pc:sldMkLst>
        <pc:spChg chg="mod">
          <ac:chgData name="ayoub addi" userId="ae833103542f65f0" providerId="LiveId" clId="{5242DCBB-0C47-473F-8E0A-3C21CD0CEBCC}" dt="2025-01-22T18:20:28.013" v="230" actId="108"/>
          <ac:spMkLst>
            <pc:docMk/>
            <pc:sldMk cId="3730595462" sldId="288"/>
            <ac:spMk id="7" creationId="{BE7F2937-0C5C-704E-3448-E514AEF1662E}"/>
          </ac:spMkLst>
        </pc:spChg>
        <pc:spChg chg="mod">
          <ac:chgData name="ayoub addi" userId="ae833103542f65f0" providerId="LiveId" clId="{5242DCBB-0C47-473F-8E0A-3C21CD0CEBCC}" dt="2025-01-22T18:00:48.455" v="82" actId="255"/>
          <ac:spMkLst>
            <pc:docMk/>
            <pc:sldMk cId="3730595462" sldId="288"/>
            <ac:spMk id="9" creationId="{8EC493D2-9949-617C-FA72-8EACDB58B076}"/>
          </ac:spMkLst>
        </pc:spChg>
      </pc:sldChg>
      <pc:sldChg chg="modSp mod">
        <pc:chgData name="ayoub addi" userId="ae833103542f65f0" providerId="LiveId" clId="{5242DCBB-0C47-473F-8E0A-3C21CD0CEBCC}" dt="2025-01-22T18:20:31.646" v="231" actId="108"/>
        <pc:sldMkLst>
          <pc:docMk/>
          <pc:sldMk cId="520548486" sldId="289"/>
        </pc:sldMkLst>
        <pc:spChg chg="mod">
          <ac:chgData name="ayoub addi" userId="ae833103542f65f0" providerId="LiveId" clId="{5242DCBB-0C47-473F-8E0A-3C21CD0CEBCC}" dt="2025-01-22T18:20:31.646" v="231" actId="108"/>
          <ac:spMkLst>
            <pc:docMk/>
            <pc:sldMk cId="520548486" sldId="289"/>
            <ac:spMk id="7" creationId="{68C93DE3-1904-6118-1859-7C2FE1D878B3}"/>
          </ac:spMkLst>
        </pc:spChg>
      </pc:sldChg>
      <pc:sldChg chg="modSp mod">
        <pc:chgData name="ayoub addi" userId="ae833103542f65f0" providerId="LiveId" clId="{5242DCBB-0C47-473F-8E0A-3C21CD0CEBCC}" dt="2025-01-22T18:20:34.115" v="232" actId="108"/>
        <pc:sldMkLst>
          <pc:docMk/>
          <pc:sldMk cId="3822164545" sldId="290"/>
        </pc:sldMkLst>
        <pc:spChg chg="mod">
          <ac:chgData name="ayoub addi" userId="ae833103542f65f0" providerId="LiveId" clId="{5242DCBB-0C47-473F-8E0A-3C21CD0CEBCC}" dt="2025-01-22T18:20:34.115" v="232" actId="108"/>
          <ac:spMkLst>
            <pc:docMk/>
            <pc:sldMk cId="3822164545" sldId="290"/>
            <ac:spMk id="7" creationId="{E64BAB37-8EE9-95B1-291C-5447F4F667BB}"/>
          </ac:spMkLst>
        </pc:spChg>
      </pc:sldChg>
      <pc:sldChg chg="modSp mod">
        <pc:chgData name="ayoub addi" userId="ae833103542f65f0" providerId="LiveId" clId="{5242DCBB-0C47-473F-8E0A-3C21CD0CEBCC}" dt="2025-01-22T18:20:40.942" v="233" actId="108"/>
        <pc:sldMkLst>
          <pc:docMk/>
          <pc:sldMk cId="1534513670" sldId="291"/>
        </pc:sldMkLst>
        <pc:spChg chg="mod">
          <ac:chgData name="ayoub addi" userId="ae833103542f65f0" providerId="LiveId" clId="{5242DCBB-0C47-473F-8E0A-3C21CD0CEBCC}" dt="2025-01-22T18:20:40.942" v="233" actId="108"/>
          <ac:spMkLst>
            <pc:docMk/>
            <pc:sldMk cId="1534513670" sldId="291"/>
            <ac:spMk id="7" creationId="{D71DF7ED-E527-3FE8-E471-BA976DF52006}"/>
          </ac:spMkLst>
        </pc:spChg>
      </pc:sldChg>
      <pc:sldChg chg="modSp mod">
        <pc:chgData name="ayoub addi" userId="ae833103542f65f0" providerId="LiveId" clId="{5242DCBB-0C47-473F-8E0A-3C21CD0CEBCC}" dt="2025-01-22T18:20:44.329" v="234" actId="108"/>
        <pc:sldMkLst>
          <pc:docMk/>
          <pc:sldMk cId="3364674568" sldId="292"/>
        </pc:sldMkLst>
        <pc:spChg chg="mod">
          <ac:chgData name="ayoub addi" userId="ae833103542f65f0" providerId="LiveId" clId="{5242DCBB-0C47-473F-8E0A-3C21CD0CEBCC}" dt="2025-01-22T18:20:44.329" v="234" actId="108"/>
          <ac:spMkLst>
            <pc:docMk/>
            <pc:sldMk cId="3364674568" sldId="292"/>
            <ac:spMk id="3" creationId="{B3A216B3-EE3F-494E-67E6-39230B0AFD06}"/>
          </ac:spMkLst>
        </pc:spChg>
      </pc:sldChg>
      <pc:sldChg chg="modSp mod">
        <pc:chgData name="ayoub addi" userId="ae833103542f65f0" providerId="LiveId" clId="{5242DCBB-0C47-473F-8E0A-3C21CD0CEBCC}" dt="2025-01-22T18:20:47.810" v="235" actId="108"/>
        <pc:sldMkLst>
          <pc:docMk/>
          <pc:sldMk cId="1145561252" sldId="293"/>
        </pc:sldMkLst>
        <pc:spChg chg="mod">
          <ac:chgData name="ayoub addi" userId="ae833103542f65f0" providerId="LiveId" clId="{5242DCBB-0C47-473F-8E0A-3C21CD0CEBCC}" dt="2025-01-22T18:20:47.810" v="235" actId="108"/>
          <ac:spMkLst>
            <pc:docMk/>
            <pc:sldMk cId="1145561252" sldId="293"/>
            <ac:spMk id="8" creationId="{A8A2C9D6-CCB2-FED6-88FE-3AE103070EBC}"/>
          </ac:spMkLst>
        </pc:spChg>
      </pc:sldChg>
      <pc:sldChg chg="modSp mod">
        <pc:chgData name="ayoub addi" userId="ae833103542f65f0" providerId="LiveId" clId="{5242DCBB-0C47-473F-8E0A-3C21CD0CEBCC}" dt="2025-01-22T18:20:51.919" v="236" actId="108"/>
        <pc:sldMkLst>
          <pc:docMk/>
          <pc:sldMk cId="3760169076" sldId="294"/>
        </pc:sldMkLst>
        <pc:spChg chg="mod">
          <ac:chgData name="ayoub addi" userId="ae833103542f65f0" providerId="LiveId" clId="{5242DCBB-0C47-473F-8E0A-3C21CD0CEBCC}" dt="2025-01-22T18:20:51.919" v="236" actId="108"/>
          <ac:spMkLst>
            <pc:docMk/>
            <pc:sldMk cId="3760169076" sldId="294"/>
            <ac:spMk id="5" creationId="{A01F93C6-58B0-D479-AC03-9374D9F5A91E}"/>
          </ac:spMkLst>
        </pc:spChg>
      </pc:sldChg>
      <pc:sldChg chg="modSp mod">
        <pc:chgData name="ayoub addi" userId="ae833103542f65f0" providerId="LiveId" clId="{5242DCBB-0C47-473F-8E0A-3C21CD0CEBCC}" dt="2025-01-22T18:20:55.806" v="237" actId="108"/>
        <pc:sldMkLst>
          <pc:docMk/>
          <pc:sldMk cId="2385768721" sldId="295"/>
        </pc:sldMkLst>
        <pc:spChg chg="mod">
          <ac:chgData name="ayoub addi" userId="ae833103542f65f0" providerId="LiveId" clId="{5242DCBB-0C47-473F-8E0A-3C21CD0CEBCC}" dt="2025-01-22T18:20:55.806" v="237" actId="108"/>
          <ac:spMkLst>
            <pc:docMk/>
            <pc:sldMk cId="2385768721" sldId="295"/>
            <ac:spMk id="5" creationId="{99D9C4ED-7062-8F07-B89B-1DF9B8417781}"/>
          </ac:spMkLst>
        </pc:spChg>
      </pc:sldChg>
      <pc:sldChg chg="modSp mod">
        <pc:chgData name="ayoub addi" userId="ae833103542f65f0" providerId="LiveId" clId="{5242DCBB-0C47-473F-8E0A-3C21CD0CEBCC}" dt="2025-01-22T18:14:00.962" v="132" actId="108"/>
        <pc:sldMkLst>
          <pc:docMk/>
          <pc:sldMk cId="1145433028" sldId="296"/>
        </pc:sldMkLst>
        <pc:spChg chg="mod">
          <ac:chgData name="ayoub addi" userId="ae833103542f65f0" providerId="LiveId" clId="{5242DCBB-0C47-473F-8E0A-3C21CD0CEBCC}" dt="2025-01-22T18:14:00.962" v="132" actId="108"/>
          <ac:spMkLst>
            <pc:docMk/>
            <pc:sldMk cId="1145433028" sldId="296"/>
            <ac:spMk id="5" creationId="{968FA7C8-86E4-25D3-AD55-FC706EFF14A6}"/>
          </ac:spMkLst>
        </pc:spChg>
      </pc:sldChg>
      <pc:sldChg chg="modSp mod">
        <pc:chgData name="ayoub addi" userId="ae833103542f65f0" providerId="LiveId" clId="{5242DCBB-0C47-473F-8E0A-3C21CD0CEBCC}" dt="2025-01-22T18:13:35.267" v="128" actId="108"/>
        <pc:sldMkLst>
          <pc:docMk/>
          <pc:sldMk cId="919449774" sldId="297"/>
        </pc:sldMkLst>
        <pc:spChg chg="mod">
          <ac:chgData name="ayoub addi" userId="ae833103542f65f0" providerId="LiveId" clId="{5242DCBB-0C47-473F-8E0A-3C21CD0CEBCC}" dt="2025-01-22T18:13:35.267" v="128" actId="108"/>
          <ac:spMkLst>
            <pc:docMk/>
            <pc:sldMk cId="919449774" sldId="297"/>
            <ac:spMk id="4" creationId="{224A8CBB-460C-3C84-F6BA-ABE47CB65CEF}"/>
          </ac:spMkLst>
        </pc:spChg>
      </pc:sldChg>
      <pc:sldChg chg="modSp mod">
        <pc:chgData name="ayoub addi" userId="ae833103542f65f0" providerId="LiveId" clId="{5242DCBB-0C47-473F-8E0A-3C21CD0CEBCC}" dt="2025-01-22T18:19:07.666" v="206" actId="108"/>
        <pc:sldMkLst>
          <pc:docMk/>
          <pc:sldMk cId="3984763850" sldId="298"/>
        </pc:sldMkLst>
        <pc:spChg chg="mod">
          <ac:chgData name="ayoub addi" userId="ae833103542f65f0" providerId="LiveId" clId="{5242DCBB-0C47-473F-8E0A-3C21CD0CEBCC}" dt="2025-01-22T18:19:07.666" v="206" actId="108"/>
          <ac:spMkLst>
            <pc:docMk/>
            <pc:sldMk cId="3984763850" sldId="298"/>
            <ac:spMk id="6" creationId="{6323B673-DBA3-61E0-842E-D6F039554F8A}"/>
          </ac:spMkLst>
        </pc:spChg>
        <pc:spChg chg="mod">
          <ac:chgData name="ayoub addi" userId="ae833103542f65f0" providerId="LiveId" clId="{5242DCBB-0C47-473F-8E0A-3C21CD0CEBCC}" dt="2025-01-22T18:11:56.923" v="105" actId="255"/>
          <ac:spMkLst>
            <pc:docMk/>
            <pc:sldMk cId="3984763850" sldId="298"/>
            <ac:spMk id="7" creationId="{D71DF7ED-E527-3FE8-E471-BA976DF52006}"/>
          </ac:spMkLst>
        </pc:spChg>
      </pc:sldChg>
      <pc:sldChg chg="modSp mod">
        <pc:chgData name="ayoub addi" userId="ae833103542f65f0" providerId="LiveId" clId="{5242DCBB-0C47-473F-8E0A-3C21CD0CEBCC}" dt="2025-01-22T18:19:18.750" v="210" actId="108"/>
        <pc:sldMkLst>
          <pc:docMk/>
          <pc:sldMk cId="2441507091" sldId="299"/>
        </pc:sldMkLst>
        <pc:spChg chg="mod">
          <ac:chgData name="ayoub addi" userId="ae833103542f65f0" providerId="LiveId" clId="{5242DCBB-0C47-473F-8E0A-3C21CD0CEBCC}" dt="2025-01-22T18:19:12.583" v="207" actId="108"/>
          <ac:spMkLst>
            <pc:docMk/>
            <pc:sldMk cId="2441507091" sldId="299"/>
            <ac:spMk id="2" creationId="{6E412B68-CD7C-FCE5-974A-04D384D6B3E0}"/>
          </ac:spMkLst>
        </pc:spChg>
        <pc:spChg chg="mod">
          <ac:chgData name="ayoub addi" userId="ae833103542f65f0" providerId="LiveId" clId="{5242DCBB-0C47-473F-8E0A-3C21CD0CEBCC}" dt="2025-01-22T18:19:18.750" v="210" actId="108"/>
          <ac:spMkLst>
            <pc:docMk/>
            <pc:sldMk cId="2441507091" sldId="299"/>
            <ac:spMk id="7" creationId="{BE953A25-C3FB-5931-9057-413CA9F3B370}"/>
          </ac:spMkLst>
        </pc:spChg>
      </pc:sldChg>
      <pc:sldChg chg="modSp mod">
        <pc:chgData name="ayoub addi" userId="ae833103542f65f0" providerId="LiveId" clId="{5242DCBB-0C47-473F-8E0A-3C21CD0CEBCC}" dt="2025-01-22T18:19:25.559" v="213" actId="108"/>
        <pc:sldMkLst>
          <pc:docMk/>
          <pc:sldMk cId="729548424" sldId="300"/>
        </pc:sldMkLst>
        <pc:spChg chg="mod">
          <ac:chgData name="ayoub addi" userId="ae833103542f65f0" providerId="LiveId" clId="{5242DCBB-0C47-473F-8E0A-3C21CD0CEBCC}" dt="2025-01-22T18:19:25.559" v="213" actId="108"/>
          <ac:spMkLst>
            <pc:docMk/>
            <pc:sldMk cId="729548424" sldId="300"/>
            <ac:spMk id="7" creationId="{BE953A25-C3FB-5931-9057-413CA9F3B370}"/>
          </ac:spMkLst>
        </pc:spChg>
      </pc:sldChg>
      <pc:sldChg chg="addSp modSp mod">
        <pc:chgData name="ayoub addi" userId="ae833103542f65f0" providerId="LiveId" clId="{5242DCBB-0C47-473F-8E0A-3C21CD0CEBCC}" dt="2025-01-22T18:19:32.615" v="216" actId="108"/>
        <pc:sldMkLst>
          <pc:docMk/>
          <pc:sldMk cId="2713246394" sldId="301"/>
        </pc:sldMkLst>
        <pc:spChg chg="mod">
          <ac:chgData name="ayoub addi" userId="ae833103542f65f0" providerId="LiveId" clId="{5242DCBB-0C47-473F-8E0A-3C21CD0CEBCC}" dt="2025-01-22T17:56:39.784" v="80" actId="20577"/>
          <ac:spMkLst>
            <pc:docMk/>
            <pc:sldMk cId="2713246394" sldId="301"/>
            <ac:spMk id="2" creationId="{6E412B68-CD7C-FCE5-974A-04D384D6B3E0}"/>
          </ac:spMkLst>
        </pc:spChg>
        <pc:spChg chg="add mod">
          <ac:chgData name="ayoub addi" userId="ae833103542f65f0" providerId="LiveId" clId="{5242DCBB-0C47-473F-8E0A-3C21CD0CEBCC}" dt="2025-01-22T17:55:53.015" v="51" actId="1076"/>
          <ac:spMkLst>
            <pc:docMk/>
            <pc:sldMk cId="2713246394" sldId="301"/>
            <ac:spMk id="3" creationId="{B1BBFB86-E948-FEDC-E13E-AF842208B19E}"/>
          </ac:spMkLst>
        </pc:spChg>
        <pc:spChg chg="mod">
          <ac:chgData name="ayoub addi" userId="ae833103542f65f0" providerId="LiveId" clId="{5242DCBB-0C47-473F-8E0A-3C21CD0CEBCC}" dt="2025-01-22T18:19:32.615" v="216" actId="108"/>
          <ac:spMkLst>
            <pc:docMk/>
            <pc:sldMk cId="2713246394" sldId="301"/>
            <ac:spMk id="7" creationId="{BE953A25-C3FB-5931-9057-413CA9F3B370}"/>
          </ac:spMkLst>
        </pc:spChg>
      </pc:sldChg>
      <pc:sldChg chg="modSp mod">
        <pc:chgData name="ayoub addi" userId="ae833103542f65f0" providerId="LiveId" clId="{5242DCBB-0C47-473F-8E0A-3C21CD0CEBCC}" dt="2025-01-22T18:15:07.125" v="145" actId="108"/>
        <pc:sldMkLst>
          <pc:docMk/>
          <pc:sldMk cId="4189291933" sldId="302"/>
        </pc:sldMkLst>
        <pc:spChg chg="mod">
          <ac:chgData name="ayoub addi" userId="ae833103542f65f0" providerId="LiveId" clId="{5242DCBB-0C47-473F-8E0A-3C21CD0CEBCC}" dt="2025-01-22T18:15:02.647" v="142" actId="108"/>
          <ac:spMkLst>
            <pc:docMk/>
            <pc:sldMk cId="4189291933" sldId="302"/>
            <ac:spMk id="2" creationId="{6E4FFD57-7AB2-ED6F-D009-077D6BFD4448}"/>
          </ac:spMkLst>
        </pc:spChg>
        <pc:spChg chg="mod">
          <ac:chgData name="ayoub addi" userId="ae833103542f65f0" providerId="LiveId" clId="{5242DCBB-0C47-473F-8E0A-3C21CD0CEBCC}" dt="2025-01-22T18:15:07.125" v="145" actId="108"/>
          <ac:spMkLst>
            <pc:docMk/>
            <pc:sldMk cId="4189291933" sldId="302"/>
            <ac:spMk id="3" creationId="{288230B3-F361-8C27-FEB4-05CFA01C62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M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CEA7F7-75A8-4163-A3CB-D57B380907EE}" type="datetimeFigureOut">
              <a:rPr lang="fr-MA" smtClean="0"/>
              <a:t>22/01/2025</a:t>
            </a:fld>
            <a:endParaRPr lang="fr-M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M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M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3D8D6-2B01-407C-B3BE-D14CD4672910}" type="slidenum">
              <a:rPr lang="fr-MA" smtClean="0"/>
              <a:t>‹N°›</a:t>
            </a:fld>
            <a:endParaRPr lang="fr-MA"/>
          </a:p>
        </p:txBody>
      </p:sp>
    </p:spTree>
    <p:extLst>
      <p:ext uri="{BB962C8B-B14F-4D97-AF65-F5344CB8AC3E}">
        <p14:creationId xmlns:p14="http://schemas.microsoft.com/office/powerpoint/2010/main" val="3409372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BF618AA-FE0C-463D-9F57-6C1DE11A0D72}" type="datetime1">
              <a:rPr lang="en-US" smtClean="0"/>
              <a:t>1/22/2025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948600-60D7-431C-A6DC-981C6F5FCFEF}" type="datetime1">
              <a:rPr lang="en-US" smtClean="0"/>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692BB72-0EB5-4938-B6D7-E2BAA343BF75}" type="datetime1">
              <a:rPr lang="en-US" smtClean="0"/>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49BAC07-C9EA-4651-9C91-02957E1B6366}" type="datetime1">
              <a:rPr lang="en-US" smtClean="0"/>
              <a:t>1/22/2025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984DF5A-6D11-4061-B691-6D4F6C7A6C79}" type="datetime1">
              <a:rPr lang="en-US" smtClean="0"/>
              <a:t>1/22/2025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730797B-F71B-4875-B4D9-1678E85B0CE1}" type="datetime1">
              <a:rPr lang="en-US" smtClean="0"/>
              <a:t>1/22/2025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AAB008A-D403-4392-9E44-415A653097AD}" type="datetime1">
              <a:rPr lang="en-US" smtClean="0"/>
              <a:t>1/22/2025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4877EE7-7C6E-4E31-97FD-1E4014D3FA91}" type="datetime1">
              <a:rPr lang="en-US" smtClean="0"/>
              <a:t>1/22/2025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DAB9D-7162-4422-8B83-AE0754D9B509}" type="datetime1">
              <a:rPr lang="en-US" smtClean="0"/>
              <a:t>1/22/2025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3483C05-DCD1-4D6A-996E-A79C4CA6F819}" type="datetime1">
              <a:rPr lang="en-US" smtClean="0"/>
              <a:t>1/22/2025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CB159B5-7C26-4904-BB81-33C56209E66F}" type="datetime1">
              <a:rPr lang="en-US" smtClean="0"/>
              <a:t>1/22/2025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7232FC0-4978-4FB0-9E66-069B0DA1609D}" type="datetime1">
              <a:rPr lang="en-US" smtClean="0"/>
              <a:t>1/22/2025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4FFD57-7AB2-ED6F-D009-077D6BFD4448}"/>
              </a:ext>
            </a:extLst>
          </p:cNvPr>
          <p:cNvSpPr>
            <a:spLocks noGrp="1"/>
          </p:cNvSpPr>
          <p:nvPr>
            <p:ph type="ctrTitle"/>
          </p:nvPr>
        </p:nvSpPr>
        <p:spPr>
          <a:xfrm>
            <a:off x="1915128" y="1788454"/>
            <a:ext cx="8361229" cy="1195906"/>
          </a:xfrm>
        </p:spPr>
        <p:txBody>
          <a:bodyPr/>
          <a:lstStyle/>
          <a:p>
            <a:r>
              <a:rPr lang="fr-MA" dirty="0">
                <a:solidFill>
                  <a:srgbClr val="0070C0"/>
                </a:solidFill>
              </a:rPr>
              <a:t>Machine Learning</a:t>
            </a:r>
          </a:p>
        </p:txBody>
      </p:sp>
      <p:sp>
        <p:nvSpPr>
          <p:cNvPr id="3" name="Sous-titre 2">
            <a:extLst>
              <a:ext uri="{FF2B5EF4-FFF2-40B4-BE49-F238E27FC236}">
                <a16:creationId xmlns:a16="http://schemas.microsoft.com/office/drawing/2014/main" id="{288230B3-F361-8C27-FEB4-05CFA01C622D}"/>
              </a:ext>
            </a:extLst>
          </p:cNvPr>
          <p:cNvSpPr>
            <a:spLocks noGrp="1"/>
          </p:cNvSpPr>
          <p:nvPr>
            <p:ph type="subTitle" idx="1"/>
          </p:nvPr>
        </p:nvSpPr>
        <p:spPr>
          <a:xfrm>
            <a:off x="2679906" y="3072024"/>
            <a:ext cx="6831673" cy="1086237"/>
          </a:xfrm>
        </p:spPr>
        <p:txBody>
          <a:bodyPr/>
          <a:lstStyle/>
          <a:p>
            <a:r>
              <a:rPr lang="fr-MA" b="1" i="1" dirty="0">
                <a:solidFill>
                  <a:srgbClr val="FF9900"/>
                </a:solidFill>
              </a:rPr>
              <a:t>Dans le domaine de Finance</a:t>
            </a:r>
          </a:p>
        </p:txBody>
      </p:sp>
      <p:pic>
        <p:nvPicPr>
          <p:cNvPr id="9" name="Image 8">
            <a:extLst>
              <a:ext uri="{FF2B5EF4-FFF2-40B4-BE49-F238E27FC236}">
                <a16:creationId xmlns:a16="http://schemas.microsoft.com/office/drawing/2014/main" id="{FAD369EC-3CA4-1063-46AA-4D57873C5E2D}"/>
              </a:ext>
            </a:extLst>
          </p:cNvPr>
          <p:cNvPicPr>
            <a:picLocks noChangeAspect="1"/>
          </p:cNvPicPr>
          <p:nvPr/>
        </p:nvPicPr>
        <p:blipFill>
          <a:blip r:embed="rId2"/>
          <a:stretch>
            <a:fillRect/>
          </a:stretch>
        </p:blipFill>
        <p:spPr>
          <a:xfrm>
            <a:off x="7516167" y="0"/>
            <a:ext cx="4675833" cy="713433"/>
          </a:xfrm>
          <a:prstGeom prst="rect">
            <a:avLst/>
          </a:prstGeom>
        </p:spPr>
      </p:pic>
      <p:pic>
        <p:nvPicPr>
          <p:cNvPr id="11" name="Image 10">
            <a:extLst>
              <a:ext uri="{FF2B5EF4-FFF2-40B4-BE49-F238E27FC236}">
                <a16:creationId xmlns:a16="http://schemas.microsoft.com/office/drawing/2014/main" id="{2589A668-4EFA-E4E2-55C5-99813E586C87}"/>
              </a:ext>
            </a:extLst>
          </p:cNvPr>
          <p:cNvPicPr>
            <a:picLocks noChangeAspect="1"/>
          </p:cNvPicPr>
          <p:nvPr/>
        </p:nvPicPr>
        <p:blipFill>
          <a:blip r:embed="rId3"/>
          <a:stretch>
            <a:fillRect/>
          </a:stretch>
        </p:blipFill>
        <p:spPr>
          <a:xfrm>
            <a:off x="0" y="0"/>
            <a:ext cx="4049486" cy="713433"/>
          </a:xfrm>
          <a:prstGeom prst="rect">
            <a:avLst/>
          </a:prstGeom>
        </p:spPr>
      </p:pic>
      <p:sp>
        <p:nvSpPr>
          <p:cNvPr id="5" name="ZoneTexte 4">
            <a:extLst>
              <a:ext uri="{FF2B5EF4-FFF2-40B4-BE49-F238E27FC236}">
                <a16:creationId xmlns:a16="http://schemas.microsoft.com/office/drawing/2014/main" id="{50287568-E310-83FE-24F9-23F050D27CBA}"/>
              </a:ext>
            </a:extLst>
          </p:cNvPr>
          <p:cNvSpPr txBox="1"/>
          <p:nvPr/>
        </p:nvSpPr>
        <p:spPr>
          <a:xfrm>
            <a:off x="8394906" y="5350053"/>
            <a:ext cx="2706010" cy="369332"/>
          </a:xfrm>
          <a:prstGeom prst="rect">
            <a:avLst/>
          </a:prstGeom>
          <a:noFill/>
        </p:spPr>
        <p:txBody>
          <a:bodyPr wrap="square" rtlCol="0">
            <a:spAutoFit/>
          </a:bodyPr>
          <a:lstStyle/>
          <a:p>
            <a:pPr marL="285750" indent="-285750">
              <a:buFont typeface="Wingdings" panose="05000000000000000000" pitchFamily="2" charset="2"/>
              <a:buChar char="Ø"/>
            </a:pPr>
            <a:r>
              <a:rPr lang="fr-MA" dirty="0"/>
              <a:t>Pr YOUSSEF QRAAI</a:t>
            </a:r>
          </a:p>
        </p:txBody>
      </p:sp>
      <p:sp>
        <p:nvSpPr>
          <p:cNvPr id="6" name="ZoneTexte 5">
            <a:extLst>
              <a:ext uri="{FF2B5EF4-FFF2-40B4-BE49-F238E27FC236}">
                <a16:creationId xmlns:a16="http://schemas.microsoft.com/office/drawing/2014/main" id="{00A00142-A2B9-D300-DA10-FAB74BC12331}"/>
              </a:ext>
            </a:extLst>
          </p:cNvPr>
          <p:cNvSpPr txBox="1"/>
          <p:nvPr/>
        </p:nvSpPr>
        <p:spPr>
          <a:xfrm>
            <a:off x="1606480" y="5125203"/>
            <a:ext cx="3215472" cy="1200329"/>
          </a:xfrm>
          <a:prstGeom prst="rect">
            <a:avLst/>
          </a:prstGeom>
          <a:noFill/>
        </p:spPr>
        <p:txBody>
          <a:bodyPr wrap="square" rtlCol="0">
            <a:spAutoFit/>
          </a:bodyPr>
          <a:lstStyle/>
          <a:p>
            <a:r>
              <a:rPr lang="fr-MA" b="1" dirty="0"/>
              <a:t>Réalisé par :</a:t>
            </a:r>
          </a:p>
          <a:p>
            <a:pPr marL="742950" lvl="1" indent="-285750">
              <a:buFont typeface="Wingdings" panose="05000000000000000000" pitchFamily="2" charset="2"/>
              <a:buChar char="Ø"/>
            </a:pPr>
            <a:r>
              <a:rPr lang="fr-MA" dirty="0"/>
              <a:t>Ayoub </a:t>
            </a:r>
            <a:r>
              <a:rPr lang="fr-MA" dirty="0" err="1"/>
              <a:t>Addichane</a:t>
            </a:r>
            <a:endParaRPr lang="fr-MA" dirty="0"/>
          </a:p>
          <a:p>
            <a:pPr marL="742950" lvl="1" indent="-285750">
              <a:buFont typeface="Wingdings" panose="05000000000000000000" pitchFamily="2" charset="2"/>
              <a:buChar char="Ø"/>
            </a:pPr>
            <a:r>
              <a:rPr lang="fr-MA" dirty="0"/>
              <a:t>Anwar </a:t>
            </a:r>
            <a:r>
              <a:rPr lang="fr-MA" dirty="0" err="1"/>
              <a:t>Bahida</a:t>
            </a:r>
            <a:endParaRPr lang="fr-MA" dirty="0"/>
          </a:p>
          <a:p>
            <a:pPr marL="742950" lvl="1" indent="-285750">
              <a:buFont typeface="Wingdings" panose="05000000000000000000" pitchFamily="2" charset="2"/>
              <a:buChar char="Ø"/>
            </a:pPr>
            <a:r>
              <a:rPr lang="fr-MA" sz="1800" b="0" i="0" u="none" strike="noStrike" dirty="0" err="1">
                <a:solidFill>
                  <a:srgbClr val="000000"/>
                </a:solidFill>
                <a:effectLst/>
                <a:latin typeface="Arial" panose="020B0604020202020204" pitchFamily="34" charset="0"/>
              </a:rPr>
              <a:t>Nezeha</a:t>
            </a:r>
            <a:r>
              <a:rPr lang="fr-MA" sz="1800" b="0" i="0" u="none" strike="noStrike" dirty="0">
                <a:solidFill>
                  <a:srgbClr val="000000"/>
                </a:solidFill>
                <a:effectLst/>
                <a:latin typeface="Arial" panose="020B0604020202020204" pitchFamily="34" charset="0"/>
              </a:rPr>
              <a:t> Amraoui</a:t>
            </a:r>
            <a:endParaRPr lang="fr-MA" dirty="0"/>
          </a:p>
        </p:txBody>
      </p:sp>
      <p:sp>
        <p:nvSpPr>
          <p:cNvPr id="7" name="ZoneTexte 6">
            <a:extLst>
              <a:ext uri="{FF2B5EF4-FFF2-40B4-BE49-F238E27FC236}">
                <a16:creationId xmlns:a16="http://schemas.microsoft.com/office/drawing/2014/main" id="{46879A90-EF35-F29B-BA0B-C97DF417D6EC}"/>
              </a:ext>
            </a:extLst>
          </p:cNvPr>
          <p:cNvSpPr txBox="1"/>
          <p:nvPr/>
        </p:nvSpPr>
        <p:spPr>
          <a:xfrm>
            <a:off x="7809671" y="5125203"/>
            <a:ext cx="6097656" cy="369332"/>
          </a:xfrm>
          <a:prstGeom prst="rect">
            <a:avLst/>
          </a:prstGeom>
          <a:noFill/>
        </p:spPr>
        <p:txBody>
          <a:bodyPr wrap="square">
            <a:spAutoFit/>
          </a:bodyPr>
          <a:lstStyle/>
          <a:p>
            <a:r>
              <a:rPr lang="fr-FR" b="1" dirty="0"/>
              <a:t>Responsable :</a:t>
            </a:r>
            <a:endParaRPr lang="fr-MA" b="1" dirty="0"/>
          </a:p>
        </p:txBody>
      </p:sp>
      <p:sp>
        <p:nvSpPr>
          <p:cNvPr id="8" name="Organigramme : Bande perforée 7">
            <a:extLst>
              <a:ext uri="{FF2B5EF4-FFF2-40B4-BE49-F238E27FC236}">
                <a16:creationId xmlns:a16="http://schemas.microsoft.com/office/drawing/2014/main" id="{6380E350-85D6-57B6-91CA-DE6420DABCDD}"/>
              </a:ext>
            </a:extLst>
          </p:cNvPr>
          <p:cNvSpPr/>
          <p:nvPr/>
        </p:nvSpPr>
        <p:spPr>
          <a:xfrm>
            <a:off x="4987529" y="6106871"/>
            <a:ext cx="2216426" cy="685800"/>
          </a:xfrm>
          <a:prstGeom prst="flowChartPunchedTap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A.U : 2024/2025</a:t>
            </a:r>
          </a:p>
        </p:txBody>
      </p:sp>
    </p:spTree>
    <p:extLst>
      <p:ext uri="{BB962C8B-B14F-4D97-AF65-F5344CB8AC3E}">
        <p14:creationId xmlns:p14="http://schemas.microsoft.com/office/powerpoint/2010/main" val="418929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501C5-761A-B2A7-BA89-01B930E49F22}"/>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355FE710-E983-ACD3-56DE-052E5B4FB8FD}"/>
              </a:ext>
            </a:extLst>
          </p:cNvPr>
          <p:cNvSpPr txBox="1"/>
          <p:nvPr/>
        </p:nvSpPr>
        <p:spPr>
          <a:xfrm>
            <a:off x="1597686" y="339077"/>
            <a:ext cx="6099351" cy="1077218"/>
          </a:xfrm>
          <a:prstGeom prst="rect">
            <a:avLst/>
          </a:prstGeom>
          <a:noFill/>
        </p:spPr>
        <p:txBody>
          <a:bodyPr wrap="square" rtlCol="0">
            <a:spAutoFit/>
          </a:bodyPr>
          <a:lstStyle/>
          <a:p>
            <a:r>
              <a:rPr lang="fr-MA" sz="3600" b="1" i="1" dirty="0">
                <a:solidFill>
                  <a:srgbClr val="FF9900"/>
                </a:solidFill>
              </a:rPr>
              <a:t>III. PRETRAITEMENT</a:t>
            </a:r>
          </a:p>
          <a:p>
            <a:pPr marL="457200" indent="-457200">
              <a:buFont typeface="Wingdings" panose="05000000000000000000" pitchFamily="2" charset="2"/>
              <a:buChar char="Ø"/>
            </a:pPr>
            <a:r>
              <a:rPr lang="fr-MA" sz="2400" cap="all" dirty="0">
                <a:solidFill>
                  <a:srgbClr val="0070C0"/>
                </a:solidFill>
                <a:latin typeface="+mj-lt"/>
                <a:ea typeface="+mj-ea"/>
                <a:cs typeface="+mj-cs"/>
              </a:rPr>
              <a:t>Gestion des valeurs manquantes</a:t>
            </a:r>
            <a:r>
              <a:rPr lang="fr-MA" sz="2800" dirty="0"/>
              <a:t>:</a:t>
            </a:r>
          </a:p>
        </p:txBody>
      </p:sp>
      <p:pic>
        <p:nvPicPr>
          <p:cNvPr id="5" name="Espace réservé du contenu 4">
            <a:extLst>
              <a:ext uri="{FF2B5EF4-FFF2-40B4-BE49-F238E27FC236}">
                <a16:creationId xmlns:a16="http://schemas.microsoft.com/office/drawing/2014/main" id="{5A40AD59-C88F-03FE-3CDD-1BABBDCEE9D2}"/>
              </a:ext>
            </a:extLst>
          </p:cNvPr>
          <p:cNvPicPr>
            <a:picLocks noGrp="1" noChangeAspect="1"/>
          </p:cNvPicPr>
          <p:nvPr>
            <p:ph idx="1"/>
          </p:nvPr>
        </p:nvPicPr>
        <p:blipFill>
          <a:blip r:embed="rId2"/>
          <a:stretch>
            <a:fillRect/>
          </a:stretch>
        </p:blipFill>
        <p:spPr>
          <a:xfrm>
            <a:off x="3697792" y="1416295"/>
            <a:ext cx="4531807" cy="5325627"/>
          </a:xfrm>
        </p:spPr>
      </p:pic>
      <p:sp>
        <p:nvSpPr>
          <p:cNvPr id="3" name="Espace réservé du numéro de diapositive 2">
            <a:extLst>
              <a:ext uri="{FF2B5EF4-FFF2-40B4-BE49-F238E27FC236}">
                <a16:creationId xmlns:a16="http://schemas.microsoft.com/office/drawing/2014/main" id="{A9580336-4AF3-7DC5-513F-6D1E13BCB6A2}"/>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2483842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5B8AC-BF29-FB23-1963-04832B02A170}"/>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FA8DE3D-04A8-C6D4-9828-FB4D5D58D12E}"/>
              </a:ext>
            </a:extLst>
          </p:cNvPr>
          <p:cNvSpPr>
            <a:spLocks noGrp="1"/>
          </p:cNvSpPr>
          <p:nvPr>
            <p:ph idx="1"/>
          </p:nvPr>
        </p:nvSpPr>
        <p:spPr>
          <a:xfrm>
            <a:off x="1371600" y="1738365"/>
            <a:ext cx="9601200" cy="4129035"/>
          </a:xfrm>
        </p:spPr>
        <p:txBody>
          <a:bodyPr/>
          <a:lstStyle/>
          <a:p>
            <a:pPr>
              <a:lnSpc>
                <a:spcPts val="1425"/>
              </a:lnSpc>
            </a:pPr>
            <a:r>
              <a:rPr lang="fr-FR" b="0" dirty="0">
                <a:solidFill>
                  <a:schemeClr val="tx1"/>
                </a:solidFill>
                <a:effectLst/>
                <a:latin typeface="Consolas" panose="020B0609020204030204" pitchFamily="49" charset="0"/>
              </a:rPr>
              <a:t># </a:t>
            </a:r>
            <a:r>
              <a:rPr lang="fr-MA" sz="2000" dirty="0"/>
              <a:t>Standardisation</a:t>
            </a:r>
            <a:r>
              <a:rPr lang="fr-FR" b="0" dirty="0">
                <a:solidFill>
                  <a:schemeClr val="tx1"/>
                </a:solidFill>
                <a:effectLst/>
                <a:latin typeface="Consolas" panose="020B0609020204030204" pitchFamily="49" charset="0"/>
              </a:rPr>
              <a:t> des données</a:t>
            </a:r>
          </a:p>
          <a:p>
            <a:pPr>
              <a:lnSpc>
                <a:spcPts val="1425"/>
              </a:lnSpc>
            </a:pPr>
            <a:r>
              <a:rPr lang="fr-FR" b="0" dirty="0" err="1">
                <a:solidFill>
                  <a:schemeClr val="tx1"/>
                </a:solidFill>
                <a:effectLst/>
                <a:latin typeface="Consolas" panose="020B0609020204030204" pitchFamily="49" charset="0"/>
              </a:rPr>
              <a:t>scaler</a:t>
            </a:r>
            <a:r>
              <a:rPr lang="fr-FR" b="0" dirty="0">
                <a:solidFill>
                  <a:schemeClr val="tx1"/>
                </a:solidFill>
                <a:effectLst/>
                <a:latin typeface="Consolas" panose="020B0609020204030204" pitchFamily="49" charset="0"/>
              </a:rPr>
              <a:t> = </a:t>
            </a:r>
            <a:r>
              <a:rPr lang="fr-FR" b="0" dirty="0" err="1">
                <a:solidFill>
                  <a:schemeClr val="tx1"/>
                </a:solidFill>
                <a:effectLst/>
                <a:latin typeface="Consolas" panose="020B0609020204030204" pitchFamily="49" charset="0"/>
              </a:rPr>
              <a:t>StandardScaler</a:t>
            </a:r>
            <a:r>
              <a:rPr lang="fr-FR" b="0" dirty="0">
                <a:solidFill>
                  <a:schemeClr val="tx1"/>
                </a:solidFill>
                <a:effectLst/>
                <a:latin typeface="Consolas" panose="020B0609020204030204" pitchFamily="49" charset="0"/>
              </a:rPr>
              <a:t>()</a:t>
            </a:r>
          </a:p>
          <a:p>
            <a:pPr marL="0" indent="0">
              <a:buNone/>
            </a:pPr>
            <a:endParaRPr lang="fr-MA" dirty="0"/>
          </a:p>
        </p:txBody>
      </p:sp>
      <p:sp>
        <p:nvSpPr>
          <p:cNvPr id="4" name="ZoneTexte 3">
            <a:extLst>
              <a:ext uri="{FF2B5EF4-FFF2-40B4-BE49-F238E27FC236}">
                <a16:creationId xmlns:a16="http://schemas.microsoft.com/office/drawing/2014/main" id="{BC19BAE5-9D32-F629-AA5D-66872A50A9B7}"/>
              </a:ext>
            </a:extLst>
          </p:cNvPr>
          <p:cNvSpPr txBox="1"/>
          <p:nvPr/>
        </p:nvSpPr>
        <p:spPr>
          <a:xfrm>
            <a:off x="1371600" y="467380"/>
            <a:ext cx="5118324" cy="461665"/>
          </a:xfrm>
          <a:prstGeom prst="rect">
            <a:avLst/>
          </a:prstGeom>
          <a:noFill/>
        </p:spPr>
        <p:txBody>
          <a:bodyPr wrap="none" rtlCol="0">
            <a:spAutoFit/>
          </a:bodyPr>
          <a:lstStyle/>
          <a:p>
            <a:pPr marL="342900" indent="-342900">
              <a:buFont typeface="Wingdings" panose="05000000000000000000" pitchFamily="2" charset="2"/>
              <a:buChar char="Ø"/>
            </a:pPr>
            <a:r>
              <a:rPr lang="fr-MA" sz="2400" cap="all" dirty="0">
                <a:solidFill>
                  <a:srgbClr val="0070C0"/>
                </a:solidFill>
                <a:latin typeface="+mj-lt"/>
                <a:ea typeface="+mj-ea"/>
                <a:cs typeface="+mj-cs"/>
              </a:rPr>
              <a:t>Standardisation des données :</a:t>
            </a:r>
          </a:p>
        </p:txBody>
      </p:sp>
      <p:sp>
        <p:nvSpPr>
          <p:cNvPr id="5" name="Rectangle 1">
            <a:extLst>
              <a:ext uri="{FF2B5EF4-FFF2-40B4-BE49-F238E27FC236}">
                <a16:creationId xmlns:a16="http://schemas.microsoft.com/office/drawing/2014/main" id="{FF76297A-C931-D47A-DA24-C6A71C25A7B8}"/>
              </a:ext>
            </a:extLst>
          </p:cNvPr>
          <p:cNvSpPr>
            <a:spLocks noChangeArrowheads="1"/>
          </p:cNvSpPr>
          <p:nvPr/>
        </p:nvSpPr>
        <p:spPr bwMode="auto">
          <a:xfrm>
            <a:off x="1371600" y="3029216"/>
            <a:ext cx="100734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chemeClr val="tx1"/>
                </a:solidFill>
                <a:effectLst/>
                <a:latin typeface="Arial" panose="020B0604020202020204" pitchFamily="34" charset="0"/>
              </a:rPr>
              <a:t>La standardisation </a:t>
            </a:r>
            <a:r>
              <a:rPr kumimoji="0" lang="fr-FR" altLang="fr-FR" i="0" u="none" strike="noStrike" cap="none" normalizeH="0" baseline="0" dirty="0">
                <a:ln>
                  <a:noFill/>
                </a:ln>
                <a:solidFill>
                  <a:schemeClr val="tx1"/>
                </a:solidFill>
                <a:effectLst/>
                <a:latin typeface="Arial" panose="020B0604020202020204" pitchFamily="34" charset="0"/>
              </a:rPr>
              <a:t>des données via </a:t>
            </a:r>
            <a:r>
              <a:rPr kumimoji="0" lang="fr-FR" altLang="fr-FR" i="0" u="none" strike="noStrike" cap="none" normalizeH="0" baseline="0" dirty="0" err="1">
                <a:ln>
                  <a:noFill/>
                </a:ln>
                <a:solidFill>
                  <a:schemeClr val="tx1"/>
                </a:solidFill>
                <a:effectLst/>
                <a:latin typeface="Arial Unicode MS"/>
              </a:rPr>
              <a:t>StandardScaler</a:t>
            </a:r>
            <a:r>
              <a:rPr kumimoji="0" lang="fr-FR" altLang="fr-FR" i="0" u="none" strike="noStrike" cap="none" normalizeH="0" baseline="0" dirty="0">
                <a:ln>
                  <a:noFill/>
                </a:ln>
                <a:solidFill>
                  <a:schemeClr val="tx1"/>
                </a:solidFill>
                <a:effectLst/>
                <a:latin typeface="Arial Unicode MS"/>
              </a:rPr>
              <a:t>()</a:t>
            </a:r>
            <a:r>
              <a:rPr kumimoji="0" lang="fr-FR" altLang="fr-FR" i="0" u="none" strike="noStrike" cap="none" normalizeH="0" baseline="0" dirty="0">
                <a:ln>
                  <a:noFill/>
                </a:ln>
                <a:solidFill>
                  <a:schemeClr val="tx1"/>
                </a:solidFill>
                <a:effectLst/>
              </a:rPr>
              <a:t> est utilisée pour </a:t>
            </a:r>
            <a:r>
              <a:rPr kumimoji="0" lang="fr-FR" altLang="fr-FR" i="0" u="none" strike="noStrike" cap="none" normalizeH="0" baseline="0" dirty="0">
                <a:ln>
                  <a:noFill/>
                </a:ln>
                <a:solidFill>
                  <a:schemeClr val="tx1"/>
                </a:solidFill>
                <a:effectLst/>
                <a:latin typeface="Arial" panose="020B0604020202020204" pitchFamily="34" charset="0"/>
              </a:rPr>
              <a:t>mettre toutes les variables sur une même échelle</a:t>
            </a:r>
            <a:r>
              <a:rPr kumimoji="0" lang="fr-FR" altLang="fr-FR" sz="1600" i="0" u="none" strike="noStrike" cap="none" normalizeH="0" baseline="0" dirty="0">
                <a:ln>
                  <a:noFill/>
                </a:ln>
                <a:solidFill>
                  <a:schemeClr val="tx1"/>
                </a:solidFill>
                <a:effectLst/>
                <a:latin typeface="Arial" panose="020B0604020202020204" pitchFamily="34" charset="0"/>
              </a:rPr>
              <a:t>. </a:t>
            </a:r>
          </a:p>
        </p:txBody>
      </p:sp>
      <p:sp>
        <p:nvSpPr>
          <p:cNvPr id="6" name="Espace réservé du numéro de diapositive 5">
            <a:extLst>
              <a:ext uri="{FF2B5EF4-FFF2-40B4-BE49-F238E27FC236}">
                <a16:creationId xmlns:a16="http://schemas.microsoft.com/office/drawing/2014/main" id="{F22DE85C-DE52-B9CF-BCCA-ECBE0285070E}"/>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987048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B98EA-B12B-E70B-BC89-D170BF6DF5C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142DB6B-030C-7C67-35B8-141364D29EF1}"/>
              </a:ext>
            </a:extLst>
          </p:cNvPr>
          <p:cNvSpPr>
            <a:spLocks noGrp="1"/>
          </p:cNvSpPr>
          <p:nvPr>
            <p:ph type="title"/>
          </p:nvPr>
        </p:nvSpPr>
        <p:spPr>
          <a:xfrm>
            <a:off x="1371600" y="685800"/>
            <a:ext cx="8425543" cy="771211"/>
          </a:xfrm>
        </p:spPr>
        <p:txBody>
          <a:bodyPr>
            <a:normAutofit fontScale="90000"/>
          </a:bodyPr>
          <a:lstStyle/>
          <a:p>
            <a:br>
              <a:rPr lang="fr-MA" dirty="0"/>
            </a:br>
            <a:endParaRPr lang="fr-MA" dirty="0"/>
          </a:p>
        </p:txBody>
      </p:sp>
      <p:sp>
        <p:nvSpPr>
          <p:cNvPr id="3" name="Espace réservé du contenu 2">
            <a:extLst>
              <a:ext uri="{FF2B5EF4-FFF2-40B4-BE49-F238E27FC236}">
                <a16:creationId xmlns:a16="http://schemas.microsoft.com/office/drawing/2014/main" id="{478D64BB-3B73-7810-6C7C-4FFC0EA97A52}"/>
              </a:ext>
            </a:extLst>
          </p:cNvPr>
          <p:cNvSpPr>
            <a:spLocks noGrp="1"/>
          </p:cNvSpPr>
          <p:nvPr>
            <p:ph idx="1"/>
          </p:nvPr>
        </p:nvSpPr>
        <p:spPr>
          <a:xfrm>
            <a:off x="1371600" y="2612568"/>
            <a:ext cx="9601200" cy="1527349"/>
          </a:xfrm>
        </p:spPr>
        <p:txBody>
          <a:bodyPr>
            <a:normAutofit/>
          </a:bodyPr>
          <a:lstStyle/>
          <a:p>
            <a:pPr>
              <a:lnSpc>
                <a:spcPct val="150000"/>
              </a:lnSpc>
            </a:pPr>
            <a:r>
              <a:rPr lang="fr-FR" dirty="0"/>
              <a:t># Nettoyer les données (supprimer les colonnes non nécessaires)</a:t>
            </a:r>
          </a:p>
          <a:p>
            <a:pPr marL="0" indent="0">
              <a:lnSpc>
                <a:spcPct val="150000"/>
              </a:lnSpc>
              <a:buNone/>
            </a:pPr>
            <a:r>
              <a:rPr lang="fr-FR" dirty="0" err="1"/>
              <a:t>columns_to_drop</a:t>
            </a:r>
            <a:r>
              <a:rPr lang="fr-FR" dirty="0"/>
              <a:t> = [    'Symbol', 'Name', 'SEC </a:t>
            </a:r>
            <a:r>
              <a:rPr lang="fr-FR" dirty="0" err="1"/>
              <a:t>Filings</a:t>
            </a:r>
            <a:r>
              <a:rPr lang="fr-FR" dirty="0"/>
              <a:t>',  # Colonnes textuelles ou inutiles]</a:t>
            </a:r>
            <a:endParaRPr lang="fr-MA" dirty="0"/>
          </a:p>
        </p:txBody>
      </p:sp>
      <p:sp>
        <p:nvSpPr>
          <p:cNvPr id="4" name="ZoneTexte 3">
            <a:extLst>
              <a:ext uri="{FF2B5EF4-FFF2-40B4-BE49-F238E27FC236}">
                <a16:creationId xmlns:a16="http://schemas.microsoft.com/office/drawing/2014/main" id="{3D64664D-60E4-2D73-1AE9-9842D3F00988}"/>
              </a:ext>
            </a:extLst>
          </p:cNvPr>
          <p:cNvSpPr txBox="1"/>
          <p:nvPr/>
        </p:nvSpPr>
        <p:spPr>
          <a:xfrm>
            <a:off x="1477107" y="501134"/>
            <a:ext cx="4036233" cy="523220"/>
          </a:xfrm>
          <a:prstGeom prst="rect">
            <a:avLst/>
          </a:prstGeom>
          <a:noFill/>
        </p:spPr>
        <p:txBody>
          <a:bodyPr wrap="none" rtlCol="0">
            <a:spAutoFit/>
          </a:bodyPr>
          <a:lstStyle/>
          <a:p>
            <a:pPr marL="342900" indent="-342900">
              <a:buFont typeface="Wingdings" panose="05000000000000000000" pitchFamily="2" charset="2"/>
              <a:buChar char="Ø"/>
            </a:pPr>
            <a:r>
              <a:rPr lang="fr-FR" sz="2400" cap="all" dirty="0">
                <a:solidFill>
                  <a:srgbClr val="0070C0"/>
                </a:solidFill>
                <a:latin typeface="+mj-lt"/>
                <a:ea typeface="+mj-ea"/>
                <a:cs typeface="+mj-cs"/>
              </a:rPr>
              <a:t>Nettoyer</a:t>
            </a:r>
            <a:r>
              <a:rPr lang="fr-FR" sz="2800" dirty="0"/>
              <a:t> </a:t>
            </a:r>
            <a:r>
              <a:rPr lang="fr-FR" sz="2400" cap="all" dirty="0">
                <a:solidFill>
                  <a:srgbClr val="0070C0"/>
                </a:solidFill>
                <a:latin typeface="+mj-lt"/>
                <a:ea typeface="+mj-ea"/>
                <a:cs typeface="+mj-cs"/>
              </a:rPr>
              <a:t>les</a:t>
            </a:r>
            <a:r>
              <a:rPr lang="fr-FR" sz="2800" dirty="0"/>
              <a:t> </a:t>
            </a:r>
            <a:r>
              <a:rPr lang="fr-FR" sz="2400" cap="all" dirty="0">
                <a:solidFill>
                  <a:srgbClr val="0070C0"/>
                </a:solidFill>
                <a:latin typeface="+mj-lt"/>
                <a:ea typeface="+mj-ea"/>
                <a:cs typeface="+mj-cs"/>
              </a:rPr>
              <a:t>données</a:t>
            </a:r>
            <a:r>
              <a:rPr lang="fr-FR" sz="2800" dirty="0"/>
              <a:t> </a:t>
            </a:r>
            <a:r>
              <a:rPr lang="fr-MA" sz="2400" cap="all" dirty="0">
                <a:solidFill>
                  <a:srgbClr val="0070C0"/>
                </a:solidFill>
                <a:latin typeface="+mj-lt"/>
                <a:ea typeface="+mj-ea"/>
                <a:cs typeface="+mj-cs"/>
              </a:rPr>
              <a:t>:</a:t>
            </a:r>
          </a:p>
        </p:txBody>
      </p:sp>
      <p:sp>
        <p:nvSpPr>
          <p:cNvPr id="6" name="Espace réservé du numéro de diapositive 5">
            <a:extLst>
              <a:ext uri="{FF2B5EF4-FFF2-40B4-BE49-F238E27FC236}">
                <a16:creationId xmlns:a16="http://schemas.microsoft.com/office/drawing/2014/main" id="{DBDC5835-5FEE-F72E-00C6-991EC0FD57E8}"/>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847188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900F0-2A86-B98F-0765-7884A22C4F6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2B22451-1D5E-AA29-699E-87B83807EC92}"/>
              </a:ext>
            </a:extLst>
          </p:cNvPr>
          <p:cNvSpPr>
            <a:spLocks noGrp="1"/>
          </p:cNvSpPr>
          <p:nvPr>
            <p:ph type="title"/>
          </p:nvPr>
        </p:nvSpPr>
        <p:spPr>
          <a:xfrm>
            <a:off x="1371600" y="685800"/>
            <a:ext cx="8425543" cy="771211"/>
          </a:xfrm>
        </p:spPr>
        <p:txBody>
          <a:bodyPr>
            <a:normAutofit fontScale="90000"/>
          </a:bodyPr>
          <a:lstStyle/>
          <a:p>
            <a:br>
              <a:rPr lang="fr-MA" dirty="0"/>
            </a:br>
            <a:endParaRPr lang="fr-MA" dirty="0"/>
          </a:p>
        </p:txBody>
      </p:sp>
      <p:sp>
        <p:nvSpPr>
          <p:cNvPr id="3" name="Espace réservé du contenu 2">
            <a:extLst>
              <a:ext uri="{FF2B5EF4-FFF2-40B4-BE49-F238E27FC236}">
                <a16:creationId xmlns:a16="http://schemas.microsoft.com/office/drawing/2014/main" id="{7BCA4D73-E3FA-0057-3EEA-243528CAF24D}"/>
              </a:ext>
            </a:extLst>
          </p:cNvPr>
          <p:cNvSpPr>
            <a:spLocks noGrp="1"/>
          </p:cNvSpPr>
          <p:nvPr>
            <p:ph idx="1"/>
          </p:nvPr>
        </p:nvSpPr>
        <p:spPr>
          <a:xfrm>
            <a:off x="1371600" y="1071405"/>
            <a:ext cx="10820400" cy="5554786"/>
          </a:xfrm>
        </p:spPr>
        <p:txBody>
          <a:bodyPr>
            <a:normAutofit fontScale="92500" lnSpcReduction="20000"/>
          </a:bodyPr>
          <a:lstStyle/>
          <a:p>
            <a:pPr>
              <a:lnSpc>
                <a:spcPct val="150000"/>
              </a:lnSpc>
            </a:pPr>
            <a:r>
              <a:rPr lang="fr-FR" sz="1900" b="0" dirty="0">
                <a:solidFill>
                  <a:schemeClr val="tx1"/>
                </a:solidFill>
                <a:effectLst/>
                <a:latin typeface="Consolas" panose="020B0609020204030204" pitchFamily="49" charset="0"/>
              </a:rPr>
              <a:t># Créer une colonne cible binaire pour le risque (1 = Risque, 0 = Non Risque)</a:t>
            </a:r>
          </a:p>
          <a:p>
            <a:pPr marL="530352" lvl="1" indent="0">
              <a:lnSpc>
                <a:spcPct val="150000"/>
              </a:lnSpc>
              <a:buNone/>
            </a:pPr>
            <a:r>
              <a:rPr lang="fr-FR" sz="1900" b="0" dirty="0" err="1">
                <a:solidFill>
                  <a:schemeClr val="tx1"/>
                </a:solidFill>
                <a:effectLst/>
                <a:latin typeface="Consolas" panose="020B0609020204030204" pitchFamily="49" charset="0"/>
              </a:rPr>
              <a:t>threshold</a:t>
            </a:r>
            <a:r>
              <a:rPr lang="fr-FR" sz="1900" b="0" dirty="0">
                <a:solidFill>
                  <a:schemeClr val="tx1"/>
                </a:solidFill>
                <a:effectLst/>
                <a:latin typeface="Consolas" panose="020B0609020204030204" pitchFamily="49" charset="0"/>
              </a:rPr>
              <a:t> = 100  # Exemple de seuil</a:t>
            </a:r>
          </a:p>
          <a:p>
            <a:pPr marL="530352" lvl="1" indent="0">
              <a:lnSpc>
                <a:spcPct val="150000"/>
              </a:lnSpc>
              <a:buNone/>
            </a:pPr>
            <a:r>
              <a:rPr lang="fr-FR" sz="1900" b="0" dirty="0">
                <a:solidFill>
                  <a:schemeClr val="tx1"/>
                </a:solidFill>
                <a:effectLst/>
                <a:latin typeface="Consolas" panose="020B0609020204030204" pitchFamily="49" charset="0"/>
              </a:rPr>
              <a:t> </a:t>
            </a:r>
            <a:r>
              <a:rPr lang="fr-FR" sz="1900" b="0" dirty="0" err="1">
                <a:solidFill>
                  <a:schemeClr val="tx1"/>
                </a:solidFill>
                <a:effectLst/>
                <a:latin typeface="Consolas" panose="020B0609020204030204" pitchFamily="49" charset="0"/>
              </a:rPr>
              <a:t>Pricedata</a:t>
            </a:r>
            <a:r>
              <a:rPr lang="fr-FR" sz="1900" b="0" dirty="0">
                <a:solidFill>
                  <a:schemeClr val="tx1"/>
                </a:solidFill>
                <a:effectLst/>
                <a:latin typeface="Consolas" panose="020B0609020204030204" pitchFamily="49" charset="0"/>
              </a:rPr>
              <a:t>['Risk'] = (data['Price'] &gt; </a:t>
            </a:r>
            <a:r>
              <a:rPr lang="fr-FR" sz="1900" b="0" dirty="0" err="1">
                <a:solidFill>
                  <a:schemeClr val="tx1"/>
                </a:solidFill>
                <a:effectLst/>
                <a:latin typeface="Consolas" panose="020B0609020204030204" pitchFamily="49" charset="0"/>
              </a:rPr>
              <a:t>threshold</a:t>
            </a:r>
            <a:r>
              <a:rPr lang="fr-FR" sz="1900" b="0" dirty="0">
                <a:solidFill>
                  <a:schemeClr val="tx1"/>
                </a:solidFill>
                <a:effectLst/>
                <a:latin typeface="Consolas" panose="020B0609020204030204" pitchFamily="49" charset="0"/>
              </a:rPr>
              <a:t>).</a:t>
            </a:r>
            <a:r>
              <a:rPr lang="fr-FR" sz="1900" b="0" dirty="0" err="1">
                <a:solidFill>
                  <a:schemeClr val="tx1"/>
                </a:solidFill>
                <a:effectLst/>
                <a:latin typeface="Consolas" panose="020B0609020204030204" pitchFamily="49" charset="0"/>
              </a:rPr>
              <a:t>astype</a:t>
            </a:r>
            <a:r>
              <a:rPr lang="fr-FR" sz="1900" b="0" dirty="0">
                <a:solidFill>
                  <a:schemeClr val="tx1"/>
                </a:solidFill>
                <a:effectLst/>
                <a:latin typeface="Consolas" panose="020B0609020204030204" pitchFamily="49" charset="0"/>
              </a:rPr>
              <a:t>(</a:t>
            </a:r>
            <a:r>
              <a:rPr lang="fr-FR" sz="1900" b="0" dirty="0" err="1">
                <a:solidFill>
                  <a:schemeClr val="tx1"/>
                </a:solidFill>
                <a:effectLst/>
                <a:latin typeface="Consolas" panose="020B0609020204030204" pitchFamily="49" charset="0"/>
              </a:rPr>
              <a:t>int</a:t>
            </a:r>
            <a:r>
              <a:rPr lang="fr-FR" sz="1900" b="0" dirty="0">
                <a:solidFill>
                  <a:schemeClr val="tx1"/>
                </a:solidFill>
                <a:effectLst/>
                <a:latin typeface="Consolas" panose="020B0609020204030204" pitchFamily="49" charset="0"/>
              </a:rPr>
              <a:t>)</a:t>
            </a:r>
            <a:endParaRPr lang="fr-FR" dirty="0">
              <a:solidFill>
                <a:schemeClr val="tx1"/>
              </a:solidFill>
              <a:latin typeface="Consolas" panose="020B0609020204030204" pitchFamily="49" charset="0"/>
            </a:endParaRPr>
          </a:p>
          <a:p>
            <a:pPr>
              <a:lnSpc>
                <a:spcPct val="150000"/>
              </a:lnSpc>
            </a:pPr>
            <a:r>
              <a:rPr lang="fr-MA" dirty="0" err="1"/>
              <a:t>def</a:t>
            </a:r>
            <a:r>
              <a:rPr lang="fr-MA" dirty="0"/>
              <a:t> </a:t>
            </a:r>
            <a:r>
              <a:rPr lang="fr-MA" dirty="0" err="1"/>
              <a:t>classify_performance</a:t>
            </a:r>
            <a:r>
              <a:rPr lang="fr-MA" dirty="0"/>
              <a:t>(</a:t>
            </a:r>
            <a:r>
              <a:rPr lang="fr-MA" dirty="0" err="1"/>
              <a:t>row</a:t>
            </a:r>
            <a:r>
              <a:rPr lang="fr-MA" dirty="0"/>
              <a:t>):    </a:t>
            </a:r>
          </a:p>
          <a:p>
            <a:pPr marL="987552" lvl="2" indent="0">
              <a:lnSpc>
                <a:spcPct val="150000"/>
              </a:lnSpc>
              <a:buNone/>
            </a:pPr>
            <a:r>
              <a:rPr lang="fr-MA" dirty="0">
                <a:latin typeface="Consolas" panose="020B0609020204030204" pitchFamily="49" charset="0"/>
              </a:rPr>
              <a:t>If  </a:t>
            </a:r>
            <a:r>
              <a:rPr lang="fr-MA" dirty="0" err="1">
                <a:latin typeface="Consolas" panose="020B0609020204030204" pitchFamily="49" charset="0"/>
              </a:rPr>
              <a:t>row</a:t>
            </a:r>
            <a:r>
              <a:rPr lang="fr-MA" dirty="0">
                <a:latin typeface="Consolas" panose="020B0609020204030204" pitchFamily="49" charset="0"/>
              </a:rPr>
              <a:t>['Price/</a:t>
            </a:r>
            <a:r>
              <a:rPr lang="fr-MA" dirty="0" err="1">
                <a:latin typeface="Consolas" panose="020B0609020204030204" pitchFamily="49" charset="0"/>
              </a:rPr>
              <a:t>Earnings</a:t>
            </a:r>
            <a:r>
              <a:rPr lang="fr-MA" dirty="0">
                <a:latin typeface="Consolas" panose="020B0609020204030204" pitchFamily="49" charset="0"/>
              </a:rPr>
              <a:t>'] &lt; 20:</a:t>
            </a:r>
          </a:p>
          <a:p>
            <a:pPr marL="987552" lvl="2" indent="0">
              <a:lnSpc>
                <a:spcPct val="150000"/>
              </a:lnSpc>
              <a:buNone/>
            </a:pPr>
            <a:r>
              <a:rPr lang="fr-MA" dirty="0">
                <a:latin typeface="Consolas" panose="020B0609020204030204" pitchFamily="49" charset="0"/>
              </a:rPr>
              <a:t>        return 'bonne’ </a:t>
            </a:r>
          </a:p>
          <a:p>
            <a:pPr marL="987552" lvl="2" indent="0">
              <a:lnSpc>
                <a:spcPct val="150000"/>
              </a:lnSpc>
              <a:buNone/>
            </a:pPr>
            <a:r>
              <a:rPr lang="fr-MA" dirty="0" err="1">
                <a:latin typeface="Consolas" panose="020B0609020204030204" pitchFamily="49" charset="0"/>
              </a:rPr>
              <a:t>elif</a:t>
            </a:r>
            <a:r>
              <a:rPr lang="fr-MA" dirty="0">
                <a:latin typeface="Consolas" panose="020B0609020204030204" pitchFamily="49" charset="0"/>
              </a:rPr>
              <a:t>  20 &lt;= </a:t>
            </a:r>
            <a:r>
              <a:rPr lang="fr-MA" dirty="0" err="1">
                <a:latin typeface="Consolas" panose="020B0609020204030204" pitchFamily="49" charset="0"/>
              </a:rPr>
              <a:t>row</a:t>
            </a:r>
            <a:r>
              <a:rPr lang="fr-MA" dirty="0">
                <a:latin typeface="Consolas" panose="020B0609020204030204" pitchFamily="49" charset="0"/>
              </a:rPr>
              <a:t>['Price/</a:t>
            </a:r>
            <a:r>
              <a:rPr lang="fr-MA" dirty="0" err="1">
                <a:latin typeface="Consolas" panose="020B0609020204030204" pitchFamily="49" charset="0"/>
              </a:rPr>
              <a:t>Earnings</a:t>
            </a:r>
            <a:r>
              <a:rPr lang="fr-MA" dirty="0">
                <a:latin typeface="Consolas" panose="020B0609020204030204" pitchFamily="49" charset="0"/>
              </a:rPr>
              <a:t>'] &lt;= 50:    </a:t>
            </a:r>
          </a:p>
          <a:p>
            <a:pPr marL="987552" lvl="2" indent="0">
              <a:lnSpc>
                <a:spcPct val="150000"/>
              </a:lnSpc>
              <a:buNone/>
            </a:pPr>
            <a:r>
              <a:rPr lang="fr-MA" dirty="0">
                <a:latin typeface="Consolas" panose="020B0609020204030204" pitchFamily="49" charset="0"/>
              </a:rPr>
              <a:t>       return 'moyenne'    </a:t>
            </a:r>
          </a:p>
          <a:p>
            <a:pPr marL="987552" lvl="2" indent="0">
              <a:lnSpc>
                <a:spcPct val="150000"/>
              </a:lnSpc>
              <a:buNone/>
            </a:pPr>
            <a:r>
              <a:rPr lang="fr-MA" dirty="0" err="1">
                <a:latin typeface="Consolas" panose="020B0609020204030204" pitchFamily="49" charset="0"/>
              </a:rPr>
              <a:t>else</a:t>
            </a:r>
            <a:r>
              <a:rPr lang="fr-MA" dirty="0">
                <a:latin typeface="Consolas" panose="020B0609020204030204" pitchFamily="49" charset="0"/>
              </a:rPr>
              <a:t>:</a:t>
            </a:r>
          </a:p>
          <a:p>
            <a:pPr marL="987552" lvl="2" indent="0">
              <a:lnSpc>
                <a:spcPct val="150000"/>
              </a:lnSpc>
              <a:buNone/>
            </a:pPr>
            <a:r>
              <a:rPr lang="fr-MA" dirty="0">
                <a:latin typeface="Consolas" panose="020B0609020204030204" pitchFamily="49" charset="0"/>
              </a:rPr>
              <a:t>        return 'faible’</a:t>
            </a:r>
          </a:p>
          <a:p>
            <a:pPr marL="987552" lvl="2" indent="0">
              <a:lnSpc>
                <a:spcPct val="150000"/>
              </a:lnSpc>
              <a:buNone/>
            </a:pPr>
            <a:r>
              <a:rPr lang="fr-MA" dirty="0">
                <a:latin typeface="Consolas" panose="020B0609020204030204" pitchFamily="49" charset="0"/>
              </a:rPr>
              <a:t>data['performance'] = </a:t>
            </a:r>
            <a:r>
              <a:rPr lang="fr-MA" dirty="0" err="1">
                <a:latin typeface="Consolas" panose="020B0609020204030204" pitchFamily="49" charset="0"/>
              </a:rPr>
              <a:t>data.apply</a:t>
            </a:r>
            <a:r>
              <a:rPr lang="fr-MA" dirty="0">
                <a:latin typeface="Consolas" panose="020B0609020204030204" pitchFamily="49" charset="0"/>
              </a:rPr>
              <a:t>(</a:t>
            </a:r>
            <a:r>
              <a:rPr lang="fr-MA" dirty="0" err="1">
                <a:latin typeface="Consolas" panose="020B0609020204030204" pitchFamily="49" charset="0"/>
              </a:rPr>
              <a:t>classify_performance,axis</a:t>
            </a:r>
            <a:r>
              <a:rPr lang="fr-MA" dirty="0">
                <a:latin typeface="Consolas" panose="020B0609020204030204" pitchFamily="49" charset="0"/>
              </a:rPr>
              <a:t>=1)</a:t>
            </a:r>
          </a:p>
          <a:p>
            <a:pPr marL="987552" lvl="2" indent="0">
              <a:lnSpc>
                <a:spcPct val="150000"/>
              </a:lnSpc>
              <a:buNone/>
            </a:pPr>
            <a:r>
              <a:rPr lang="fr-MA" dirty="0">
                <a:latin typeface="Consolas" panose="020B0609020204030204" pitchFamily="49" charset="0"/>
              </a:rPr>
              <a:t>y=data['performance']</a:t>
            </a:r>
          </a:p>
        </p:txBody>
      </p:sp>
      <p:sp>
        <p:nvSpPr>
          <p:cNvPr id="4" name="ZoneTexte 3">
            <a:extLst>
              <a:ext uri="{FF2B5EF4-FFF2-40B4-BE49-F238E27FC236}">
                <a16:creationId xmlns:a16="http://schemas.microsoft.com/office/drawing/2014/main" id="{4DB8B2D3-D5AD-782F-0046-EF964816B64B}"/>
              </a:ext>
            </a:extLst>
          </p:cNvPr>
          <p:cNvSpPr txBox="1"/>
          <p:nvPr/>
        </p:nvSpPr>
        <p:spPr>
          <a:xfrm>
            <a:off x="1477107" y="501134"/>
            <a:ext cx="5455404" cy="461665"/>
          </a:xfrm>
          <a:prstGeom prst="rect">
            <a:avLst/>
          </a:prstGeom>
          <a:noFill/>
        </p:spPr>
        <p:txBody>
          <a:bodyPr wrap="none" rtlCol="0">
            <a:spAutoFit/>
          </a:bodyPr>
          <a:lstStyle/>
          <a:p>
            <a:pPr marL="342900" indent="-342900">
              <a:buFont typeface="Wingdings" panose="05000000000000000000" pitchFamily="2" charset="2"/>
              <a:buChar char="Ø"/>
            </a:pPr>
            <a:r>
              <a:rPr lang="fr-MA" sz="2400" cap="all" dirty="0">
                <a:solidFill>
                  <a:srgbClr val="0070C0"/>
                </a:solidFill>
                <a:latin typeface="+mj-lt"/>
                <a:ea typeface="+mj-ea"/>
                <a:cs typeface="+mj-cs"/>
              </a:rPr>
              <a:t>Création</a:t>
            </a:r>
            <a:r>
              <a:rPr lang="fr-MA" sz="2400" dirty="0"/>
              <a:t> </a:t>
            </a:r>
            <a:r>
              <a:rPr lang="fr-MA" sz="2400" cap="all" dirty="0">
                <a:solidFill>
                  <a:srgbClr val="0070C0"/>
                </a:solidFill>
                <a:latin typeface="+mj-lt"/>
                <a:ea typeface="+mj-ea"/>
                <a:cs typeface="+mj-cs"/>
              </a:rPr>
              <a:t>de</a:t>
            </a:r>
            <a:r>
              <a:rPr lang="fr-MA" sz="2400" dirty="0"/>
              <a:t> </a:t>
            </a:r>
            <a:r>
              <a:rPr lang="fr-MA" sz="2400" cap="all" dirty="0">
                <a:solidFill>
                  <a:srgbClr val="0070C0"/>
                </a:solidFill>
                <a:latin typeface="+mj-lt"/>
                <a:ea typeface="+mj-ea"/>
                <a:cs typeface="+mj-cs"/>
              </a:rPr>
              <a:t>nouvelles</a:t>
            </a:r>
            <a:r>
              <a:rPr lang="fr-MA" sz="2400" dirty="0"/>
              <a:t> </a:t>
            </a:r>
            <a:r>
              <a:rPr lang="fr-MA" sz="2400" cap="all" dirty="0">
                <a:solidFill>
                  <a:srgbClr val="0070C0"/>
                </a:solidFill>
                <a:latin typeface="+mj-lt"/>
                <a:ea typeface="+mj-ea"/>
                <a:cs typeface="+mj-cs"/>
              </a:rPr>
              <a:t>variables:</a:t>
            </a:r>
          </a:p>
        </p:txBody>
      </p:sp>
      <p:sp>
        <p:nvSpPr>
          <p:cNvPr id="6" name="Espace réservé du numéro de diapositive 5">
            <a:extLst>
              <a:ext uri="{FF2B5EF4-FFF2-40B4-BE49-F238E27FC236}">
                <a16:creationId xmlns:a16="http://schemas.microsoft.com/office/drawing/2014/main" id="{BEA39B97-8A27-33DA-5F60-A0E9C211240F}"/>
              </a:ext>
            </a:extLst>
          </p:cNvPr>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3575740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D5D21-0089-E368-4694-8E640A0D8753}"/>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51E58F8-0558-890B-EE54-73AEDB0B5014}"/>
              </a:ext>
            </a:extLst>
          </p:cNvPr>
          <p:cNvSpPr>
            <a:spLocks noGrp="1"/>
          </p:cNvSpPr>
          <p:nvPr>
            <p:ph idx="1"/>
          </p:nvPr>
        </p:nvSpPr>
        <p:spPr>
          <a:xfrm>
            <a:off x="1371600" y="1738365"/>
            <a:ext cx="10616084" cy="4129035"/>
          </a:xfrm>
        </p:spPr>
        <p:txBody>
          <a:bodyPr/>
          <a:lstStyle/>
          <a:p>
            <a:pPr>
              <a:lnSpc>
                <a:spcPct val="150000"/>
              </a:lnSpc>
            </a:pPr>
            <a:r>
              <a:rPr lang="fr-FR" dirty="0"/>
              <a:t># Diviser les données en ensembles d'entraînement et de test</a:t>
            </a:r>
          </a:p>
          <a:p>
            <a:pPr marL="0" indent="0">
              <a:lnSpc>
                <a:spcPct val="150000"/>
              </a:lnSpc>
              <a:buNone/>
            </a:pPr>
            <a:r>
              <a:rPr lang="fr-FR" sz="1600" dirty="0" err="1">
                <a:latin typeface="Consolas" panose="020B0609020204030204" pitchFamily="49" charset="0"/>
              </a:rPr>
              <a:t>X_train,X_test,y_train</a:t>
            </a:r>
            <a:r>
              <a:rPr lang="fr-FR" sz="1600" dirty="0">
                <a:latin typeface="Consolas" panose="020B0609020204030204" pitchFamily="49" charset="0"/>
              </a:rPr>
              <a:t>, </a:t>
            </a:r>
            <a:r>
              <a:rPr lang="fr-FR" sz="1600" dirty="0" err="1">
                <a:latin typeface="Consolas" panose="020B0609020204030204" pitchFamily="49" charset="0"/>
              </a:rPr>
              <a:t>y_test</a:t>
            </a:r>
            <a:r>
              <a:rPr lang="fr-FR" sz="1600" dirty="0">
                <a:latin typeface="Consolas" panose="020B0609020204030204" pitchFamily="49" charset="0"/>
              </a:rPr>
              <a:t> = </a:t>
            </a:r>
            <a:r>
              <a:rPr lang="fr-FR" sz="1600" dirty="0" err="1">
                <a:latin typeface="Consolas" panose="020B0609020204030204" pitchFamily="49" charset="0"/>
              </a:rPr>
              <a:t>train_test_split</a:t>
            </a:r>
            <a:r>
              <a:rPr lang="fr-FR" sz="1600" dirty="0">
                <a:latin typeface="Consolas" panose="020B0609020204030204" pitchFamily="49" charset="0"/>
              </a:rPr>
              <a:t>( </a:t>
            </a:r>
            <a:r>
              <a:rPr lang="fr-FR" sz="1600" dirty="0" err="1">
                <a:latin typeface="Consolas" panose="020B0609020204030204" pitchFamily="49" charset="0"/>
              </a:rPr>
              <a:t>X_scaled</a:t>
            </a:r>
            <a:r>
              <a:rPr lang="fr-FR" sz="1600" dirty="0">
                <a:latin typeface="Consolas" panose="020B0609020204030204" pitchFamily="49" charset="0"/>
              </a:rPr>
              <a:t>, </a:t>
            </a:r>
            <a:r>
              <a:rPr lang="fr-FR" sz="1600" dirty="0" err="1">
                <a:latin typeface="Consolas" panose="020B0609020204030204" pitchFamily="49" charset="0"/>
              </a:rPr>
              <a:t>y,test_size</a:t>
            </a:r>
            <a:r>
              <a:rPr lang="fr-FR" sz="1600" dirty="0">
                <a:latin typeface="Consolas" panose="020B0609020204030204" pitchFamily="49" charset="0"/>
              </a:rPr>
              <a:t>=0.2,random_state=42)</a:t>
            </a:r>
            <a:endParaRPr lang="fr-MA" sz="1600" dirty="0">
              <a:latin typeface="Consolas" panose="020B0609020204030204" pitchFamily="49" charset="0"/>
            </a:endParaRPr>
          </a:p>
        </p:txBody>
      </p:sp>
      <p:sp>
        <p:nvSpPr>
          <p:cNvPr id="4" name="ZoneTexte 3">
            <a:extLst>
              <a:ext uri="{FF2B5EF4-FFF2-40B4-BE49-F238E27FC236}">
                <a16:creationId xmlns:a16="http://schemas.microsoft.com/office/drawing/2014/main" id="{12A54D83-0658-A180-B419-D53D5758FB13}"/>
              </a:ext>
            </a:extLst>
          </p:cNvPr>
          <p:cNvSpPr txBox="1"/>
          <p:nvPr/>
        </p:nvSpPr>
        <p:spPr>
          <a:xfrm>
            <a:off x="1477107" y="501134"/>
            <a:ext cx="3613490" cy="461665"/>
          </a:xfrm>
          <a:prstGeom prst="rect">
            <a:avLst/>
          </a:prstGeom>
          <a:noFill/>
        </p:spPr>
        <p:txBody>
          <a:bodyPr wrap="none" rtlCol="0">
            <a:spAutoFit/>
          </a:bodyPr>
          <a:lstStyle/>
          <a:p>
            <a:pPr marL="342900" indent="-342900">
              <a:buFont typeface="Wingdings" panose="05000000000000000000" pitchFamily="2" charset="2"/>
              <a:buChar char="Ø"/>
            </a:pPr>
            <a:r>
              <a:rPr lang="fr-MA" sz="2400" cap="all" dirty="0">
                <a:solidFill>
                  <a:srgbClr val="0070C0"/>
                </a:solidFill>
                <a:latin typeface="+mj-lt"/>
                <a:ea typeface="+mj-ea"/>
                <a:cs typeface="+mj-cs"/>
              </a:rPr>
              <a:t>Diviser les données:</a:t>
            </a:r>
          </a:p>
        </p:txBody>
      </p:sp>
      <p:sp>
        <p:nvSpPr>
          <p:cNvPr id="5" name="Espace réservé du numéro de diapositive 4">
            <a:extLst>
              <a:ext uri="{FF2B5EF4-FFF2-40B4-BE49-F238E27FC236}">
                <a16:creationId xmlns:a16="http://schemas.microsoft.com/office/drawing/2014/main" id="{126AD21C-B02C-B18E-9752-3B4F7A113D8F}"/>
              </a:ext>
            </a:extLst>
          </p:cNvPr>
          <p:cNvSpPr>
            <a:spLocks noGrp="1"/>
          </p:cNvSpPr>
          <p:nvPr>
            <p:ph type="sldNum" sz="quarter" idx="12"/>
          </p:nvPr>
        </p:nvSpPr>
        <p:spPr/>
        <p:txBody>
          <a:bodyPr/>
          <a:lstStyle/>
          <a:p>
            <a:fld id="{69E57DC2-970A-4B3E-BB1C-7A09969E49DF}" type="slidenum">
              <a:rPr lang="en-US" smtClean="0"/>
              <a:t>14</a:t>
            </a:fld>
            <a:endParaRPr lang="en-US" dirty="0"/>
          </a:p>
        </p:txBody>
      </p:sp>
    </p:spTree>
    <p:extLst>
      <p:ext uri="{BB962C8B-B14F-4D97-AF65-F5344CB8AC3E}">
        <p14:creationId xmlns:p14="http://schemas.microsoft.com/office/powerpoint/2010/main" val="1374461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00387-C97C-BD75-D531-DFD65BCC68FB}"/>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903048C-FBAD-5355-18DF-C346D1FE066F}"/>
              </a:ext>
            </a:extLst>
          </p:cNvPr>
          <p:cNvSpPr>
            <a:spLocks noGrp="1"/>
          </p:cNvSpPr>
          <p:nvPr>
            <p:ph idx="1"/>
          </p:nvPr>
        </p:nvSpPr>
        <p:spPr>
          <a:xfrm>
            <a:off x="1371600" y="1738365"/>
            <a:ext cx="9601200" cy="4129035"/>
          </a:xfrm>
        </p:spPr>
        <p:txBody>
          <a:bodyPr/>
          <a:lstStyle/>
          <a:p>
            <a:pPr>
              <a:lnSpc>
                <a:spcPct val="150000"/>
              </a:lnSpc>
            </a:pPr>
            <a:r>
              <a:rPr lang="fr-MA" b="0" dirty="0">
                <a:solidFill>
                  <a:schemeClr val="tx1"/>
                </a:solidFill>
                <a:effectLst/>
                <a:latin typeface="Consolas" panose="020B0609020204030204" pitchFamily="49" charset="0"/>
              </a:rPr>
              <a:t># Encoder les colonnes catégorielles</a:t>
            </a:r>
          </a:p>
          <a:p>
            <a:pPr marL="0" indent="0">
              <a:lnSpc>
                <a:spcPct val="150000"/>
              </a:lnSpc>
              <a:buNone/>
            </a:pPr>
            <a:r>
              <a:rPr lang="fr-MA" sz="1800" b="0" dirty="0" err="1">
                <a:solidFill>
                  <a:schemeClr val="tx1"/>
                </a:solidFill>
                <a:effectLst/>
                <a:latin typeface="Consolas" panose="020B0609020204030204" pitchFamily="49" charset="0"/>
              </a:rPr>
              <a:t>label_encoder</a:t>
            </a:r>
            <a:r>
              <a:rPr lang="fr-MA" sz="1800" b="0" dirty="0">
                <a:solidFill>
                  <a:schemeClr val="tx1"/>
                </a:solidFill>
                <a:effectLst/>
                <a:latin typeface="Consolas" panose="020B0609020204030204" pitchFamily="49" charset="0"/>
              </a:rPr>
              <a:t> = </a:t>
            </a:r>
            <a:r>
              <a:rPr lang="fr-MA" sz="1800" b="0" dirty="0" err="1">
                <a:solidFill>
                  <a:schemeClr val="tx1"/>
                </a:solidFill>
                <a:effectLst/>
                <a:latin typeface="Consolas" panose="020B0609020204030204" pitchFamily="49" charset="0"/>
              </a:rPr>
              <a:t>LabelEncoder</a:t>
            </a:r>
            <a:r>
              <a:rPr lang="fr-MA" sz="1800" b="0" dirty="0">
                <a:solidFill>
                  <a:schemeClr val="tx1"/>
                </a:solidFill>
                <a:effectLst/>
                <a:latin typeface="Consolas" panose="020B0609020204030204" pitchFamily="49" charset="0"/>
              </a:rPr>
              <a:t>()</a:t>
            </a:r>
          </a:p>
          <a:p>
            <a:pPr marL="0" indent="0">
              <a:lnSpc>
                <a:spcPct val="150000"/>
              </a:lnSpc>
              <a:buNone/>
            </a:pPr>
            <a:r>
              <a:rPr lang="fr-MA" sz="1800" b="0" dirty="0">
                <a:solidFill>
                  <a:schemeClr val="tx1"/>
                </a:solidFill>
                <a:effectLst/>
                <a:latin typeface="Consolas" panose="020B0609020204030204" pitchFamily="49" charset="0"/>
              </a:rPr>
              <a:t>for col in ['</a:t>
            </a:r>
            <a:r>
              <a:rPr lang="fr-MA" sz="1800" b="0" dirty="0" err="1">
                <a:solidFill>
                  <a:schemeClr val="tx1"/>
                </a:solidFill>
                <a:effectLst/>
                <a:latin typeface="Consolas" panose="020B0609020204030204" pitchFamily="49" charset="0"/>
              </a:rPr>
              <a:t>Sector</a:t>
            </a:r>
            <a:r>
              <a:rPr lang="fr-MA" sz="1800" b="0" dirty="0">
                <a:solidFill>
                  <a:schemeClr val="tx1"/>
                </a:solidFill>
                <a:effectLst/>
                <a:latin typeface="Consolas" panose="020B0609020204030204" pitchFamily="49" charset="0"/>
              </a:rPr>
              <a:t>’]:</a:t>
            </a:r>
          </a:p>
          <a:p>
            <a:pPr marL="0" indent="0">
              <a:lnSpc>
                <a:spcPct val="150000"/>
              </a:lnSpc>
              <a:buNone/>
            </a:pPr>
            <a:r>
              <a:rPr lang="fr-MA" sz="1800" b="0" dirty="0">
                <a:solidFill>
                  <a:schemeClr val="tx1"/>
                </a:solidFill>
                <a:effectLst/>
                <a:latin typeface="Consolas" panose="020B0609020204030204" pitchFamily="49" charset="0"/>
              </a:rPr>
              <a:t>    if col in </a:t>
            </a:r>
            <a:r>
              <a:rPr lang="fr-MA" sz="1800" b="0" dirty="0" err="1">
                <a:solidFill>
                  <a:schemeClr val="tx1"/>
                </a:solidFill>
                <a:effectLst/>
                <a:latin typeface="Consolas" panose="020B0609020204030204" pitchFamily="49" charset="0"/>
              </a:rPr>
              <a:t>data.columns</a:t>
            </a:r>
            <a:r>
              <a:rPr lang="fr-MA" sz="1800" b="0" dirty="0">
                <a:solidFill>
                  <a:schemeClr val="tx1"/>
                </a:solidFill>
                <a:effectLst/>
                <a:latin typeface="Consolas" panose="020B0609020204030204" pitchFamily="49" charset="0"/>
              </a:rPr>
              <a:t>: </a:t>
            </a:r>
          </a:p>
          <a:p>
            <a:pPr marL="0" indent="0">
              <a:lnSpc>
                <a:spcPct val="150000"/>
              </a:lnSpc>
              <a:buNone/>
            </a:pPr>
            <a:r>
              <a:rPr lang="fr-MA" sz="1800" b="0" dirty="0">
                <a:solidFill>
                  <a:schemeClr val="tx1"/>
                </a:solidFill>
                <a:effectLst/>
                <a:latin typeface="Consolas" panose="020B0609020204030204" pitchFamily="49" charset="0"/>
              </a:rPr>
              <a:t>       data[col] = </a:t>
            </a:r>
            <a:r>
              <a:rPr lang="fr-MA" sz="1800" b="0" dirty="0" err="1">
                <a:solidFill>
                  <a:schemeClr val="tx1"/>
                </a:solidFill>
                <a:effectLst/>
                <a:latin typeface="Consolas" panose="020B0609020204030204" pitchFamily="49" charset="0"/>
              </a:rPr>
              <a:t>label_encoder.fit_transform</a:t>
            </a:r>
            <a:r>
              <a:rPr lang="fr-MA" sz="1800" b="0" dirty="0">
                <a:solidFill>
                  <a:schemeClr val="tx1"/>
                </a:solidFill>
                <a:effectLst/>
                <a:latin typeface="Consolas" panose="020B0609020204030204" pitchFamily="49" charset="0"/>
              </a:rPr>
              <a:t>(data[col])</a:t>
            </a:r>
            <a:endParaRPr lang="fr-MA" sz="1800" dirty="0"/>
          </a:p>
        </p:txBody>
      </p:sp>
      <p:sp>
        <p:nvSpPr>
          <p:cNvPr id="4" name="ZoneTexte 3">
            <a:extLst>
              <a:ext uri="{FF2B5EF4-FFF2-40B4-BE49-F238E27FC236}">
                <a16:creationId xmlns:a16="http://schemas.microsoft.com/office/drawing/2014/main" id="{1A1FD1A9-B680-D89E-5254-4B633FC8F630}"/>
              </a:ext>
            </a:extLst>
          </p:cNvPr>
          <p:cNvSpPr txBox="1"/>
          <p:nvPr/>
        </p:nvSpPr>
        <p:spPr>
          <a:xfrm>
            <a:off x="1477107" y="501134"/>
            <a:ext cx="6498254" cy="304442"/>
          </a:xfrm>
          <a:prstGeom prst="rect">
            <a:avLst/>
          </a:prstGeom>
          <a:noFill/>
        </p:spPr>
        <p:txBody>
          <a:bodyPr wrap="none" rtlCol="0">
            <a:spAutoFit/>
          </a:bodyPr>
          <a:lstStyle/>
          <a:p>
            <a:pPr marL="342900" indent="-342900">
              <a:lnSpc>
                <a:spcPts val="1425"/>
              </a:lnSpc>
              <a:buFont typeface="Wingdings" panose="05000000000000000000" pitchFamily="2" charset="2"/>
              <a:buChar char="Ø"/>
            </a:pPr>
            <a:r>
              <a:rPr lang="fr-MA" sz="2400" cap="all" dirty="0">
                <a:solidFill>
                  <a:srgbClr val="0070C0"/>
                </a:solidFill>
                <a:latin typeface="+mj-lt"/>
                <a:ea typeface="+mj-ea"/>
                <a:cs typeface="+mj-cs"/>
              </a:rPr>
              <a:t>Encoder</a:t>
            </a:r>
            <a:r>
              <a:rPr lang="fr-MA" sz="2400" b="0" dirty="0">
                <a:solidFill>
                  <a:schemeClr val="tx1"/>
                </a:solidFill>
                <a:effectLst/>
                <a:latin typeface="Consolas" panose="020B0609020204030204" pitchFamily="49" charset="0"/>
              </a:rPr>
              <a:t> </a:t>
            </a:r>
            <a:r>
              <a:rPr lang="fr-MA" sz="2400" cap="all" dirty="0">
                <a:solidFill>
                  <a:srgbClr val="0070C0"/>
                </a:solidFill>
                <a:latin typeface="+mj-lt"/>
                <a:ea typeface="+mj-ea"/>
                <a:cs typeface="+mj-cs"/>
              </a:rPr>
              <a:t>les</a:t>
            </a:r>
            <a:r>
              <a:rPr lang="fr-MA" sz="2400" b="0" dirty="0">
                <a:solidFill>
                  <a:schemeClr val="tx1"/>
                </a:solidFill>
                <a:effectLst/>
                <a:latin typeface="Consolas" panose="020B0609020204030204" pitchFamily="49" charset="0"/>
              </a:rPr>
              <a:t> </a:t>
            </a:r>
            <a:r>
              <a:rPr lang="fr-MA" sz="2400" cap="all" dirty="0">
                <a:solidFill>
                  <a:srgbClr val="0070C0"/>
                </a:solidFill>
                <a:latin typeface="+mj-lt"/>
                <a:ea typeface="+mj-ea"/>
                <a:cs typeface="+mj-cs"/>
              </a:rPr>
              <a:t>colonnes</a:t>
            </a:r>
            <a:r>
              <a:rPr lang="fr-MA" sz="2400" b="0" dirty="0">
                <a:solidFill>
                  <a:schemeClr val="tx1"/>
                </a:solidFill>
                <a:effectLst/>
                <a:latin typeface="Consolas" panose="020B0609020204030204" pitchFamily="49" charset="0"/>
              </a:rPr>
              <a:t> </a:t>
            </a:r>
            <a:r>
              <a:rPr lang="fr-MA" sz="2400" cap="all" dirty="0">
                <a:solidFill>
                  <a:srgbClr val="0070C0"/>
                </a:solidFill>
                <a:latin typeface="+mj-lt"/>
                <a:ea typeface="+mj-ea"/>
                <a:cs typeface="+mj-cs"/>
              </a:rPr>
              <a:t>catégorielles</a:t>
            </a:r>
          </a:p>
        </p:txBody>
      </p:sp>
      <p:sp>
        <p:nvSpPr>
          <p:cNvPr id="5" name="Espace réservé du numéro de diapositive 4">
            <a:extLst>
              <a:ext uri="{FF2B5EF4-FFF2-40B4-BE49-F238E27FC236}">
                <a16:creationId xmlns:a16="http://schemas.microsoft.com/office/drawing/2014/main" id="{14EC0043-E60E-EA94-280D-5CA387B8D123}"/>
              </a:ext>
            </a:extLst>
          </p:cNvPr>
          <p:cNvSpPr>
            <a:spLocks noGrp="1"/>
          </p:cNvSpPr>
          <p:nvPr>
            <p:ph type="sldNum" sz="quarter" idx="12"/>
          </p:nvPr>
        </p:nvSpPr>
        <p:spPr/>
        <p:txBody>
          <a:bodyPr/>
          <a:lstStyle/>
          <a:p>
            <a:fld id="{69E57DC2-970A-4B3E-BB1C-7A09969E49DF}" type="slidenum">
              <a:rPr lang="en-US" smtClean="0"/>
              <a:t>15</a:t>
            </a:fld>
            <a:endParaRPr lang="en-US" dirty="0"/>
          </a:p>
        </p:txBody>
      </p:sp>
    </p:spTree>
    <p:extLst>
      <p:ext uri="{BB962C8B-B14F-4D97-AF65-F5344CB8AC3E}">
        <p14:creationId xmlns:p14="http://schemas.microsoft.com/office/powerpoint/2010/main" val="1484576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EE92F-EFBE-1E22-AF9F-C04582654329}"/>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D71DF7ED-E527-3FE8-E471-BA976DF52006}"/>
              </a:ext>
            </a:extLst>
          </p:cNvPr>
          <p:cNvSpPr txBox="1"/>
          <p:nvPr/>
        </p:nvSpPr>
        <p:spPr>
          <a:xfrm>
            <a:off x="1746773" y="219807"/>
            <a:ext cx="6099351" cy="1077218"/>
          </a:xfrm>
          <a:prstGeom prst="rect">
            <a:avLst/>
          </a:prstGeom>
          <a:noFill/>
        </p:spPr>
        <p:txBody>
          <a:bodyPr wrap="square" rtlCol="0">
            <a:spAutoFit/>
          </a:bodyPr>
          <a:lstStyle/>
          <a:p>
            <a:r>
              <a:rPr lang="fr-MA" sz="3600" b="1" i="1" dirty="0">
                <a:solidFill>
                  <a:srgbClr val="FF9900"/>
                </a:solidFill>
              </a:rPr>
              <a:t>IV. REGRESSION</a:t>
            </a:r>
          </a:p>
          <a:p>
            <a:endParaRPr lang="fr-MA" sz="2800" dirty="0">
              <a:solidFill>
                <a:srgbClr val="FF0000"/>
              </a:solidFill>
            </a:endParaRPr>
          </a:p>
        </p:txBody>
      </p:sp>
      <p:sp>
        <p:nvSpPr>
          <p:cNvPr id="6" name="ZoneTexte 5">
            <a:extLst>
              <a:ext uri="{FF2B5EF4-FFF2-40B4-BE49-F238E27FC236}">
                <a16:creationId xmlns:a16="http://schemas.microsoft.com/office/drawing/2014/main" id="{6323B673-DBA3-61E0-842E-D6F039554F8A}"/>
              </a:ext>
            </a:extLst>
          </p:cNvPr>
          <p:cNvSpPr txBox="1"/>
          <p:nvPr/>
        </p:nvSpPr>
        <p:spPr>
          <a:xfrm>
            <a:off x="1746773" y="1537397"/>
            <a:ext cx="9325418" cy="3231654"/>
          </a:xfrm>
          <a:prstGeom prst="rect">
            <a:avLst/>
          </a:prstGeom>
          <a:noFill/>
        </p:spPr>
        <p:txBody>
          <a:bodyPr wrap="square">
            <a:spAutoFit/>
          </a:bodyPr>
          <a:lstStyle/>
          <a:p>
            <a:pPr algn="just"/>
            <a:r>
              <a:rPr lang="fr-FR" sz="2400" cap="all" dirty="0">
                <a:solidFill>
                  <a:srgbClr val="0070C0"/>
                </a:solidFill>
                <a:latin typeface="+mj-lt"/>
                <a:ea typeface="+mj-ea"/>
                <a:cs typeface="+mj-cs"/>
              </a:rPr>
              <a:t>Définition</a:t>
            </a:r>
            <a:r>
              <a:rPr lang="fr-FR" b="1" dirty="0">
                <a:solidFill>
                  <a:schemeClr val="accent6">
                    <a:lumMod val="50000"/>
                  </a:schemeClr>
                </a:solidFill>
              </a:rPr>
              <a:t> </a:t>
            </a:r>
          </a:p>
          <a:p>
            <a:pPr algn="just"/>
            <a:endParaRPr lang="fr-FR" dirty="0"/>
          </a:p>
          <a:p>
            <a:r>
              <a:rPr lang="fr-FR" dirty="0"/>
              <a:t>la </a:t>
            </a:r>
            <a:r>
              <a:rPr lang="fr-FR" b="1" dirty="0"/>
              <a:t>régression</a:t>
            </a:r>
            <a:r>
              <a:rPr lang="fr-FR" dirty="0"/>
              <a:t> désigne une technique de machine </a:t>
            </a:r>
            <a:r>
              <a:rPr lang="fr-FR" dirty="0" err="1"/>
              <a:t>learning</a:t>
            </a:r>
            <a:r>
              <a:rPr lang="fr-FR" dirty="0"/>
              <a:t> utilisée pour </a:t>
            </a:r>
            <a:r>
              <a:rPr lang="fr-FR" b="1" dirty="0"/>
              <a:t>modéliser et prédire des valeurs continues</a:t>
            </a:r>
            <a:r>
              <a:rPr lang="fr-FR" dirty="0"/>
              <a:t> liées aux performances financières des entreprises. Plus précisément, il s'agit d'établir une relation mathématique entre les </a:t>
            </a:r>
            <a:r>
              <a:rPr lang="fr-FR" b="1" dirty="0"/>
              <a:t>indicateurs financiers</a:t>
            </a:r>
            <a:r>
              <a:rPr lang="fr-FR" dirty="0"/>
              <a:t> (comme le ratio P/E, les EPS, ou la capitalisation boursière) et une </a:t>
            </a:r>
            <a:r>
              <a:rPr lang="fr-FR" b="1" dirty="0"/>
              <a:t>variable cible</a:t>
            </a:r>
            <a:r>
              <a:rPr lang="fr-FR" dirty="0"/>
              <a:t> représentant un aspect mesurable de l'évolution ou de la performance de l'entreprise, comme :</a:t>
            </a:r>
          </a:p>
          <a:p>
            <a:pPr>
              <a:buFont typeface="Arial" panose="020B0604020202020204" pitchFamily="34" charset="0"/>
              <a:buChar char="•"/>
            </a:pPr>
            <a:r>
              <a:rPr lang="fr-FR" b="1" dirty="0"/>
              <a:t>Le prix des actions</a:t>
            </a:r>
            <a:r>
              <a:rPr lang="fr-FR" dirty="0"/>
              <a:t> (prédiction des cours futurs à partir des données historiques et des indicateurs financiers).</a:t>
            </a:r>
          </a:p>
          <a:p>
            <a:pPr>
              <a:buFont typeface="Arial" panose="020B0604020202020204" pitchFamily="34" charset="0"/>
              <a:buChar char="•"/>
            </a:pPr>
            <a:r>
              <a:rPr lang="fr-FR" b="1" dirty="0"/>
              <a:t>Le rendement des dividendes</a:t>
            </a:r>
            <a:r>
              <a:rPr lang="fr-FR" dirty="0"/>
              <a:t> (estimer les dividendes futurs d'une entreprise en fonction de ses performances passées).</a:t>
            </a:r>
          </a:p>
        </p:txBody>
      </p:sp>
      <p:sp>
        <p:nvSpPr>
          <p:cNvPr id="3" name="Espace réservé du numéro de diapositive 2">
            <a:extLst>
              <a:ext uri="{FF2B5EF4-FFF2-40B4-BE49-F238E27FC236}">
                <a16:creationId xmlns:a16="http://schemas.microsoft.com/office/drawing/2014/main" id="{DADD4534-9DA1-2CEB-11E9-86DF649DA396}"/>
              </a:ext>
            </a:extLst>
          </p:cNvPr>
          <p:cNvSpPr>
            <a:spLocks noGrp="1"/>
          </p:cNvSpPr>
          <p:nvPr>
            <p:ph type="sldNum" sz="quarter" idx="12"/>
          </p:nvPr>
        </p:nvSpPr>
        <p:spPr/>
        <p:txBody>
          <a:bodyPr/>
          <a:lstStyle/>
          <a:p>
            <a:fld id="{69E57DC2-970A-4B3E-BB1C-7A09969E49DF}" type="slidenum">
              <a:rPr lang="en-US" smtClean="0"/>
              <a:t>16</a:t>
            </a:fld>
            <a:endParaRPr lang="en-US" dirty="0"/>
          </a:p>
        </p:txBody>
      </p:sp>
    </p:spTree>
    <p:extLst>
      <p:ext uri="{BB962C8B-B14F-4D97-AF65-F5344CB8AC3E}">
        <p14:creationId xmlns:p14="http://schemas.microsoft.com/office/powerpoint/2010/main" val="3984763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E0B89-30DB-1D11-9D12-597FEA43CA61}"/>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BE953A25-C3FB-5931-9057-413CA9F3B370}"/>
              </a:ext>
            </a:extLst>
          </p:cNvPr>
          <p:cNvSpPr txBox="1"/>
          <p:nvPr/>
        </p:nvSpPr>
        <p:spPr>
          <a:xfrm>
            <a:off x="1746773" y="219807"/>
            <a:ext cx="6099351" cy="1077218"/>
          </a:xfrm>
          <a:prstGeom prst="rect">
            <a:avLst/>
          </a:prstGeom>
          <a:noFill/>
        </p:spPr>
        <p:txBody>
          <a:bodyPr wrap="square" rtlCol="0">
            <a:spAutoFit/>
          </a:bodyPr>
          <a:lstStyle/>
          <a:p>
            <a:r>
              <a:rPr lang="fr-MA" sz="3600" b="1" i="1" dirty="0">
                <a:solidFill>
                  <a:srgbClr val="FF9900"/>
                </a:solidFill>
              </a:rPr>
              <a:t>IV. REGRESSION </a:t>
            </a:r>
          </a:p>
          <a:p>
            <a:pPr marL="457200" indent="-457200">
              <a:buFont typeface="Wingdings" panose="05000000000000000000" pitchFamily="2" charset="2"/>
              <a:buChar char="Ø"/>
            </a:pPr>
            <a:r>
              <a:rPr lang="fr-MA" sz="2400" cap="all" dirty="0">
                <a:solidFill>
                  <a:srgbClr val="0070C0"/>
                </a:solidFill>
                <a:latin typeface="+mj-lt"/>
                <a:ea typeface="+mj-ea"/>
                <a:cs typeface="+mj-cs"/>
              </a:rPr>
              <a:t>Régression</a:t>
            </a:r>
            <a:r>
              <a:rPr lang="fr-MA" sz="2800" dirty="0">
                <a:solidFill>
                  <a:srgbClr val="FF0000"/>
                </a:solidFill>
              </a:rPr>
              <a:t> </a:t>
            </a:r>
            <a:r>
              <a:rPr lang="fr-MA" sz="2400" cap="all" dirty="0">
                <a:solidFill>
                  <a:srgbClr val="0070C0"/>
                </a:solidFill>
                <a:latin typeface="+mj-lt"/>
                <a:ea typeface="+mj-ea"/>
                <a:cs typeface="+mj-cs"/>
              </a:rPr>
              <a:t>linéaire</a:t>
            </a:r>
            <a:r>
              <a:rPr lang="fr-MA" sz="2800" dirty="0">
                <a:solidFill>
                  <a:srgbClr val="FF0000"/>
                </a:solidFill>
              </a:rPr>
              <a:t> </a:t>
            </a:r>
            <a:r>
              <a:rPr lang="fr-MA" sz="2400" cap="all" dirty="0">
                <a:solidFill>
                  <a:srgbClr val="0070C0"/>
                </a:solidFill>
                <a:latin typeface="+mj-lt"/>
                <a:ea typeface="+mj-ea"/>
                <a:cs typeface="+mj-cs"/>
              </a:rPr>
              <a:t>multiple</a:t>
            </a:r>
          </a:p>
        </p:txBody>
      </p:sp>
      <p:sp>
        <p:nvSpPr>
          <p:cNvPr id="2" name="Rectangle 1">
            <a:extLst>
              <a:ext uri="{FF2B5EF4-FFF2-40B4-BE49-F238E27FC236}">
                <a16:creationId xmlns:a16="http://schemas.microsoft.com/office/drawing/2014/main" id="{6E412B68-CD7C-FCE5-974A-04D384D6B3E0}"/>
              </a:ext>
            </a:extLst>
          </p:cNvPr>
          <p:cNvSpPr>
            <a:spLocks noChangeArrowheads="1"/>
          </p:cNvSpPr>
          <p:nvPr/>
        </p:nvSpPr>
        <p:spPr bwMode="auto">
          <a:xfrm>
            <a:off x="1746773" y="1242680"/>
            <a:ext cx="954156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fr-FR" sz="2400" cap="all" dirty="0">
                <a:solidFill>
                  <a:srgbClr val="0070C0"/>
                </a:solidFill>
                <a:latin typeface="+mj-lt"/>
                <a:ea typeface="+mj-ea"/>
                <a:cs typeface="+mj-cs"/>
              </a:rPr>
              <a:t>Contexte</a:t>
            </a:r>
          </a:p>
          <a:p>
            <a:r>
              <a:rPr lang="fr-FR" dirty="0"/>
              <a:t>L'objectif principal est de construire un modèle qui relie les indicateurs financiers clés d'une entreprise à son prix d'action (variable :cible). Cela permet </a:t>
            </a:r>
          </a:p>
          <a:p>
            <a:endParaRPr lang="fr-FR" dirty="0"/>
          </a:p>
          <a:p>
            <a:pPr marL="285750" indent="-285750">
              <a:buFont typeface="Wingdings" panose="05000000000000000000" pitchFamily="2" charset="2"/>
              <a:buChar char="§"/>
            </a:pPr>
            <a:r>
              <a:rPr lang="fr-FR" b="1" dirty="0">
                <a:solidFill>
                  <a:schemeClr val="tx2">
                    <a:lumMod val="90000"/>
                    <a:lumOff val="10000"/>
                  </a:schemeClr>
                </a:solidFill>
              </a:rPr>
              <a:t>D'analyser les facteurs déterminants</a:t>
            </a:r>
            <a:r>
              <a:rPr lang="fr-FR" dirty="0">
                <a:solidFill>
                  <a:schemeClr val="tx2">
                    <a:lumMod val="90000"/>
                    <a:lumOff val="10000"/>
                  </a:schemeClr>
                </a:solidFill>
              </a:rPr>
              <a:t> : </a:t>
            </a:r>
            <a:r>
              <a:rPr lang="fr-FR" dirty="0"/>
              <a:t>Identifier quels indicateurs (comme le ratio prix/bénéfice, le rendement des dividendes, etc.) ont le plus d'impact sur le prix des actions.</a:t>
            </a:r>
          </a:p>
          <a:p>
            <a:pPr>
              <a:buFont typeface="+mj-lt"/>
              <a:buAutoNum type="arabicPeriod"/>
            </a:pPr>
            <a:endParaRPr lang="fr-FR" dirty="0"/>
          </a:p>
          <a:p>
            <a:pPr marL="285750" indent="-285750">
              <a:buFont typeface="Wingdings" panose="05000000000000000000" pitchFamily="2" charset="2"/>
              <a:buChar char="§"/>
            </a:pPr>
            <a:r>
              <a:rPr lang="fr-FR" b="1" dirty="0">
                <a:solidFill>
                  <a:schemeClr val="tx2">
                    <a:lumMod val="90000"/>
                    <a:lumOff val="10000"/>
                  </a:schemeClr>
                </a:solidFill>
              </a:rPr>
              <a:t>De prédire la valeur future des actions</a:t>
            </a:r>
            <a:r>
              <a:rPr lang="fr-FR" dirty="0">
                <a:solidFill>
                  <a:schemeClr val="tx2">
                    <a:lumMod val="90000"/>
                    <a:lumOff val="10000"/>
                  </a:schemeClr>
                </a:solidFill>
              </a:rPr>
              <a:t> </a:t>
            </a:r>
            <a:r>
              <a:rPr lang="fr-FR" dirty="0"/>
              <a:t>: Fournir des prédictions basées sur les données financières actuelles et passées, aidant ainsi à anticiper les évolutions du marché.</a:t>
            </a:r>
          </a:p>
          <a:p>
            <a:pPr>
              <a:buFont typeface="+mj-lt"/>
              <a:buAutoNum type="arabicPeriod"/>
            </a:pPr>
            <a:endParaRPr lang="fr-FR" dirty="0"/>
          </a:p>
          <a:p>
            <a:pPr marL="285750" indent="-285750">
              <a:buFont typeface="Wingdings" panose="05000000000000000000" pitchFamily="2" charset="2"/>
              <a:buChar char="§"/>
            </a:pPr>
            <a:r>
              <a:rPr lang="fr-FR" b="1" dirty="0">
                <a:solidFill>
                  <a:schemeClr val="tx2">
                    <a:lumMod val="90000"/>
                    <a:lumOff val="10000"/>
                  </a:schemeClr>
                </a:solidFill>
              </a:rPr>
              <a:t>De fournir des insights exploitables</a:t>
            </a:r>
            <a:r>
              <a:rPr lang="fr-FR" dirty="0">
                <a:solidFill>
                  <a:schemeClr val="tx2">
                    <a:lumMod val="90000"/>
                    <a:lumOff val="10000"/>
                  </a:schemeClr>
                </a:solidFill>
              </a:rPr>
              <a:t> </a:t>
            </a:r>
            <a:r>
              <a:rPr lang="fr-FR" dirty="0"/>
              <a:t>: Les investisseurs ou gestionnaires peuvent utiliser ces prédictions pour prendre des décisions informées, comme l'achat ou la vente d'actions.</a:t>
            </a:r>
          </a:p>
          <a:p>
            <a:pPr algn="just"/>
            <a:endParaRPr lang="fr-FR" dirty="0"/>
          </a:p>
        </p:txBody>
      </p:sp>
      <p:sp>
        <p:nvSpPr>
          <p:cNvPr id="5" name="Espace réservé du numéro de diapositive 4">
            <a:extLst>
              <a:ext uri="{FF2B5EF4-FFF2-40B4-BE49-F238E27FC236}">
                <a16:creationId xmlns:a16="http://schemas.microsoft.com/office/drawing/2014/main" id="{AF76F8FB-7FAD-1D7E-0229-BAA106F2E883}"/>
              </a:ext>
            </a:extLst>
          </p:cNvPr>
          <p:cNvSpPr>
            <a:spLocks noGrp="1"/>
          </p:cNvSpPr>
          <p:nvPr>
            <p:ph type="sldNum" sz="quarter" idx="12"/>
          </p:nvPr>
        </p:nvSpPr>
        <p:spPr/>
        <p:txBody>
          <a:bodyPr/>
          <a:lstStyle/>
          <a:p>
            <a:fld id="{69E57DC2-970A-4B3E-BB1C-7A09969E49DF}" type="slidenum">
              <a:rPr lang="en-US" smtClean="0"/>
              <a:t>17</a:t>
            </a:fld>
            <a:endParaRPr lang="en-US" dirty="0"/>
          </a:p>
        </p:txBody>
      </p:sp>
    </p:spTree>
    <p:extLst>
      <p:ext uri="{BB962C8B-B14F-4D97-AF65-F5344CB8AC3E}">
        <p14:creationId xmlns:p14="http://schemas.microsoft.com/office/powerpoint/2010/main" val="2441507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E0B89-30DB-1D11-9D12-597FEA43CA61}"/>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BE953A25-C3FB-5931-9057-413CA9F3B370}"/>
              </a:ext>
            </a:extLst>
          </p:cNvPr>
          <p:cNvSpPr txBox="1"/>
          <p:nvPr/>
        </p:nvSpPr>
        <p:spPr>
          <a:xfrm>
            <a:off x="1746773" y="219807"/>
            <a:ext cx="6099351" cy="1077218"/>
          </a:xfrm>
          <a:prstGeom prst="rect">
            <a:avLst/>
          </a:prstGeom>
          <a:noFill/>
        </p:spPr>
        <p:txBody>
          <a:bodyPr wrap="square" rtlCol="0">
            <a:spAutoFit/>
          </a:bodyPr>
          <a:lstStyle/>
          <a:p>
            <a:r>
              <a:rPr lang="fr-MA" sz="3600" b="1" i="1" dirty="0">
                <a:solidFill>
                  <a:srgbClr val="FF9900"/>
                </a:solidFill>
              </a:rPr>
              <a:t>IV. REGRESSION </a:t>
            </a:r>
          </a:p>
          <a:p>
            <a:pPr marL="457200" indent="-457200">
              <a:buFont typeface="Wingdings" panose="05000000000000000000" pitchFamily="2" charset="2"/>
              <a:buChar char="Ø"/>
            </a:pPr>
            <a:r>
              <a:rPr lang="fr-MA" sz="2400" cap="all" dirty="0">
                <a:solidFill>
                  <a:srgbClr val="0070C0"/>
                </a:solidFill>
                <a:latin typeface="+mj-lt"/>
                <a:ea typeface="+mj-ea"/>
                <a:cs typeface="+mj-cs"/>
              </a:rPr>
              <a:t>Régression</a:t>
            </a:r>
            <a:r>
              <a:rPr lang="fr-MA" sz="2800" dirty="0">
                <a:solidFill>
                  <a:srgbClr val="FF0000"/>
                </a:solidFill>
              </a:rPr>
              <a:t> </a:t>
            </a:r>
            <a:r>
              <a:rPr lang="fr-MA" sz="2400" cap="all" dirty="0">
                <a:solidFill>
                  <a:srgbClr val="0070C0"/>
                </a:solidFill>
                <a:latin typeface="+mj-lt"/>
                <a:ea typeface="+mj-ea"/>
                <a:cs typeface="+mj-cs"/>
              </a:rPr>
              <a:t>linéaire</a:t>
            </a:r>
            <a:r>
              <a:rPr lang="fr-MA" sz="2800" dirty="0">
                <a:solidFill>
                  <a:srgbClr val="FF0000"/>
                </a:solidFill>
              </a:rPr>
              <a:t> </a:t>
            </a:r>
            <a:r>
              <a:rPr lang="fr-MA" sz="2400" cap="all" dirty="0">
                <a:solidFill>
                  <a:srgbClr val="0070C0"/>
                </a:solidFill>
                <a:latin typeface="+mj-lt"/>
                <a:ea typeface="+mj-ea"/>
                <a:cs typeface="+mj-cs"/>
              </a:rPr>
              <a:t>multiple</a:t>
            </a:r>
          </a:p>
        </p:txBody>
      </p:sp>
      <p:sp>
        <p:nvSpPr>
          <p:cNvPr id="2" name="Rectangle 1">
            <a:extLst>
              <a:ext uri="{FF2B5EF4-FFF2-40B4-BE49-F238E27FC236}">
                <a16:creationId xmlns:a16="http://schemas.microsoft.com/office/drawing/2014/main" id="{6E412B68-CD7C-FCE5-974A-04D384D6B3E0}"/>
              </a:ext>
            </a:extLst>
          </p:cNvPr>
          <p:cNvSpPr>
            <a:spLocks noChangeArrowheads="1"/>
          </p:cNvSpPr>
          <p:nvPr/>
        </p:nvSpPr>
        <p:spPr bwMode="auto">
          <a:xfrm>
            <a:off x="1746773" y="1513573"/>
            <a:ext cx="954156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fr-FR" b="1" dirty="0">
                <a:solidFill>
                  <a:schemeClr val="accent6">
                    <a:lumMod val="50000"/>
                  </a:schemeClr>
                </a:solidFill>
              </a:rPr>
              <a:t>Variables indépendantes (X)</a:t>
            </a:r>
          </a:p>
          <a:p>
            <a:pPr algn="just"/>
            <a:r>
              <a:rPr lang="fr-FR" dirty="0"/>
              <a:t>Ce sont les facteurs explicatifs utilisés pour prédire le prix des actions. Voici la liste des variables indépendantes que vous avez choisies :</a:t>
            </a:r>
          </a:p>
          <a:p>
            <a:pPr algn="just"/>
            <a:endParaRPr lang="fr-FR" dirty="0"/>
          </a:p>
          <a:p>
            <a:pPr marL="285750" indent="-285750" algn="just">
              <a:buFont typeface="Wingdings" panose="05000000000000000000" pitchFamily="2" charset="2"/>
              <a:buChar char="§"/>
            </a:pPr>
            <a:r>
              <a:rPr lang="fr-FR" b="1" dirty="0">
                <a:solidFill>
                  <a:schemeClr val="tx2">
                    <a:lumMod val="90000"/>
                    <a:lumOff val="10000"/>
                  </a:schemeClr>
                </a:solidFill>
              </a:rPr>
              <a:t>Price/</a:t>
            </a:r>
            <a:r>
              <a:rPr lang="fr-FR" b="1" dirty="0" err="1">
                <a:solidFill>
                  <a:schemeClr val="tx2">
                    <a:lumMod val="90000"/>
                    <a:lumOff val="10000"/>
                  </a:schemeClr>
                </a:solidFill>
              </a:rPr>
              <a:t>Earnings</a:t>
            </a:r>
            <a:r>
              <a:rPr lang="fr-FR" b="1" dirty="0">
                <a:solidFill>
                  <a:schemeClr val="tx2">
                    <a:lumMod val="90000"/>
                    <a:lumOff val="10000"/>
                  </a:schemeClr>
                </a:solidFill>
              </a:rPr>
              <a:t> (P/E)</a:t>
            </a:r>
            <a:r>
              <a:rPr lang="fr-FR" dirty="0">
                <a:solidFill>
                  <a:schemeClr val="tx2">
                    <a:lumMod val="90000"/>
                    <a:lumOff val="10000"/>
                  </a:schemeClr>
                </a:solidFill>
              </a:rPr>
              <a:t> </a:t>
            </a:r>
          </a:p>
          <a:p>
            <a:pPr marL="285750" indent="-285750" algn="just">
              <a:buFont typeface="Wingdings" panose="05000000000000000000" pitchFamily="2" charset="2"/>
              <a:buChar char="§"/>
            </a:pPr>
            <a:r>
              <a:rPr lang="fr-FR" b="1" dirty="0" err="1">
                <a:solidFill>
                  <a:schemeClr val="tx2">
                    <a:lumMod val="90000"/>
                    <a:lumOff val="10000"/>
                  </a:schemeClr>
                </a:solidFill>
              </a:rPr>
              <a:t>Dividend</a:t>
            </a:r>
            <a:r>
              <a:rPr lang="fr-FR" b="1" dirty="0">
                <a:solidFill>
                  <a:schemeClr val="tx2">
                    <a:lumMod val="90000"/>
                    <a:lumOff val="10000"/>
                  </a:schemeClr>
                </a:solidFill>
              </a:rPr>
              <a:t> </a:t>
            </a:r>
            <a:r>
              <a:rPr lang="fr-FR" b="1" dirty="0" err="1">
                <a:solidFill>
                  <a:schemeClr val="tx2">
                    <a:lumMod val="90000"/>
                    <a:lumOff val="10000"/>
                  </a:schemeClr>
                </a:solidFill>
              </a:rPr>
              <a:t>Yield</a:t>
            </a:r>
            <a:r>
              <a:rPr lang="fr-FR" b="1" dirty="0">
                <a:solidFill>
                  <a:schemeClr val="tx2">
                    <a:lumMod val="90000"/>
                    <a:lumOff val="10000"/>
                  </a:schemeClr>
                </a:solidFill>
              </a:rPr>
              <a:t> </a:t>
            </a:r>
          </a:p>
          <a:p>
            <a:pPr marL="285750" indent="-285750" algn="just">
              <a:buFont typeface="Wingdings" panose="05000000000000000000" pitchFamily="2" charset="2"/>
              <a:buChar char="§"/>
            </a:pPr>
            <a:r>
              <a:rPr lang="fr-FR" b="1" dirty="0" err="1">
                <a:solidFill>
                  <a:schemeClr val="tx2">
                    <a:lumMod val="90000"/>
                    <a:lumOff val="10000"/>
                  </a:schemeClr>
                </a:solidFill>
              </a:rPr>
              <a:t>Earnings</a:t>
            </a:r>
            <a:r>
              <a:rPr lang="fr-FR" b="1" dirty="0">
                <a:solidFill>
                  <a:schemeClr val="tx2">
                    <a:lumMod val="90000"/>
                    <a:lumOff val="10000"/>
                  </a:schemeClr>
                </a:solidFill>
              </a:rPr>
              <a:t>/Share (EPS)</a:t>
            </a:r>
          </a:p>
          <a:p>
            <a:pPr marL="285750" indent="-285750" algn="just">
              <a:buFont typeface="Wingdings" panose="05000000000000000000" pitchFamily="2" charset="2"/>
              <a:buChar char="§"/>
            </a:pPr>
            <a:r>
              <a:rPr lang="fr-FR" b="1" dirty="0">
                <a:solidFill>
                  <a:schemeClr val="tx2">
                    <a:lumMod val="90000"/>
                    <a:lumOff val="10000"/>
                  </a:schemeClr>
                </a:solidFill>
              </a:rPr>
              <a:t>52 Week Low</a:t>
            </a:r>
          </a:p>
          <a:p>
            <a:pPr marL="285750" indent="-285750" algn="just">
              <a:buFont typeface="Wingdings" panose="05000000000000000000" pitchFamily="2" charset="2"/>
              <a:buChar char="§"/>
            </a:pPr>
            <a:r>
              <a:rPr lang="fr-FR" b="1" dirty="0">
                <a:solidFill>
                  <a:schemeClr val="tx2">
                    <a:lumMod val="90000"/>
                    <a:lumOff val="10000"/>
                  </a:schemeClr>
                </a:solidFill>
              </a:rPr>
              <a:t>52 Week High</a:t>
            </a:r>
          </a:p>
          <a:p>
            <a:pPr marL="285750" indent="-285750" algn="just">
              <a:buFont typeface="Wingdings" panose="05000000000000000000" pitchFamily="2" charset="2"/>
              <a:buChar char="§"/>
            </a:pPr>
            <a:r>
              <a:rPr lang="fr-FR" b="1" dirty="0" err="1">
                <a:solidFill>
                  <a:schemeClr val="tx2">
                    <a:lumMod val="90000"/>
                    <a:lumOff val="10000"/>
                  </a:schemeClr>
                </a:solidFill>
              </a:rPr>
              <a:t>Market</a:t>
            </a:r>
            <a:r>
              <a:rPr lang="fr-FR" b="1" dirty="0">
                <a:solidFill>
                  <a:schemeClr val="tx2">
                    <a:lumMod val="90000"/>
                    <a:lumOff val="10000"/>
                  </a:schemeClr>
                </a:solidFill>
              </a:rPr>
              <a:t> Cap (Capitalisation boursière)</a:t>
            </a:r>
          </a:p>
          <a:p>
            <a:pPr marL="285750" indent="-285750" algn="just">
              <a:buFont typeface="Wingdings" panose="05000000000000000000" pitchFamily="2" charset="2"/>
              <a:buChar char="§"/>
            </a:pPr>
            <a:r>
              <a:rPr lang="en-US" b="1" dirty="0">
                <a:solidFill>
                  <a:schemeClr val="tx2">
                    <a:lumMod val="90000"/>
                    <a:lumOff val="10000"/>
                  </a:schemeClr>
                </a:solidFill>
              </a:rPr>
              <a:t>EBITDA (Earnings Before Interest, Taxes, Depreciation, and Amortization)</a:t>
            </a:r>
            <a:endParaRPr lang="fr-FR" b="1" dirty="0">
              <a:solidFill>
                <a:schemeClr val="tx2">
                  <a:lumMod val="90000"/>
                  <a:lumOff val="10000"/>
                </a:schemeClr>
              </a:solidFill>
            </a:endParaRPr>
          </a:p>
          <a:p>
            <a:pPr marL="285750" indent="-285750" algn="just">
              <a:buFont typeface="Wingdings" panose="05000000000000000000" pitchFamily="2" charset="2"/>
              <a:buChar char="§"/>
            </a:pPr>
            <a:r>
              <a:rPr lang="fr-FR" b="1" dirty="0">
                <a:solidFill>
                  <a:schemeClr val="tx2">
                    <a:lumMod val="90000"/>
                    <a:lumOff val="10000"/>
                  </a:schemeClr>
                </a:solidFill>
              </a:rPr>
              <a:t>Price/Sales</a:t>
            </a:r>
          </a:p>
          <a:p>
            <a:pPr marL="285750" indent="-285750" algn="just">
              <a:buFont typeface="Wingdings" panose="05000000000000000000" pitchFamily="2" charset="2"/>
              <a:buChar char="§"/>
            </a:pPr>
            <a:r>
              <a:rPr lang="fr-FR" b="1" dirty="0">
                <a:solidFill>
                  <a:schemeClr val="tx2">
                    <a:lumMod val="90000"/>
                    <a:lumOff val="10000"/>
                  </a:schemeClr>
                </a:solidFill>
              </a:rPr>
              <a:t>Price/Book</a:t>
            </a:r>
          </a:p>
          <a:p>
            <a:pPr marL="285750" indent="-285750" algn="just">
              <a:buFont typeface="Wingdings" panose="05000000000000000000" pitchFamily="2" charset="2"/>
              <a:buChar char="§"/>
            </a:pPr>
            <a:endParaRPr lang="fr-FR" b="1" dirty="0">
              <a:solidFill>
                <a:schemeClr val="tx2">
                  <a:lumMod val="90000"/>
                  <a:lumOff val="10000"/>
                </a:schemeClr>
              </a:solidFill>
            </a:endParaRPr>
          </a:p>
          <a:p>
            <a:pPr marL="285750" indent="-285750" algn="just">
              <a:buFont typeface="Wingdings" panose="05000000000000000000" pitchFamily="2" charset="2"/>
              <a:buChar char="§"/>
            </a:pPr>
            <a:endParaRPr lang="fr-FR" b="1" dirty="0">
              <a:solidFill>
                <a:schemeClr val="tx2">
                  <a:lumMod val="90000"/>
                  <a:lumOff val="10000"/>
                </a:schemeClr>
              </a:solidFill>
            </a:endParaRPr>
          </a:p>
          <a:p>
            <a:pPr marL="285750" indent="-285750" algn="just">
              <a:buFont typeface="Wingdings" panose="05000000000000000000" pitchFamily="2" charset="2"/>
              <a:buChar char="§"/>
            </a:pPr>
            <a:endParaRPr lang="fr-FR" dirty="0">
              <a:solidFill>
                <a:schemeClr val="tx2">
                  <a:lumMod val="90000"/>
                  <a:lumOff val="10000"/>
                </a:schemeClr>
              </a:solidFill>
            </a:endParaRPr>
          </a:p>
          <a:p>
            <a:pPr algn="just"/>
            <a:endParaRPr lang="fr-FR" b="1" dirty="0">
              <a:solidFill>
                <a:schemeClr val="accent6">
                  <a:lumMod val="50000"/>
                </a:schemeClr>
              </a:solidFill>
            </a:endParaRPr>
          </a:p>
          <a:p>
            <a:pPr algn="just"/>
            <a:endParaRPr lang="fr-FR" dirty="0"/>
          </a:p>
        </p:txBody>
      </p:sp>
      <p:sp>
        <p:nvSpPr>
          <p:cNvPr id="5" name="Espace réservé du numéro de diapositive 4">
            <a:extLst>
              <a:ext uri="{FF2B5EF4-FFF2-40B4-BE49-F238E27FC236}">
                <a16:creationId xmlns:a16="http://schemas.microsoft.com/office/drawing/2014/main" id="{AF76F8FB-7FAD-1D7E-0229-BAA106F2E883}"/>
              </a:ext>
            </a:extLst>
          </p:cNvPr>
          <p:cNvSpPr>
            <a:spLocks noGrp="1"/>
          </p:cNvSpPr>
          <p:nvPr>
            <p:ph type="sldNum" sz="quarter" idx="12"/>
          </p:nvPr>
        </p:nvSpPr>
        <p:spPr/>
        <p:txBody>
          <a:bodyPr/>
          <a:lstStyle/>
          <a:p>
            <a:fld id="{69E57DC2-970A-4B3E-BB1C-7A09969E49DF}" type="slidenum">
              <a:rPr lang="en-US" smtClean="0"/>
              <a:t>18</a:t>
            </a:fld>
            <a:endParaRPr lang="en-US" dirty="0"/>
          </a:p>
        </p:txBody>
      </p:sp>
    </p:spTree>
    <p:extLst>
      <p:ext uri="{BB962C8B-B14F-4D97-AF65-F5344CB8AC3E}">
        <p14:creationId xmlns:p14="http://schemas.microsoft.com/office/powerpoint/2010/main" val="729548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E0B89-30DB-1D11-9D12-597FEA43CA61}"/>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BE953A25-C3FB-5931-9057-413CA9F3B370}"/>
              </a:ext>
            </a:extLst>
          </p:cNvPr>
          <p:cNvSpPr txBox="1"/>
          <p:nvPr/>
        </p:nvSpPr>
        <p:spPr>
          <a:xfrm>
            <a:off x="1746773" y="219807"/>
            <a:ext cx="6099351" cy="1077218"/>
          </a:xfrm>
          <a:prstGeom prst="rect">
            <a:avLst/>
          </a:prstGeom>
          <a:noFill/>
        </p:spPr>
        <p:txBody>
          <a:bodyPr wrap="square" rtlCol="0">
            <a:spAutoFit/>
          </a:bodyPr>
          <a:lstStyle/>
          <a:p>
            <a:r>
              <a:rPr lang="fr-MA" sz="3600" b="1" i="1" dirty="0">
                <a:solidFill>
                  <a:srgbClr val="FF9900"/>
                </a:solidFill>
              </a:rPr>
              <a:t>IV. REGRESSION </a:t>
            </a:r>
          </a:p>
          <a:p>
            <a:pPr marL="457200" indent="-457200">
              <a:buFont typeface="Wingdings" panose="05000000000000000000" pitchFamily="2" charset="2"/>
              <a:buChar char="Ø"/>
            </a:pPr>
            <a:r>
              <a:rPr lang="fr-MA" sz="2400" cap="all" dirty="0">
                <a:solidFill>
                  <a:srgbClr val="0070C0"/>
                </a:solidFill>
                <a:latin typeface="+mj-lt"/>
                <a:ea typeface="+mj-ea"/>
                <a:cs typeface="+mj-cs"/>
              </a:rPr>
              <a:t>Régression</a:t>
            </a:r>
            <a:r>
              <a:rPr lang="fr-MA" sz="2800" dirty="0">
                <a:solidFill>
                  <a:srgbClr val="FF0000"/>
                </a:solidFill>
              </a:rPr>
              <a:t> </a:t>
            </a:r>
            <a:r>
              <a:rPr lang="fr-MA" sz="2400" cap="all" dirty="0">
                <a:solidFill>
                  <a:srgbClr val="0070C0"/>
                </a:solidFill>
                <a:latin typeface="+mj-lt"/>
                <a:ea typeface="+mj-ea"/>
                <a:cs typeface="+mj-cs"/>
              </a:rPr>
              <a:t>linéaire</a:t>
            </a:r>
            <a:r>
              <a:rPr lang="fr-MA" sz="2800" dirty="0">
                <a:solidFill>
                  <a:srgbClr val="FF0000"/>
                </a:solidFill>
              </a:rPr>
              <a:t> </a:t>
            </a:r>
            <a:r>
              <a:rPr lang="fr-MA" sz="2400" cap="all" dirty="0">
                <a:solidFill>
                  <a:srgbClr val="0070C0"/>
                </a:solidFill>
                <a:latin typeface="+mj-lt"/>
                <a:ea typeface="+mj-ea"/>
                <a:cs typeface="+mj-cs"/>
              </a:rPr>
              <a:t>multiple</a:t>
            </a:r>
          </a:p>
        </p:txBody>
      </p:sp>
      <p:sp>
        <p:nvSpPr>
          <p:cNvPr id="2" name="Rectangle 1">
            <a:extLst>
              <a:ext uri="{FF2B5EF4-FFF2-40B4-BE49-F238E27FC236}">
                <a16:creationId xmlns:a16="http://schemas.microsoft.com/office/drawing/2014/main" id="{6E412B68-CD7C-FCE5-974A-04D384D6B3E0}"/>
              </a:ext>
            </a:extLst>
          </p:cNvPr>
          <p:cNvSpPr>
            <a:spLocks noChangeArrowheads="1"/>
          </p:cNvSpPr>
          <p:nvPr/>
        </p:nvSpPr>
        <p:spPr bwMode="auto">
          <a:xfrm>
            <a:off x="1746773" y="1243544"/>
            <a:ext cx="954156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fr-FR" b="1" dirty="0">
                <a:solidFill>
                  <a:schemeClr val="accent6">
                    <a:lumMod val="50000"/>
                  </a:schemeClr>
                </a:solidFill>
              </a:rPr>
              <a:t>Variable dépendante (y)</a:t>
            </a:r>
          </a:p>
          <a:p>
            <a:pPr algn="just"/>
            <a:r>
              <a:rPr lang="fr-FR" dirty="0"/>
              <a:t>C'est la variable cible, celle que l'on cherche à prédire à partir des variables explicatives :</a:t>
            </a:r>
          </a:p>
          <a:p>
            <a:pPr algn="just"/>
            <a:endParaRPr lang="fr-FR" dirty="0"/>
          </a:p>
          <a:p>
            <a:pPr marL="285750" indent="-285750" algn="just">
              <a:buFont typeface="Wingdings" panose="05000000000000000000" pitchFamily="2" charset="2"/>
              <a:buChar char="§"/>
            </a:pPr>
            <a:r>
              <a:rPr lang="fr-FR" b="1" dirty="0">
                <a:solidFill>
                  <a:schemeClr val="tx2">
                    <a:lumMod val="90000"/>
                    <a:lumOff val="10000"/>
                  </a:schemeClr>
                </a:solidFill>
              </a:rPr>
              <a:t>Price (Prix de l'action):</a:t>
            </a:r>
          </a:p>
          <a:p>
            <a:pPr lvl="1" defTabSz="914400" eaLnBrk="0" fontAlgn="base" hangingPunct="0">
              <a:spcBef>
                <a:spcPct val="0"/>
              </a:spcBef>
              <a:spcAft>
                <a:spcPct val="0"/>
              </a:spcAft>
            </a:pPr>
            <a:r>
              <a:rPr kumimoji="0" lang="fr-FR" altLang="fr-FR" b="0" i="0" u="none" strike="noStrike" cap="none" normalizeH="0" baseline="0" dirty="0">
                <a:ln>
                  <a:noFill/>
                </a:ln>
                <a:solidFill>
                  <a:schemeClr val="tx1"/>
                </a:solidFill>
                <a:effectLst/>
                <a:latin typeface="Arial" panose="020B0604020202020204" pitchFamily="34" charset="0"/>
              </a:rPr>
              <a:t>La valeur actuelle de l'action sur le marché financier.</a:t>
            </a:r>
          </a:p>
          <a:p>
            <a:pPr lvl="1" defTabSz="914400" eaLnBrk="0" fontAlgn="base" hangingPunct="0">
              <a:spcBef>
                <a:spcPct val="0"/>
              </a:spcBef>
              <a:spcAft>
                <a:spcPct val="0"/>
              </a:spcAft>
            </a:pPr>
            <a:r>
              <a:rPr kumimoji="0" lang="fr-FR" altLang="fr-FR" b="0" i="0" u="none" strike="noStrike" cap="none" normalizeH="0" baseline="0" dirty="0">
                <a:ln>
                  <a:noFill/>
                </a:ln>
                <a:solidFill>
                  <a:schemeClr val="tx1"/>
                </a:solidFill>
                <a:effectLst/>
                <a:latin typeface="Arial" panose="020B0604020202020204" pitchFamily="34" charset="0"/>
              </a:rPr>
              <a:t>Elle représente la mesure principale que les investisseurs cherchent à anticiper</a:t>
            </a:r>
          </a:p>
          <a:p>
            <a:pPr marL="285750" indent="-285750" algn="just">
              <a:buFont typeface="Wingdings" panose="05000000000000000000" pitchFamily="2" charset="2"/>
              <a:buChar char="§"/>
            </a:pPr>
            <a:endParaRPr lang="fr-FR" b="1" dirty="0">
              <a:solidFill>
                <a:schemeClr val="tx2">
                  <a:lumMod val="90000"/>
                  <a:lumOff val="10000"/>
                </a:schemeClr>
              </a:solidFill>
            </a:endParaRPr>
          </a:p>
          <a:p>
            <a:pPr marL="285750" indent="-285750" algn="just">
              <a:buFont typeface="Wingdings" panose="05000000000000000000" pitchFamily="2" charset="2"/>
              <a:buChar char="§"/>
            </a:pPr>
            <a:endParaRPr lang="fr-FR" b="1" dirty="0">
              <a:solidFill>
                <a:schemeClr val="tx2">
                  <a:lumMod val="90000"/>
                  <a:lumOff val="10000"/>
                </a:schemeClr>
              </a:solidFill>
            </a:endParaRPr>
          </a:p>
          <a:p>
            <a:pPr marL="285750" indent="-285750" algn="just">
              <a:buFont typeface="Wingdings" panose="05000000000000000000" pitchFamily="2" charset="2"/>
              <a:buChar char="§"/>
            </a:pPr>
            <a:endParaRPr lang="fr-FR" b="1" dirty="0">
              <a:solidFill>
                <a:schemeClr val="tx2">
                  <a:lumMod val="90000"/>
                  <a:lumOff val="10000"/>
                </a:schemeClr>
              </a:solidFill>
            </a:endParaRPr>
          </a:p>
          <a:p>
            <a:pPr algn="just"/>
            <a:r>
              <a:rPr lang="fr-FR" b="1" dirty="0">
                <a:solidFill>
                  <a:schemeClr val="accent6">
                    <a:lumMod val="50000"/>
                  </a:schemeClr>
                </a:solidFill>
              </a:rPr>
              <a:t>Score</a:t>
            </a:r>
            <a:r>
              <a:rPr lang="fr-FR" dirty="0">
                <a:solidFill>
                  <a:schemeClr val="tx2">
                    <a:lumMod val="90000"/>
                    <a:lumOff val="10000"/>
                  </a:schemeClr>
                </a:solidFill>
              </a:rPr>
              <a:t>:</a:t>
            </a:r>
          </a:p>
          <a:p>
            <a:pPr algn="just"/>
            <a:r>
              <a:rPr lang="fr-FR" dirty="0">
                <a:solidFill>
                  <a:schemeClr val="tx2">
                    <a:lumMod val="90000"/>
                    <a:lumOff val="10000"/>
                  </a:schemeClr>
                </a:solidFill>
              </a:rPr>
              <a:t>            0,98</a:t>
            </a:r>
          </a:p>
          <a:p>
            <a:pPr algn="just"/>
            <a:endParaRPr lang="fr-FR" b="1" dirty="0">
              <a:solidFill>
                <a:schemeClr val="accent6">
                  <a:lumMod val="50000"/>
                </a:schemeClr>
              </a:solidFill>
            </a:endParaRPr>
          </a:p>
          <a:p>
            <a:pPr algn="just"/>
            <a:endParaRPr lang="fr-FR" dirty="0"/>
          </a:p>
        </p:txBody>
      </p:sp>
      <p:sp>
        <p:nvSpPr>
          <p:cNvPr id="5" name="Espace réservé du numéro de diapositive 4">
            <a:extLst>
              <a:ext uri="{FF2B5EF4-FFF2-40B4-BE49-F238E27FC236}">
                <a16:creationId xmlns:a16="http://schemas.microsoft.com/office/drawing/2014/main" id="{AF76F8FB-7FAD-1D7E-0229-BAA106F2E883}"/>
              </a:ext>
            </a:extLst>
          </p:cNvPr>
          <p:cNvSpPr>
            <a:spLocks noGrp="1"/>
          </p:cNvSpPr>
          <p:nvPr>
            <p:ph type="sldNum" sz="quarter" idx="12"/>
          </p:nvPr>
        </p:nvSpPr>
        <p:spPr/>
        <p:txBody>
          <a:bodyPr/>
          <a:lstStyle/>
          <a:p>
            <a:fld id="{69E57DC2-970A-4B3E-BB1C-7A09969E49DF}" type="slidenum">
              <a:rPr lang="en-US" smtClean="0"/>
              <a:t>19</a:t>
            </a:fld>
            <a:endParaRPr lang="en-US" dirty="0"/>
          </a:p>
        </p:txBody>
      </p:sp>
    </p:spTree>
    <p:extLst>
      <p:ext uri="{BB962C8B-B14F-4D97-AF65-F5344CB8AC3E}">
        <p14:creationId xmlns:p14="http://schemas.microsoft.com/office/powerpoint/2010/main" val="2713246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03F15C4-A7AE-C5D9-65FA-9D8E503F7FF0}"/>
              </a:ext>
            </a:extLst>
          </p:cNvPr>
          <p:cNvSpPr>
            <a:spLocks noGrp="1"/>
          </p:cNvSpPr>
          <p:nvPr>
            <p:ph idx="1"/>
          </p:nvPr>
        </p:nvSpPr>
        <p:spPr>
          <a:xfrm>
            <a:off x="3070034" y="1361820"/>
            <a:ext cx="6717061" cy="5159302"/>
          </a:xfrm>
        </p:spPr>
        <p:txBody>
          <a:bodyPr>
            <a:normAutofit fontScale="25000" lnSpcReduction="20000"/>
          </a:bodyPr>
          <a:lstStyle/>
          <a:p>
            <a:pPr marL="514350" indent="-514350">
              <a:lnSpc>
                <a:spcPct val="220000"/>
              </a:lnSpc>
              <a:buFont typeface="+mj-lt"/>
              <a:buAutoNum type="romanUcPeriod"/>
            </a:pPr>
            <a:r>
              <a:rPr lang="fr-MA" sz="8000" b="1" dirty="0"/>
              <a:t>INTRODUCTION,</a:t>
            </a:r>
          </a:p>
          <a:p>
            <a:pPr marL="514350" indent="-514350">
              <a:lnSpc>
                <a:spcPct val="220000"/>
              </a:lnSpc>
              <a:buFont typeface="+mj-lt"/>
              <a:buAutoNum type="romanUcPeriod"/>
            </a:pPr>
            <a:r>
              <a:rPr lang="fr-MA" sz="8000" b="1" dirty="0"/>
              <a:t>DATASET,</a:t>
            </a:r>
          </a:p>
          <a:p>
            <a:pPr marL="514350" indent="-514350">
              <a:lnSpc>
                <a:spcPct val="220000"/>
              </a:lnSpc>
              <a:buFont typeface="+mj-lt"/>
              <a:buAutoNum type="romanUcPeriod"/>
            </a:pPr>
            <a:r>
              <a:rPr lang="fr-MA" sz="8000" b="1" dirty="0"/>
              <a:t>PRETRAITEMENT,</a:t>
            </a:r>
          </a:p>
          <a:p>
            <a:pPr marL="514350" indent="-514350">
              <a:lnSpc>
                <a:spcPct val="220000"/>
              </a:lnSpc>
              <a:buFont typeface="+mj-lt"/>
              <a:buAutoNum type="romanUcPeriod"/>
            </a:pPr>
            <a:r>
              <a:rPr lang="fr-MA" sz="8000" b="1" dirty="0"/>
              <a:t>REGRESSION,</a:t>
            </a:r>
          </a:p>
          <a:p>
            <a:pPr marL="514350" indent="-514350">
              <a:lnSpc>
                <a:spcPct val="220000"/>
              </a:lnSpc>
              <a:buFont typeface="+mj-lt"/>
              <a:buAutoNum type="romanUcPeriod"/>
            </a:pPr>
            <a:r>
              <a:rPr lang="fr-MA" sz="8000" b="1" dirty="0"/>
              <a:t>CLASSIFICATION,</a:t>
            </a:r>
          </a:p>
          <a:p>
            <a:pPr marL="514350" indent="-514350">
              <a:lnSpc>
                <a:spcPct val="220000"/>
              </a:lnSpc>
              <a:buFont typeface="+mj-lt"/>
              <a:buAutoNum type="romanUcPeriod"/>
            </a:pPr>
            <a:r>
              <a:rPr lang="fr-MA" sz="8000" b="1" dirty="0"/>
              <a:t>APPRENTISSAGE PAR RENFORCEMENT. </a:t>
            </a:r>
          </a:p>
          <a:p>
            <a:pPr marL="514350" indent="-514350">
              <a:lnSpc>
                <a:spcPct val="220000"/>
              </a:lnSpc>
              <a:buFont typeface="+mj-lt"/>
              <a:buAutoNum type="romanUcPeriod"/>
            </a:pPr>
            <a:r>
              <a:rPr lang="fr-MA" sz="8000" b="1" dirty="0"/>
              <a:t>CONCLUSION</a:t>
            </a:r>
          </a:p>
          <a:p>
            <a:pPr marL="457200" indent="-457200">
              <a:buFont typeface="+mj-lt"/>
              <a:buAutoNum type="romanUcPeriod"/>
            </a:pPr>
            <a:endParaRPr lang="fr-MA" dirty="0"/>
          </a:p>
        </p:txBody>
      </p:sp>
      <p:sp>
        <p:nvSpPr>
          <p:cNvPr id="5" name="Espace réservé du numéro de diapositive 4">
            <a:extLst>
              <a:ext uri="{FF2B5EF4-FFF2-40B4-BE49-F238E27FC236}">
                <a16:creationId xmlns:a16="http://schemas.microsoft.com/office/drawing/2014/main" id="{22EFA113-8931-B09B-BFF4-CB86646BF9EB}"/>
              </a:ext>
            </a:extLst>
          </p:cNvPr>
          <p:cNvSpPr>
            <a:spLocks noGrp="1"/>
          </p:cNvSpPr>
          <p:nvPr>
            <p:ph type="sldNum" sz="quarter" idx="12"/>
          </p:nvPr>
        </p:nvSpPr>
        <p:spPr/>
        <p:txBody>
          <a:bodyPr/>
          <a:lstStyle/>
          <a:p>
            <a:fld id="{69E57DC2-970A-4B3E-BB1C-7A09969E49DF}" type="slidenum">
              <a:rPr lang="en-US" smtClean="0"/>
              <a:t>2</a:t>
            </a:fld>
            <a:endParaRPr lang="en-US" dirty="0"/>
          </a:p>
        </p:txBody>
      </p:sp>
      <p:sp>
        <p:nvSpPr>
          <p:cNvPr id="7" name="Rectangle 6">
            <a:extLst>
              <a:ext uri="{FF2B5EF4-FFF2-40B4-BE49-F238E27FC236}">
                <a16:creationId xmlns:a16="http://schemas.microsoft.com/office/drawing/2014/main" id="{8FB4A1BD-C6B9-1303-DAE1-AAD7F445C4AB}"/>
              </a:ext>
            </a:extLst>
          </p:cNvPr>
          <p:cNvSpPr/>
          <p:nvPr/>
        </p:nvSpPr>
        <p:spPr>
          <a:xfrm>
            <a:off x="690372" y="0"/>
            <a:ext cx="11476383" cy="11231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MA" sz="6000" dirty="0"/>
              <a:t>PLAN</a:t>
            </a:r>
            <a:endParaRPr lang="fr-FR" sz="6000" dirty="0"/>
          </a:p>
        </p:txBody>
      </p:sp>
    </p:spTree>
    <p:extLst>
      <p:ext uri="{BB962C8B-B14F-4D97-AF65-F5344CB8AC3E}">
        <p14:creationId xmlns:p14="http://schemas.microsoft.com/office/powerpoint/2010/main" val="1586371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EE92F-EFBE-1E22-AF9F-C04582654329}"/>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D71DF7ED-E527-3FE8-E471-BA976DF52006}"/>
              </a:ext>
            </a:extLst>
          </p:cNvPr>
          <p:cNvSpPr txBox="1"/>
          <p:nvPr/>
        </p:nvSpPr>
        <p:spPr>
          <a:xfrm>
            <a:off x="1746773" y="219807"/>
            <a:ext cx="6099351" cy="1077218"/>
          </a:xfrm>
          <a:prstGeom prst="rect">
            <a:avLst/>
          </a:prstGeom>
          <a:noFill/>
        </p:spPr>
        <p:txBody>
          <a:bodyPr wrap="square" rtlCol="0">
            <a:spAutoFit/>
          </a:bodyPr>
          <a:lstStyle/>
          <a:p>
            <a:r>
              <a:rPr lang="fr-MA" sz="3600" b="1" i="1" dirty="0">
                <a:solidFill>
                  <a:srgbClr val="FF9900"/>
                </a:solidFill>
              </a:rPr>
              <a:t>V. CLASSIFICATION </a:t>
            </a:r>
          </a:p>
          <a:p>
            <a:pPr marL="457200" indent="-457200">
              <a:buFont typeface="Wingdings" panose="05000000000000000000" pitchFamily="2" charset="2"/>
              <a:buChar char="Ø"/>
            </a:pPr>
            <a:r>
              <a:rPr lang="fr-MA" sz="2400" cap="all" dirty="0">
                <a:solidFill>
                  <a:srgbClr val="0070C0"/>
                </a:solidFill>
                <a:latin typeface="+mj-lt"/>
                <a:ea typeface="+mj-ea"/>
                <a:cs typeface="+mj-cs"/>
              </a:rPr>
              <a:t>KNN</a:t>
            </a:r>
            <a:r>
              <a:rPr lang="fr-MA" sz="2800" dirty="0">
                <a:solidFill>
                  <a:srgbClr val="FF0000"/>
                </a:solidFill>
              </a:rPr>
              <a:t> </a:t>
            </a:r>
          </a:p>
        </p:txBody>
      </p:sp>
      <p:sp>
        <p:nvSpPr>
          <p:cNvPr id="6" name="ZoneTexte 5">
            <a:extLst>
              <a:ext uri="{FF2B5EF4-FFF2-40B4-BE49-F238E27FC236}">
                <a16:creationId xmlns:a16="http://schemas.microsoft.com/office/drawing/2014/main" id="{6323B673-DBA3-61E0-842E-D6F039554F8A}"/>
              </a:ext>
            </a:extLst>
          </p:cNvPr>
          <p:cNvSpPr txBox="1"/>
          <p:nvPr/>
        </p:nvSpPr>
        <p:spPr>
          <a:xfrm>
            <a:off x="1746773" y="1537397"/>
            <a:ext cx="9325418" cy="1477328"/>
          </a:xfrm>
          <a:prstGeom prst="rect">
            <a:avLst/>
          </a:prstGeom>
          <a:noFill/>
        </p:spPr>
        <p:txBody>
          <a:bodyPr wrap="square">
            <a:spAutoFit/>
          </a:bodyPr>
          <a:lstStyle/>
          <a:p>
            <a:pPr algn="just"/>
            <a:r>
              <a:rPr lang="fr-FR" b="1" dirty="0">
                <a:solidFill>
                  <a:schemeClr val="accent6">
                    <a:lumMod val="50000"/>
                  </a:schemeClr>
                </a:solidFill>
              </a:rPr>
              <a:t>Définition </a:t>
            </a:r>
          </a:p>
          <a:p>
            <a:pPr algn="just"/>
            <a:endParaRPr lang="fr-FR" dirty="0"/>
          </a:p>
          <a:p>
            <a:pPr algn="just"/>
            <a:r>
              <a:rPr lang="fr-FR" dirty="0"/>
              <a:t>      KNN (</a:t>
            </a:r>
            <a:r>
              <a:rPr lang="fr-FR" b="1" dirty="0"/>
              <a:t>K-</a:t>
            </a:r>
            <a:r>
              <a:rPr lang="fr-FR" b="1" dirty="0" err="1"/>
              <a:t>Nearest</a:t>
            </a:r>
            <a:r>
              <a:rPr lang="fr-FR" b="1" dirty="0"/>
              <a:t> Neighbors</a:t>
            </a:r>
            <a:r>
              <a:rPr lang="fr-FR" dirty="0"/>
              <a:t>) est un algorithme d'apprentissage supervisé utilisé pour la </a:t>
            </a:r>
            <a:r>
              <a:rPr lang="fr-FR" b="1" dirty="0"/>
              <a:t>classification</a:t>
            </a:r>
            <a:r>
              <a:rPr lang="fr-FR" dirty="0"/>
              <a:t> et la </a:t>
            </a:r>
            <a:r>
              <a:rPr lang="fr-FR" b="1" dirty="0"/>
              <a:t>régression</a:t>
            </a:r>
            <a:r>
              <a:rPr lang="fr-FR" dirty="0"/>
              <a:t>. Il est simple, intuitif, et fonctionne en utilisant une approche basée sur les distances dans l'espace des caractéristiques.</a:t>
            </a:r>
          </a:p>
        </p:txBody>
      </p:sp>
      <p:sp>
        <p:nvSpPr>
          <p:cNvPr id="9" name="ZoneTexte 8">
            <a:extLst>
              <a:ext uri="{FF2B5EF4-FFF2-40B4-BE49-F238E27FC236}">
                <a16:creationId xmlns:a16="http://schemas.microsoft.com/office/drawing/2014/main" id="{6F058D3C-7C55-F31B-1EB1-75784BF1E992}"/>
              </a:ext>
            </a:extLst>
          </p:cNvPr>
          <p:cNvSpPr txBox="1"/>
          <p:nvPr/>
        </p:nvSpPr>
        <p:spPr>
          <a:xfrm>
            <a:off x="1677199" y="3429000"/>
            <a:ext cx="9524201" cy="2308324"/>
          </a:xfrm>
          <a:prstGeom prst="rect">
            <a:avLst/>
          </a:prstGeom>
          <a:noFill/>
        </p:spPr>
        <p:txBody>
          <a:bodyPr wrap="square">
            <a:spAutoFit/>
          </a:bodyPr>
          <a:lstStyle/>
          <a:p>
            <a:pPr algn="just"/>
            <a:r>
              <a:rPr lang="fr-FR" b="1" dirty="0">
                <a:solidFill>
                  <a:schemeClr val="accent6">
                    <a:lumMod val="50000"/>
                  </a:schemeClr>
                </a:solidFill>
              </a:rPr>
              <a:t>Fonctionnement de KNN</a:t>
            </a:r>
          </a:p>
          <a:p>
            <a:pPr algn="just"/>
            <a:endParaRPr lang="fr-FR" b="1" dirty="0"/>
          </a:p>
          <a:p>
            <a:pPr algn="just"/>
            <a:r>
              <a:rPr lang="fr-FR" dirty="0"/>
              <a:t> Lorsqu'un nouvel échantillon doit être prédit, KNN :</a:t>
            </a:r>
          </a:p>
          <a:p>
            <a:pPr marL="742950" lvl="1" indent="-285750" algn="just">
              <a:buFont typeface="Arial" panose="020B0604020202020204" pitchFamily="34" charset="0"/>
              <a:buChar char="•"/>
            </a:pPr>
            <a:r>
              <a:rPr lang="fr-FR" dirty="0"/>
              <a:t>Calcule la distance entre cet échantillon et tous les autres points du jeu de données (souvent avec la distance euclidienne ou Manhattan).</a:t>
            </a:r>
          </a:p>
          <a:p>
            <a:pPr marL="742950" lvl="1" indent="-285750" algn="just">
              <a:buFont typeface="Arial" panose="020B0604020202020204" pitchFamily="34" charset="0"/>
              <a:buChar char="•"/>
            </a:pPr>
            <a:r>
              <a:rPr lang="fr-FR" dirty="0"/>
              <a:t>Identifie les </a:t>
            </a:r>
            <a:r>
              <a:rPr lang="fr-FR" b="1" dirty="0"/>
              <a:t>k</a:t>
            </a:r>
            <a:r>
              <a:rPr lang="fr-FR" dirty="0"/>
              <a:t> points les plus proches (voisins).</a:t>
            </a:r>
          </a:p>
          <a:p>
            <a:pPr marL="742950" lvl="1" indent="-285750" algn="just">
              <a:buFont typeface="Arial" panose="020B0604020202020204" pitchFamily="34" charset="0"/>
              <a:buChar char="•"/>
            </a:pPr>
            <a:r>
              <a:rPr lang="fr-FR" b="1" dirty="0"/>
              <a:t>Vote majoritaire (classification)</a:t>
            </a:r>
            <a:r>
              <a:rPr lang="fr-FR" dirty="0"/>
              <a:t> : La classe majoritaire parmi ces voisins est assignée.</a:t>
            </a:r>
          </a:p>
          <a:p>
            <a:pPr marL="742950" lvl="1" indent="-285750" algn="just">
              <a:buFont typeface="Arial" panose="020B0604020202020204" pitchFamily="34" charset="0"/>
              <a:buChar char="•"/>
            </a:pPr>
            <a:r>
              <a:rPr lang="fr-FR" b="1" dirty="0"/>
              <a:t>Moyenne (régression)</a:t>
            </a:r>
            <a:r>
              <a:rPr lang="fr-FR" dirty="0"/>
              <a:t> : La valeur moyenne des voisins est attribuée.</a:t>
            </a:r>
          </a:p>
        </p:txBody>
      </p:sp>
      <p:sp>
        <p:nvSpPr>
          <p:cNvPr id="3" name="Espace réservé du numéro de diapositive 2">
            <a:extLst>
              <a:ext uri="{FF2B5EF4-FFF2-40B4-BE49-F238E27FC236}">
                <a16:creationId xmlns:a16="http://schemas.microsoft.com/office/drawing/2014/main" id="{DADD4534-9DA1-2CEB-11E9-86DF649DA396}"/>
              </a:ext>
            </a:extLst>
          </p:cNvPr>
          <p:cNvSpPr>
            <a:spLocks noGrp="1"/>
          </p:cNvSpPr>
          <p:nvPr>
            <p:ph type="sldNum" sz="quarter" idx="12"/>
          </p:nvPr>
        </p:nvSpPr>
        <p:spPr/>
        <p:txBody>
          <a:bodyPr/>
          <a:lstStyle/>
          <a:p>
            <a:fld id="{69E57DC2-970A-4B3E-BB1C-7A09969E49DF}" type="slidenum">
              <a:rPr lang="en-US" smtClean="0"/>
              <a:t>20</a:t>
            </a:fld>
            <a:endParaRPr lang="en-US" dirty="0"/>
          </a:p>
        </p:txBody>
      </p:sp>
    </p:spTree>
    <p:extLst>
      <p:ext uri="{BB962C8B-B14F-4D97-AF65-F5344CB8AC3E}">
        <p14:creationId xmlns:p14="http://schemas.microsoft.com/office/powerpoint/2010/main" val="3085553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E0B89-30DB-1D11-9D12-597FEA43CA61}"/>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BE953A25-C3FB-5931-9057-413CA9F3B370}"/>
              </a:ext>
            </a:extLst>
          </p:cNvPr>
          <p:cNvSpPr txBox="1"/>
          <p:nvPr/>
        </p:nvSpPr>
        <p:spPr>
          <a:xfrm>
            <a:off x="1746773" y="219807"/>
            <a:ext cx="6099351" cy="1077218"/>
          </a:xfrm>
          <a:prstGeom prst="rect">
            <a:avLst/>
          </a:prstGeom>
          <a:noFill/>
        </p:spPr>
        <p:txBody>
          <a:bodyPr wrap="square" rtlCol="0">
            <a:spAutoFit/>
          </a:bodyPr>
          <a:lstStyle/>
          <a:p>
            <a:r>
              <a:rPr lang="fr-MA" sz="3600" b="1" i="1" dirty="0">
                <a:solidFill>
                  <a:srgbClr val="FF9900"/>
                </a:solidFill>
              </a:rPr>
              <a:t>V. CLASSIFICATION </a:t>
            </a:r>
          </a:p>
          <a:p>
            <a:pPr marL="457200" indent="-457200">
              <a:buFont typeface="Wingdings" panose="05000000000000000000" pitchFamily="2" charset="2"/>
              <a:buChar char="Ø"/>
            </a:pPr>
            <a:r>
              <a:rPr lang="fr-MA" sz="2400" cap="all" dirty="0">
                <a:solidFill>
                  <a:srgbClr val="0070C0"/>
                </a:solidFill>
                <a:latin typeface="+mj-lt"/>
                <a:ea typeface="+mj-ea"/>
                <a:cs typeface="+mj-cs"/>
              </a:rPr>
              <a:t>KNN</a:t>
            </a:r>
            <a:r>
              <a:rPr lang="fr-MA" sz="2800" dirty="0">
                <a:solidFill>
                  <a:srgbClr val="FF0000"/>
                </a:solidFill>
              </a:rPr>
              <a:t> </a:t>
            </a:r>
          </a:p>
        </p:txBody>
      </p:sp>
      <p:sp>
        <p:nvSpPr>
          <p:cNvPr id="2" name="Rectangle 1">
            <a:extLst>
              <a:ext uri="{FF2B5EF4-FFF2-40B4-BE49-F238E27FC236}">
                <a16:creationId xmlns:a16="http://schemas.microsoft.com/office/drawing/2014/main" id="{6E412B68-CD7C-FCE5-974A-04D384D6B3E0}"/>
              </a:ext>
            </a:extLst>
          </p:cNvPr>
          <p:cNvSpPr>
            <a:spLocks noChangeArrowheads="1"/>
          </p:cNvSpPr>
          <p:nvPr/>
        </p:nvSpPr>
        <p:spPr bwMode="auto">
          <a:xfrm>
            <a:off x="1746773" y="1951672"/>
            <a:ext cx="954156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fr-FR" b="1" dirty="0">
                <a:solidFill>
                  <a:schemeClr val="accent6">
                    <a:lumMod val="50000"/>
                  </a:schemeClr>
                </a:solidFill>
              </a:rPr>
              <a:t>Contexte</a:t>
            </a:r>
          </a:p>
          <a:p>
            <a:pPr algn="just"/>
            <a:r>
              <a:rPr lang="fr-FR" dirty="0"/>
              <a:t>Dans le domaine de la finance, il est essentiel de prédire si un projet représente un risque financier en fonction de certaines caractéristiques économiques et financières, afin d'optimiser les investissements et de minimiser les pertes.</a:t>
            </a:r>
          </a:p>
          <a:p>
            <a:pPr algn="just"/>
            <a:endParaRPr lang="fr-FR" dirty="0"/>
          </a:p>
        </p:txBody>
      </p:sp>
      <p:sp>
        <p:nvSpPr>
          <p:cNvPr id="4" name="ZoneTexte 3">
            <a:extLst>
              <a:ext uri="{FF2B5EF4-FFF2-40B4-BE49-F238E27FC236}">
                <a16:creationId xmlns:a16="http://schemas.microsoft.com/office/drawing/2014/main" id="{269453B0-BF34-299E-75FC-FC5AA9BDF3EF}"/>
              </a:ext>
            </a:extLst>
          </p:cNvPr>
          <p:cNvSpPr txBox="1"/>
          <p:nvPr/>
        </p:nvSpPr>
        <p:spPr>
          <a:xfrm>
            <a:off x="1746773" y="3562004"/>
            <a:ext cx="6093228" cy="1477328"/>
          </a:xfrm>
          <a:prstGeom prst="rect">
            <a:avLst/>
          </a:prstGeom>
          <a:noFill/>
        </p:spPr>
        <p:txBody>
          <a:bodyPr wrap="square">
            <a:spAutoFit/>
          </a:bodyPr>
          <a:lstStyle/>
          <a:p>
            <a:pPr algn="just"/>
            <a:r>
              <a:rPr lang="fr-FR" b="1" dirty="0">
                <a:solidFill>
                  <a:schemeClr val="accent6">
                    <a:lumMod val="50000"/>
                  </a:schemeClr>
                </a:solidFill>
              </a:rPr>
              <a:t>Objectif</a:t>
            </a:r>
          </a:p>
          <a:p>
            <a:pPr lvl="1" algn="just"/>
            <a:r>
              <a:rPr lang="fr-FR" dirty="0"/>
              <a:t>Classer les projets en deux catégories :</a:t>
            </a:r>
          </a:p>
          <a:p>
            <a:pPr lvl="1" algn="just">
              <a:buFont typeface="Arial" panose="020B0604020202020204" pitchFamily="34" charset="0"/>
              <a:buChar char="•"/>
            </a:pPr>
            <a:r>
              <a:rPr lang="fr-FR" b="1" dirty="0"/>
              <a:t>"À risque" (1)</a:t>
            </a:r>
            <a:r>
              <a:rPr lang="fr-FR" dirty="0"/>
              <a:t> : Projets dont les caractéristiques suggèrent une probabilité élevée de perte financière.</a:t>
            </a:r>
          </a:p>
          <a:p>
            <a:pPr lvl="1" algn="just">
              <a:buFont typeface="Arial" panose="020B0604020202020204" pitchFamily="34" charset="0"/>
              <a:buChar char="•"/>
            </a:pPr>
            <a:r>
              <a:rPr lang="fr-FR" b="1" dirty="0"/>
              <a:t>"Non à risque" (0)</a:t>
            </a:r>
            <a:r>
              <a:rPr lang="fr-FR" dirty="0"/>
              <a:t> : Projets considérés comme sûrs.</a:t>
            </a:r>
          </a:p>
        </p:txBody>
      </p:sp>
      <p:sp>
        <p:nvSpPr>
          <p:cNvPr id="5" name="Espace réservé du numéro de diapositive 4">
            <a:extLst>
              <a:ext uri="{FF2B5EF4-FFF2-40B4-BE49-F238E27FC236}">
                <a16:creationId xmlns:a16="http://schemas.microsoft.com/office/drawing/2014/main" id="{AF76F8FB-7FAD-1D7E-0229-BAA106F2E883}"/>
              </a:ext>
            </a:extLst>
          </p:cNvPr>
          <p:cNvSpPr>
            <a:spLocks noGrp="1"/>
          </p:cNvSpPr>
          <p:nvPr>
            <p:ph type="sldNum" sz="quarter" idx="12"/>
          </p:nvPr>
        </p:nvSpPr>
        <p:spPr/>
        <p:txBody>
          <a:bodyPr/>
          <a:lstStyle/>
          <a:p>
            <a:fld id="{69E57DC2-970A-4B3E-BB1C-7A09969E49DF}" type="slidenum">
              <a:rPr lang="en-US" smtClean="0"/>
              <a:t>21</a:t>
            </a:fld>
            <a:endParaRPr lang="en-US" dirty="0"/>
          </a:p>
        </p:txBody>
      </p:sp>
    </p:spTree>
    <p:extLst>
      <p:ext uri="{BB962C8B-B14F-4D97-AF65-F5344CB8AC3E}">
        <p14:creationId xmlns:p14="http://schemas.microsoft.com/office/powerpoint/2010/main" val="3475861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59E47-1329-4FBA-66B5-5D237C1E777E}"/>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B655E0CD-13C7-ACE1-5F98-CEA9C33A6BC7}"/>
              </a:ext>
            </a:extLst>
          </p:cNvPr>
          <p:cNvSpPr txBox="1"/>
          <p:nvPr/>
        </p:nvSpPr>
        <p:spPr>
          <a:xfrm>
            <a:off x="1746773" y="199710"/>
            <a:ext cx="6099351" cy="1077218"/>
          </a:xfrm>
          <a:prstGeom prst="rect">
            <a:avLst/>
          </a:prstGeom>
          <a:noFill/>
        </p:spPr>
        <p:txBody>
          <a:bodyPr wrap="square" rtlCol="0">
            <a:spAutoFit/>
          </a:bodyPr>
          <a:lstStyle/>
          <a:p>
            <a:r>
              <a:rPr lang="fr-MA" sz="3600" b="1" i="1" dirty="0">
                <a:solidFill>
                  <a:srgbClr val="FF9900"/>
                </a:solidFill>
              </a:rPr>
              <a:t>V. CLASSIFICATION </a:t>
            </a:r>
          </a:p>
          <a:p>
            <a:pPr marL="457200" indent="-457200">
              <a:buFont typeface="Wingdings" panose="05000000000000000000" pitchFamily="2" charset="2"/>
              <a:buChar char="Ø"/>
            </a:pPr>
            <a:r>
              <a:rPr lang="fr-MA" sz="2400" cap="all" dirty="0">
                <a:solidFill>
                  <a:srgbClr val="0070C0"/>
                </a:solidFill>
                <a:latin typeface="+mj-lt"/>
                <a:ea typeface="+mj-ea"/>
                <a:cs typeface="+mj-cs"/>
              </a:rPr>
              <a:t>KNN</a:t>
            </a:r>
            <a:r>
              <a:rPr lang="fr-MA" sz="2800" dirty="0">
                <a:solidFill>
                  <a:srgbClr val="FF0000"/>
                </a:solidFill>
              </a:rPr>
              <a:t> </a:t>
            </a:r>
          </a:p>
        </p:txBody>
      </p:sp>
      <p:sp>
        <p:nvSpPr>
          <p:cNvPr id="2" name="Rectangle 1">
            <a:extLst>
              <a:ext uri="{FF2B5EF4-FFF2-40B4-BE49-F238E27FC236}">
                <a16:creationId xmlns:a16="http://schemas.microsoft.com/office/drawing/2014/main" id="{298ADE74-AF1F-4B61-53A2-010F957C9880}"/>
              </a:ext>
            </a:extLst>
          </p:cNvPr>
          <p:cNvSpPr>
            <a:spLocks noChangeArrowheads="1"/>
          </p:cNvSpPr>
          <p:nvPr/>
        </p:nvSpPr>
        <p:spPr bwMode="auto">
          <a:xfrm>
            <a:off x="1746773" y="1997840"/>
            <a:ext cx="954156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fr-FR" b="1" dirty="0">
                <a:solidFill>
                  <a:schemeClr val="accent6">
                    <a:lumMod val="50000"/>
                  </a:schemeClr>
                </a:solidFill>
              </a:rPr>
              <a:t>Données utilisées</a:t>
            </a:r>
          </a:p>
          <a:p>
            <a:pPr algn="just"/>
            <a:endParaRPr lang="fr-FR" b="1" dirty="0">
              <a:solidFill>
                <a:schemeClr val="accent6">
                  <a:lumMod val="50000"/>
                </a:schemeClr>
              </a:solidFill>
            </a:endParaRPr>
          </a:p>
          <a:p>
            <a:pPr lvl="1" algn="just">
              <a:buFont typeface="+mj-lt"/>
              <a:buAutoNum type="arabicPeriod"/>
            </a:pPr>
            <a:r>
              <a:rPr lang="fr-FR" b="1" dirty="0"/>
              <a:t>Prix de l'action (Price)</a:t>
            </a:r>
            <a:r>
              <a:rPr lang="fr-FR" dirty="0"/>
              <a:t>.</a:t>
            </a:r>
          </a:p>
          <a:p>
            <a:pPr lvl="1" algn="just">
              <a:buFont typeface="+mj-lt"/>
              <a:buAutoNum type="arabicPeriod"/>
            </a:pPr>
            <a:r>
              <a:rPr lang="fr-FR" b="1" dirty="0"/>
              <a:t>Ratio Cours/Bénéfice (Price/</a:t>
            </a:r>
            <a:r>
              <a:rPr lang="fr-FR" b="1" dirty="0" err="1"/>
              <a:t>Earnings</a:t>
            </a:r>
            <a:r>
              <a:rPr lang="fr-FR" b="1" dirty="0"/>
              <a:t>)</a:t>
            </a:r>
            <a:r>
              <a:rPr lang="fr-FR" dirty="0"/>
              <a:t>.</a:t>
            </a:r>
          </a:p>
          <a:p>
            <a:pPr lvl="1" algn="just">
              <a:buFont typeface="+mj-lt"/>
              <a:buAutoNum type="arabicPeriod"/>
            </a:pPr>
            <a:r>
              <a:rPr lang="fr-FR" b="1" dirty="0"/>
              <a:t>Rendement du dividende (</a:t>
            </a:r>
            <a:r>
              <a:rPr lang="fr-FR" b="1" dirty="0" err="1"/>
              <a:t>Dividend</a:t>
            </a:r>
            <a:r>
              <a:rPr lang="fr-FR" b="1" dirty="0"/>
              <a:t> </a:t>
            </a:r>
            <a:r>
              <a:rPr lang="fr-FR" b="1" dirty="0" err="1"/>
              <a:t>Yield</a:t>
            </a:r>
            <a:r>
              <a:rPr lang="fr-FR" b="1" dirty="0"/>
              <a:t>)</a:t>
            </a:r>
            <a:r>
              <a:rPr lang="fr-FR" dirty="0"/>
              <a:t>.</a:t>
            </a:r>
          </a:p>
          <a:p>
            <a:pPr lvl="1" algn="just">
              <a:buFont typeface="+mj-lt"/>
              <a:buAutoNum type="arabicPeriod"/>
            </a:pPr>
            <a:r>
              <a:rPr lang="fr-FR" b="1" dirty="0"/>
              <a:t>Secteur d'activité (Business </a:t>
            </a:r>
            <a:r>
              <a:rPr lang="fr-FR" b="1" dirty="0" err="1"/>
              <a:t>Sector</a:t>
            </a:r>
            <a:r>
              <a:rPr lang="fr-FR" b="1" dirty="0"/>
              <a:t>),</a:t>
            </a:r>
          </a:p>
          <a:p>
            <a:pPr lvl="1" algn="just">
              <a:buFont typeface="+mj-lt"/>
              <a:buAutoNum type="arabicPeriod"/>
            </a:pPr>
            <a:endParaRPr lang="fr-FR" b="1" dirty="0"/>
          </a:p>
          <a:p>
            <a:pPr lvl="1" algn="just">
              <a:buFont typeface="+mj-lt"/>
              <a:buAutoNum type="arabicPeriod"/>
            </a:pPr>
            <a:endParaRPr lang="fr-FR" b="1" dirty="0"/>
          </a:p>
          <a:p>
            <a:pPr lvl="1" algn="just">
              <a:buFont typeface="+mj-lt"/>
              <a:buAutoNum type="arabicPeriod"/>
            </a:pPr>
            <a:endParaRPr lang="fr-FR" b="1" dirty="0"/>
          </a:p>
          <a:p>
            <a:pPr lvl="1" algn="just"/>
            <a:r>
              <a:rPr lang="fr-FR" b="1" dirty="0"/>
              <a:t>K=3</a:t>
            </a:r>
            <a:endParaRPr lang="fr-FR" dirty="0"/>
          </a:p>
        </p:txBody>
      </p:sp>
      <p:sp>
        <p:nvSpPr>
          <p:cNvPr id="4" name="Espace réservé du numéro de diapositive 3">
            <a:extLst>
              <a:ext uri="{FF2B5EF4-FFF2-40B4-BE49-F238E27FC236}">
                <a16:creationId xmlns:a16="http://schemas.microsoft.com/office/drawing/2014/main" id="{12235F07-AF0C-FC2A-DBF3-3DFA396BDEDF}"/>
              </a:ext>
            </a:extLst>
          </p:cNvPr>
          <p:cNvSpPr>
            <a:spLocks noGrp="1"/>
          </p:cNvSpPr>
          <p:nvPr>
            <p:ph type="sldNum" sz="quarter" idx="12"/>
          </p:nvPr>
        </p:nvSpPr>
        <p:spPr/>
        <p:txBody>
          <a:bodyPr/>
          <a:lstStyle/>
          <a:p>
            <a:fld id="{69E57DC2-970A-4B3E-BB1C-7A09969E49DF}" type="slidenum">
              <a:rPr lang="en-US" smtClean="0"/>
              <a:t>22</a:t>
            </a:fld>
            <a:endParaRPr lang="en-US" dirty="0"/>
          </a:p>
        </p:txBody>
      </p:sp>
    </p:spTree>
    <p:extLst>
      <p:ext uri="{BB962C8B-B14F-4D97-AF65-F5344CB8AC3E}">
        <p14:creationId xmlns:p14="http://schemas.microsoft.com/office/powerpoint/2010/main" val="335943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9347D1-090A-A459-CDC6-0FAC1F5BBFF1}"/>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C2CCAC86-3B29-C336-6D0D-93EF44E0C455}"/>
              </a:ext>
            </a:extLst>
          </p:cNvPr>
          <p:cNvSpPr txBox="1"/>
          <p:nvPr/>
        </p:nvSpPr>
        <p:spPr>
          <a:xfrm>
            <a:off x="1746773" y="219807"/>
            <a:ext cx="6099351" cy="1077218"/>
          </a:xfrm>
          <a:prstGeom prst="rect">
            <a:avLst/>
          </a:prstGeom>
          <a:noFill/>
        </p:spPr>
        <p:txBody>
          <a:bodyPr wrap="square" rtlCol="0">
            <a:spAutoFit/>
          </a:bodyPr>
          <a:lstStyle/>
          <a:p>
            <a:r>
              <a:rPr lang="fr-MA" sz="3600" b="1" i="1" dirty="0">
                <a:solidFill>
                  <a:srgbClr val="FF9900"/>
                </a:solidFill>
              </a:rPr>
              <a:t>V. CLASSIFICATION </a:t>
            </a:r>
          </a:p>
          <a:p>
            <a:pPr marL="457200" indent="-457200">
              <a:buFont typeface="Wingdings" panose="05000000000000000000" pitchFamily="2" charset="2"/>
              <a:buChar char="Ø"/>
            </a:pPr>
            <a:r>
              <a:rPr lang="fr-MA" sz="2400" cap="all" dirty="0">
                <a:solidFill>
                  <a:srgbClr val="0070C0"/>
                </a:solidFill>
                <a:latin typeface="+mj-lt"/>
                <a:ea typeface="+mj-ea"/>
                <a:cs typeface="+mj-cs"/>
              </a:rPr>
              <a:t>KNN</a:t>
            </a:r>
            <a:r>
              <a:rPr lang="fr-MA" sz="2800" dirty="0">
                <a:solidFill>
                  <a:srgbClr val="FF0000"/>
                </a:solidFill>
              </a:rPr>
              <a:t> </a:t>
            </a:r>
          </a:p>
        </p:txBody>
      </p:sp>
      <p:pic>
        <p:nvPicPr>
          <p:cNvPr id="4" name="Image 3">
            <a:extLst>
              <a:ext uri="{FF2B5EF4-FFF2-40B4-BE49-F238E27FC236}">
                <a16:creationId xmlns:a16="http://schemas.microsoft.com/office/drawing/2014/main" id="{ABD39EF2-B66E-43FE-2573-1F3BC904DD8B}"/>
              </a:ext>
            </a:extLst>
          </p:cNvPr>
          <p:cNvPicPr>
            <a:picLocks noChangeAspect="1"/>
          </p:cNvPicPr>
          <p:nvPr/>
        </p:nvPicPr>
        <p:blipFill>
          <a:blip r:embed="rId2"/>
          <a:stretch>
            <a:fillRect/>
          </a:stretch>
        </p:blipFill>
        <p:spPr>
          <a:xfrm>
            <a:off x="2683566" y="1297024"/>
            <a:ext cx="7384773" cy="4239071"/>
          </a:xfrm>
          <a:prstGeom prst="rect">
            <a:avLst/>
          </a:prstGeom>
        </p:spPr>
      </p:pic>
      <p:sp>
        <p:nvSpPr>
          <p:cNvPr id="6" name="ZoneTexte 5">
            <a:extLst>
              <a:ext uri="{FF2B5EF4-FFF2-40B4-BE49-F238E27FC236}">
                <a16:creationId xmlns:a16="http://schemas.microsoft.com/office/drawing/2014/main" id="{65BF5FC8-5BA0-5972-18BE-E16C37E814FC}"/>
              </a:ext>
            </a:extLst>
          </p:cNvPr>
          <p:cNvSpPr txBox="1"/>
          <p:nvPr/>
        </p:nvSpPr>
        <p:spPr>
          <a:xfrm>
            <a:off x="1746773" y="5739817"/>
            <a:ext cx="9762740" cy="646331"/>
          </a:xfrm>
          <a:prstGeom prst="rect">
            <a:avLst/>
          </a:prstGeom>
          <a:noFill/>
        </p:spPr>
        <p:txBody>
          <a:bodyPr wrap="square">
            <a:spAutoFit/>
          </a:bodyPr>
          <a:lstStyle/>
          <a:p>
            <a:r>
              <a:rPr lang="fr-FR" dirty="0"/>
              <a:t>Un diagramme de dispersion est affiché pour visualiser les résultats du modèle de classification. Les points sont colorés selon leur prédiction de risque.           </a:t>
            </a:r>
            <a:r>
              <a:rPr lang="fr-FR" dirty="0" err="1"/>
              <a:t>Accuracy</a:t>
            </a:r>
            <a:r>
              <a:rPr lang="fr-FR" dirty="0"/>
              <a:t>=0,93</a:t>
            </a:r>
          </a:p>
        </p:txBody>
      </p:sp>
      <p:sp>
        <p:nvSpPr>
          <p:cNvPr id="3" name="Espace réservé du numéro de diapositive 2">
            <a:extLst>
              <a:ext uri="{FF2B5EF4-FFF2-40B4-BE49-F238E27FC236}">
                <a16:creationId xmlns:a16="http://schemas.microsoft.com/office/drawing/2014/main" id="{A8FF0CE9-B277-3F0F-53A3-679771EB9EDB}"/>
              </a:ext>
            </a:extLst>
          </p:cNvPr>
          <p:cNvSpPr>
            <a:spLocks noGrp="1"/>
          </p:cNvSpPr>
          <p:nvPr>
            <p:ph type="sldNum" sz="quarter" idx="12"/>
          </p:nvPr>
        </p:nvSpPr>
        <p:spPr/>
        <p:txBody>
          <a:bodyPr/>
          <a:lstStyle/>
          <a:p>
            <a:fld id="{69E57DC2-970A-4B3E-BB1C-7A09969E49DF}" type="slidenum">
              <a:rPr lang="en-US" smtClean="0"/>
              <a:t>23</a:t>
            </a:fld>
            <a:endParaRPr lang="en-US" dirty="0"/>
          </a:p>
        </p:txBody>
      </p:sp>
    </p:spTree>
    <p:extLst>
      <p:ext uri="{BB962C8B-B14F-4D97-AF65-F5344CB8AC3E}">
        <p14:creationId xmlns:p14="http://schemas.microsoft.com/office/powerpoint/2010/main" val="3469959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A1F4E-BF2E-4C3C-8C53-7E83E3CCBFE9}"/>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A174CFB0-309F-1CCB-88D2-AD85C689A1BB}"/>
              </a:ext>
            </a:extLst>
          </p:cNvPr>
          <p:cNvSpPr txBox="1"/>
          <p:nvPr/>
        </p:nvSpPr>
        <p:spPr>
          <a:xfrm>
            <a:off x="1746773" y="219807"/>
            <a:ext cx="6099351" cy="1077218"/>
          </a:xfrm>
          <a:prstGeom prst="rect">
            <a:avLst/>
          </a:prstGeom>
          <a:noFill/>
        </p:spPr>
        <p:txBody>
          <a:bodyPr wrap="square" rtlCol="0">
            <a:spAutoFit/>
          </a:bodyPr>
          <a:lstStyle/>
          <a:p>
            <a:r>
              <a:rPr lang="fr-MA" sz="3600" b="1" i="1" dirty="0">
                <a:solidFill>
                  <a:srgbClr val="FF9900"/>
                </a:solidFill>
              </a:rPr>
              <a:t>V. CLASSIFICATION </a:t>
            </a:r>
          </a:p>
          <a:p>
            <a:pPr marL="457200" indent="-457200">
              <a:buFont typeface="Wingdings" panose="05000000000000000000" pitchFamily="2" charset="2"/>
              <a:buChar char="Ø"/>
            </a:pPr>
            <a:r>
              <a:rPr lang="fr-MA" sz="2400" cap="all" dirty="0">
                <a:solidFill>
                  <a:srgbClr val="0070C0"/>
                </a:solidFill>
                <a:latin typeface="+mj-lt"/>
                <a:ea typeface="+mj-ea"/>
                <a:cs typeface="+mj-cs"/>
              </a:rPr>
              <a:t>K-MEANS</a:t>
            </a:r>
            <a:r>
              <a:rPr lang="fr-MA" sz="2800" dirty="0">
                <a:solidFill>
                  <a:srgbClr val="FF0000"/>
                </a:solidFill>
              </a:rPr>
              <a:t> </a:t>
            </a:r>
          </a:p>
        </p:txBody>
      </p:sp>
      <p:sp>
        <p:nvSpPr>
          <p:cNvPr id="6" name="ZoneTexte 5">
            <a:extLst>
              <a:ext uri="{FF2B5EF4-FFF2-40B4-BE49-F238E27FC236}">
                <a16:creationId xmlns:a16="http://schemas.microsoft.com/office/drawing/2014/main" id="{B0581496-27D5-DBAC-E4B8-4EF214BCDF27}"/>
              </a:ext>
            </a:extLst>
          </p:cNvPr>
          <p:cNvSpPr txBox="1"/>
          <p:nvPr/>
        </p:nvSpPr>
        <p:spPr>
          <a:xfrm>
            <a:off x="1746773" y="1547445"/>
            <a:ext cx="9325418" cy="1477328"/>
          </a:xfrm>
          <a:prstGeom prst="rect">
            <a:avLst/>
          </a:prstGeom>
          <a:noFill/>
        </p:spPr>
        <p:txBody>
          <a:bodyPr wrap="square">
            <a:spAutoFit/>
          </a:bodyPr>
          <a:lstStyle/>
          <a:p>
            <a:pPr algn="just"/>
            <a:r>
              <a:rPr lang="fr-FR" b="1" dirty="0">
                <a:solidFill>
                  <a:schemeClr val="accent6">
                    <a:lumMod val="50000"/>
                  </a:schemeClr>
                </a:solidFill>
              </a:rPr>
              <a:t>Définition </a:t>
            </a:r>
          </a:p>
          <a:p>
            <a:pPr algn="just"/>
            <a:endParaRPr lang="fr-FR" dirty="0"/>
          </a:p>
          <a:p>
            <a:pPr algn="just"/>
            <a:r>
              <a:rPr lang="fr-FR" dirty="0"/>
              <a:t>      L'algorithme </a:t>
            </a:r>
            <a:r>
              <a:rPr lang="fr-FR" b="1" dirty="0"/>
              <a:t>K-</a:t>
            </a:r>
            <a:r>
              <a:rPr lang="fr-FR" b="1" dirty="0" err="1"/>
              <a:t>Means</a:t>
            </a:r>
            <a:r>
              <a:rPr lang="fr-FR" dirty="0"/>
              <a:t> est une méthode de </a:t>
            </a:r>
            <a:r>
              <a:rPr lang="fr-FR" b="1" dirty="0"/>
              <a:t>clustering non supervisé</a:t>
            </a:r>
            <a:r>
              <a:rPr lang="fr-FR" dirty="0"/>
              <a:t> qui cherche à diviser un ensemble de données en un nombre </a:t>
            </a:r>
            <a:r>
              <a:rPr lang="fr-FR" dirty="0" err="1"/>
              <a:t>pré-défini</a:t>
            </a:r>
            <a:r>
              <a:rPr lang="fr-FR" dirty="0"/>
              <a:t> de clusters (ou groupes) en minimisant la variance au sein de chaque cluster.</a:t>
            </a:r>
          </a:p>
        </p:txBody>
      </p:sp>
      <p:sp>
        <p:nvSpPr>
          <p:cNvPr id="9" name="ZoneTexte 8">
            <a:extLst>
              <a:ext uri="{FF2B5EF4-FFF2-40B4-BE49-F238E27FC236}">
                <a16:creationId xmlns:a16="http://schemas.microsoft.com/office/drawing/2014/main" id="{1D5841D3-A264-65E2-099B-66528A234A42}"/>
              </a:ext>
            </a:extLst>
          </p:cNvPr>
          <p:cNvSpPr txBox="1"/>
          <p:nvPr/>
        </p:nvSpPr>
        <p:spPr>
          <a:xfrm>
            <a:off x="1677199" y="3429000"/>
            <a:ext cx="9524201" cy="2308324"/>
          </a:xfrm>
          <a:prstGeom prst="rect">
            <a:avLst/>
          </a:prstGeom>
          <a:noFill/>
        </p:spPr>
        <p:txBody>
          <a:bodyPr wrap="square">
            <a:spAutoFit/>
          </a:bodyPr>
          <a:lstStyle/>
          <a:p>
            <a:pPr algn="just"/>
            <a:r>
              <a:rPr lang="fr-FR" b="1" dirty="0">
                <a:solidFill>
                  <a:schemeClr val="accent6">
                    <a:lumMod val="50000"/>
                  </a:schemeClr>
                </a:solidFill>
              </a:rPr>
              <a:t>Fonctionnement de K-MEANS</a:t>
            </a:r>
          </a:p>
          <a:p>
            <a:pPr algn="just"/>
            <a:endParaRPr lang="fr-FR" b="1" dirty="0"/>
          </a:p>
          <a:p>
            <a:pPr algn="just"/>
            <a:r>
              <a:rPr lang="fr-FR" dirty="0"/>
              <a:t> Lorsqu'un nouvel échantillon doit être prédit,</a:t>
            </a:r>
            <a:r>
              <a:rPr lang="fr-MA" sz="1800" dirty="0">
                <a:solidFill>
                  <a:srgbClr val="FF0000"/>
                </a:solidFill>
              </a:rPr>
              <a:t> </a:t>
            </a:r>
            <a:r>
              <a:rPr lang="fr-MA" sz="1800" dirty="0"/>
              <a:t>K-MEANS</a:t>
            </a:r>
            <a:r>
              <a:rPr lang="fr-FR" dirty="0"/>
              <a:t> :</a:t>
            </a:r>
          </a:p>
          <a:p>
            <a:pPr marL="742950" lvl="1" indent="-285750" algn="just">
              <a:buFont typeface="Arial" panose="020B0604020202020204" pitchFamily="34" charset="0"/>
              <a:buChar char="•"/>
            </a:pPr>
            <a:r>
              <a:rPr lang="fr-FR" dirty="0"/>
              <a:t>Calcule la distance entre cet échantillon et tous les autres points du jeu de données (souvent avec la distance euclidienne ou Manhattan).</a:t>
            </a:r>
          </a:p>
          <a:p>
            <a:pPr marL="742950" lvl="1" indent="-285750" algn="just">
              <a:buFont typeface="Arial" panose="020B0604020202020204" pitchFamily="34" charset="0"/>
              <a:buChar char="•"/>
            </a:pPr>
            <a:r>
              <a:rPr lang="fr-FR" dirty="0"/>
              <a:t>Identifie les </a:t>
            </a:r>
            <a:r>
              <a:rPr lang="fr-FR" b="1" dirty="0"/>
              <a:t>k</a:t>
            </a:r>
            <a:r>
              <a:rPr lang="fr-FR" dirty="0"/>
              <a:t> points les plus proches (voisins).</a:t>
            </a:r>
          </a:p>
          <a:p>
            <a:pPr marL="742950" lvl="1" indent="-285750" algn="just">
              <a:buFont typeface="Arial" panose="020B0604020202020204" pitchFamily="34" charset="0"/>
              <a:buChar char="•"/>
            </a:pPr>
            <a:r>
              <a:rPr lang="fr-FR" dirty="0"/>
              <a:t>Vote majoritaire (classification) : La classe majoritaire parmi ces voisins est assignée.</a:t>
            </a:r>
          </a:p>
          <a:p>
            <a:pPr marL="742950" lvl="1" indent="-285750" algn="just">
              <a:buFont typeface="Arial" panose="020B0604020202020204" pitchFamily="34" charset="0"/>
              <a:buChar char="•"/>
            </a:pPr>
            <a:r>
              <a:rPr lang="fr-FR" dirty="0"/>
              <a:t>Moyenne (régression) : La valeur moyenne des voisins est attribuée.</a:t>
            </a:r>
          </a:p>
        </p:txBody>
      </p:sp>
      <p:sp>
        <p:nvSpPr>
          <p:cNvPr id="3" name="Espace réservé du numéro de diapositive 2">
            <a:extLst>
              <a:ext uri="{FF2B5EF4-FFF2-40B4-BE49-F238E27FC236}">
                <a16:creationId xmlns:a16="http://schemas.microsoft.com/office/drawing/2014/main" id="{FE7771BF-917F-476B-6F7A-0B28337BA4C2}"/>
              </a:ext>
            </a:extLst>
          </p:cNvPr>
          <p:cNvSpPr>
            <a:spLocks noGrp="1"/>
          </p:cNvSpPr>
          <p:nvPr>
            <p:ph type="sldNum" sz="quarter" idx="12"/>
          </p:nvPr>
        </p:nvSpPr>
        <p:spPr/>
        <p:txBody>
          <a:bodyPr/>
          <a:lstStyle/>
          <a:p>
            <a:fld id="{69E57DC2-970A-4B3E-BB1C-7A09969E49DF}" type="slidenum">
              <a:rPr lang="en-US" smtClean="0"/>
              <a:t>24</a:t>
            </a:fld>
            <a:endParaRPr lang="en-US" dirty="0"/>
          </a:p>
        </p:txBody>
      </p:sp>
    </p:spTree>
    <p:extLst>
      <p:ext uri="{BB962C8B-B14F-4D97-AF65-F5344CB8AC3E}">
        <p14:creationId xmlns:p14="http://schemas.microsoft.com/office/powerpoint/2010/main" val="813879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4296E-2928-69EE-308F-E6F38B2A99EE}"/>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B8957999-AB69-D483-1814-D822C336BFA0}"/>
              </a:ext>
            </a:extLst>
          </p:cNvPr>
          <p:cNvSpPr txBox="1"/>
          <p:nvPr/>
        </p:nvSpPr>
        <p:spPr>
          <a:xfrm>
            <a:off x="1746773" y="219807"/>
            <a:ext cx="6099351" cy="1015663"/>
          </a:xfrm>
          <a:prstGeom prst="rect">
            <a:avLst/>
          </a:prstGeom>
          <a:noFill/>
        </p:spPr>
        <p:txBody>
          <a:bodyPr wrap="square" rtlCol="0">
            <a:spAutoFit/>
          </a:bodyPr>
          <a:lstStyle/>
          <a:p>
            <a:r>
              <a:rPr lang="fr-MA" sz="3600" b="1" i="1" dirty="0">
                <a:solidFill>
                  <a:srgbClr val="FF9900"/>
                </a:solidFill>
              </a:rPr>
              <a:t>V. CLASSIFICATION </a:t>
            </a:r>
          </a:p>
          <a:p>
            <a:pPr marL="457200" indent="-457200">
              <a:buFont typeface="Wingdings" panose="05000000000000000000" pitchFamily="2" charset="2"/>
              <a:buChar char="Ø"/>
            </a:pPr>
            <a:r>
              <a:rPr lang="fr-MA" sz="2400" cap="all" dirty="0">
                <a:solidFill>
                  <a:srgbClr val="0070C0"/>
                </a:solidFill>
                <a:latin typeface="+mj-lt"/>
                <a:ea typeface="+mj-ea"/>
                <a:cs typeface="+mj-cs"/>
              </a:rPr>
              <a:t>K-MEANS</a:t>
            </a:r>
          </a:p>
        </p:txBody>
      </p:sp>
      <p:sp>
        <p:nvSpPr>
          <p:cNvPr id="2" name="Rectangle 1">
            <a:extLst>
              <a:ext uri="{FF2B5EF4-FFF2-40B4-BE49-F238E27FC236}">
                <a16:creationId xmlns:a16="http://schemas.microsoft.com/office/drawing/2014/main" id="{903DA637-8866-811C-D892-D12CC10B6BFC}"/>
              </a:ext>
            </a:extLst>
          </p:cNvPr>
          <p:cNvSpPr>
            <a:spLocks noChangeArrowheads="1"/>
          </p:cNvSpPr>
          <p:nvPr/>
        </p:nvSpPr>
        <p:spPr bwMode="auto">
          <a:xfrm>
            <a:off x="1863152" y="1615038"/>
            <a:ext cx="95415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fr-FR" b="1" dirty="0">
                <a:solidFill>
                  <a:schemeClr val="accent6">
                    <a:lumMod val="50000"/>
                  </a:schemeClr>
                </a:solidFill>
              </a:rPr>
              <a:t>Données utilisées : </a:t>
            </a:r>
          </a:p>
        </p:txBody>
      </p:sp>
      <p:sp>
        <p:nvSpPr>
          <p:cNvPr id="3" name="Rectangle 1">
            <a:extLst>
              <a:ext uri="{FF2B5EF4-FFF2-40B4-BE49-F238E27FC236}">
                <a16:creationId xmlns:a16="http://schemas.microsoft.com/office/drawing/2014/main" id="{0ABA948B-80EC-2978-19C2-1ACD2DE4A079}"/>
              </a:ext>
            </a:extLst>
          </p:cNvPr>
          <p:cNvSpPr>
            <a:spLocks noChangeArrowheads="1"/>
          </p:cNvSpPr>
          <p:nvPr/>
        </p:nvSpPr>
        <p:spPr bwMode="auto">
          <a:xfrm>
            <a:off x="1746773" y="2953863"/>
            <a:ext cx="982454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800100" lvl="1" indent="-342900" algn="just" defTabSz="914400" eaLnBrk="0" fontAlgn="base" hangingPunct="0">
              <a:spcBef>
                <a:spcPct val="0"/>
              </a:spcBef>
              <a:spcAft>
                <a:spcPct val="0"/>
              </a:spcAft>
              <a:buFont typeface="+mj-lt"/>
              <a:buAutoNum type="arabicPeriod"/>
            </a:pPr>
            <a:r>
              <a:rPr kumimoji="0" lang="fr-FR" altLang="fr-FR" b="1" i="0" u="none" strike="noStrike" cap="none" normalizeH="0" baseline="0" dirty="0">
                <a:ln>
                  <a:noFill/>
                </a:ln>
                <a:solidFill>
                  <a:schemeClr val="tx1"/>
                </a:solidFill>
                <a:effectLst/>
                <a:latin typeface="Franklin Gothic Book (Corps)"/>
              </a:rPr>
              <a:t>Price/</a:t>
            </a:r>
            <a:r>
              <a:rPr kumimoji="0" lang="fr-FR" altLang="fr-FR" b="1" i="0" u="none" strike="noStrike" cap="none" normalizeH="0" baseline="0" dirty="0" err="1">
                <a:ln>
                  <a:noFill/>
                </a:ln>
                <a:solidFill>
                  <a:schemeClr val="tx1"/>
                </a:solidFill>
                <a:effectLst/>
                <a:latin typeface="Franklin Gothic Book (Corps)"/>
              </a:rPr>
              <a:t>Earnings</a:t>
            </a:r>
            <a:r>
              <a:rPr kumimoji="0" lang="fr-FR" altLang="fr-FR" b="1" i="0" u="none" strike="noStrike" cap="none" normalizeH="0" baseline="0" dirty="0">
                <a:ln>
                  <a:noFill/>
                </a:ln>
                <a:solidFill>
                  <a:schemeClr val="tx1"/>
                </a:solidFill>
                <a:effectLst/>
                <a:latin typeface="Franklin Gothic Book (Corps)"/>
              </a:rPr>
              <a:t> (P/E)</a:t>
            </a:r>
            <a:r>
              <a:rPr kumimoji="0" lang="fr-FR" altLang="fr-FR" b="0" i="0" u="none" strike="noStrike" cap="none" normalizeH="0" baseline="0" dirty="0">
                <a:ln>
                  <a:noFill/>
                </a:ln>
                <a:solidFill>
                  <a:schemeClr val="tx1"/>
                </a:solidFill>
                <a:effectLst/>
                <a:latin typeface="Franklin Gothic Book (Corps)"/>
              </a:rPr>
              <a:t>.          </a:t>
            </a:r>
          </a:p>
          <a:p>
            <a:pPr marL="800100" lvl="1" indent="-342900" algn="just" defTabSz="914400" eaLnBrk="0" fontAlgn="base" hangingPunct="0">
              <a:spcBef>
                <a:spcPct val="0"/>
              </a:spcBef>
              <a:spcAft>
                <a:spcPct val="0"/>
              </a:spcAft>
              <a:buFont typeface="+mj-lt"/>
              <a:buAutoNum type="arabicPeriod"/>
            </a:pPr>
            <a:r>
              <a:rPr kumimoji="0" lang="fr-FR" altLang="fr-FR" b="1" i="0" u="none" strike="noStrike" cap="none" normalizeH="0" baseline="0" dirty="0" err="1">
                <a:ln>
                  <a:noFill/>
                </a:ln>
                <a:solidFill>
                  <a:schemeClr val="tx1"/>
                </a:solidFill>
                <a:effectLst/>
                <a:latin typeface="Franklin Gothic Book (Corps)"/>
              </a:rPr>
              <a:t>Dividend</a:t>
            </a:r>
            <a:r>
              <a:rPr kumimoji="0" lang="fr-FR" altLang="fr-FR" b="1" i="0" u="none" strike="noStrike" cap="none" normalizeH="0" baseline="0" dirty="0">
                <a:ln>
                  <a:noFill/>
                </a:ln>
                <a:solidFill>
                  <a:schemeClr val="tx1"/>
                </a:solidFill>
                <a:effectLst/>
                <a:latin typeface="Franklin Gothic Book (Corps)"/>
              </a:rPr>
              <a:t> </a:t>
            </a:r>
            <a:r>
              <a:rPr kumimoji="0" lang="fr-FR" altLang="fr-FR" b="1" i="0" u="none" strike="noStrike" cap="none" normalizeH="0" baseline="0" dirty="0" err="1">
                <a:ln>
                  <a:noFill/>
                </a:ln>
                <a:solidFill>
                  <a:schemeClr val="tx1"/>
                </a:solidFill>
                <a:effectLst/>
                <a:latin typeface="Franklin Gothic Book (Corps)"/>
              </a:rPr>
              <a:t>Yield</a:t>
            </a:r>
            <a:r>
              <a:rPr kumimoji="0" lang="fr-FR" altLang="fr-FR" b="0" i="0" u="none" strike="noStrike" cap="none" normalizeH="0" baseline="0" dirty="0">
                <a:ln>
                  <a:noFill/>
                </a:ln>
                <a:solidFill>
                  <a:schemeClr val="tx1"/>
                </a:solidFill>
                <a:effectLst/>
                <a:latin typeface="Franklin Gothic Book (Corps)"/>
              </a:rPr>
              <a:t>.</a:t>
            </a:r>
          </a:p>
          <a:p>
            <a:pPr marL="800100" lvl="1" indent="-342900" algn="just" defTabSz="914400" eaLnBrk="0" fontAlgn="base" hangingPunct="0">
              <a:spcBef>
                <a:spcPct val="0"/>
              </a:spcBef>
              <a:spcAft>
                <a:spcPct val="0"/>
              </a:spcAft>
              <a:buFont typeface="+mj-lt"/>
              <a:buAutoNum type="arabicPeriod"/>
            </a:pPr>
            <a:r>
              <a:rPr kumimoji="0" lang="fr-FR" altLang="fr-FR" b="1" i="0" u="none" strike="noStrike" cap="none" normalizeH="0" baseline="0" dirty="0" err="1">
                <a:ln>
                  <a:noFill/>
                </a:ln>
                <a:solidFill>
                  <a:schemeClr val="tx1"/>
                </a:solidFill>
                <a:effectLst/>
                <a:latin typeface="Franklin Gothic Book (Corps)"/>
              </a:rPr>
              <a:t>Earnings</a:t>
            </a:r>
            <a:r>
              <a:rPr kumimoji="0" lang="fr-FR" altLang="fr-FR" b="1" i="0" u="none" strike="noStrike" cap="none" normalizeH="0" baseline="0" dirty="0">
                <a:ln>
                  <a:noFill/>
                </a:ln>
                <a:solidFill>
                  <a:schemeClr val="tx1"/>
                </a:solidFill>
                <a:effectLst/>
                <a:latin typeface="Franklin Gothic Book (Corps)"/>
              </a:rPr>
              <a:t>/Share (EPS)</a:t>
            </a:r>
            <a:r>
              <a:rPr kumimoji="0" lang="fr-FR" altLang="fr-FR" b="0" i="0" u="none" strike="noStrike" cap="none" normalizeH="0" baseline="0" dirty="0">
                <a:ln>
                  <a:noFill/>
                </a:ln>
                <a:solidFill>
                  <a:schemeClr val="tx1"/>
                </a:solidFill>
                <a:effectLst/>
                <a:latin typeface="Franklin Gothic Book (Corps)"/>
              </a:rPr>
              <a:t>.</a:t>
            </a:r>
          </a:p>
          <a:p>
            <a:pPr marL="800100" lvl="1" indent="-342900" algn="just" defTabSz="914400" eaLnBrk="0" fontAlgn="base" hangingPunct="0">
              <a:spcBef>
                <a:spcPct val="0"/>
              </a:spcBef>
              <a:spcAft>
                <a:spcPct val="0"/>
              </a:spcAft>
              <a:buFont typeface="+mj-lt"/>
              <a:buAutoNum type="arabicPeriod"/>
            </a:pPr>
            <a:r>
              <a:rPr kumimoji="0" lang="fr-FR" altLang="fr-FR" b="1" i="0" u="none" strike="noStrike" cap="none" normalizeH="0" baseline="0" dirty="0">
                <a:ln>
                  <a:noFill/>
                </a:ln>
                <a:solidFill>
                  <a:schemeClr val="tx1"/>
                </a:solidFill>
                <a:effectLst/>
                <a:latin typeface="Franklin Gothic Book (Corps)"/>
              </a:rPr>
              <a:t>52 Week Low et 52 Week</a:t>
            </a:r>
            <a:r>
              <a:rPr kumimoji="0" lang="fr-FR" altLang="fr-FR" b="0" i="0" u="none" strike="noStrike" cap="none" normalizeH="0" baseline="0" dirty="0">
                <a:ln>
                  <a:noFill/>
                </a:ln>
                <a:solidFill>
                  <a:schemeClr val="tx1"/>
                </a:solidFill>
                <a:effectLst/>
                <a:latin typeface="Franklin Gothic Book (Corps)"/>
              </a:rPr>
              <a:t>.</a:t>
            </a:r>
          </a:p>
          <a:p>
            <a:pPr marL="800100" lvl="1" indent="-342900" algn="just" defTabSz="914400" eaLnBrk="0" fontAlgn="base" hangingPunct="0">
              <a:spcBef>
                <a:spcPct val="0"/>
              </a:spcBef>
              <a:spcAft>
                <a:spcPct val="0"/>
              </a:spcAft>
              <a:buFont typeface="+mj-lt"/>
              <a:buAutoNum type="arabicPeriod"/>
            </a:pPr>
            <a:r>
              <a:rPr kumimoji="0" lang="fr-FR" altLang="fr-FR" b="1" i="0" u="none" strike="noStrike" cap="none" normalizeH="0" baseline="0" dirty="0" err="1">
                <a:ln>
                  <a:noFill/>
                </a:ln>
                <a:solidFill>
                  <a:schemeClr val="tx1"/>
                </a:solidFill>
                <a:effectLst/>
                <a:latin typeface="Franklin Gothic Book (Corps)"/>
              </a:rPr>
              <a:t>Market</a:t>
            </a:r>
            <a:r>
              <a:rPr kumimoji="0" lang="fr-FR" altLang="fr-FR" b="1" i="0" u="none" strike="noStrike" cap="none" normalizeH="0" baseline="0" dirty="0">
                <a:ln>
                  <a:noFill/>
                </a:ln>
                <a:solidFill>
                  <a:schemeClr val="tx1"/>
                </a:solidFill>
                <a:effectLst/>
                <a:latin typeface="Franklin Gothic Book (Corps)"/>
              </a:rPr>
              <a:t> Cap</a:t>
            </a:r>
            <a:r>
              <a:rPr kumimoji="0" lang="fr-FR" altLang="fr-FR" b="0" i="0" u="none" strike="noStrike" cap="none" normalizeH="0" baseline="0" dirty="0">
                <a:ln>
                  <a:noFill/>
                </a:ln>
                <a:solidFill>
                  <a:schemeClr val="tx1"/>
                </a:solidFill>
                <a:effectLst/>
                <a:latin typeface="Franklin Gothic Book (Corps)"/>
              </a:rPr>
              <a:t>.</a:t>
            </a:r>
          </a:p>
          <a:p>
            <a:pPr marL="800100" lvl="1" indent="-342900" algn="just" defTabSz="914400" eaLnBrk="0" fontAlgn="base" hangingPunct="0">
              <a:spcBef>
                <a:spcPct val="0"/>
              </a:spcBef>
              <a:spcAft>
                <a:spcPct val="0"/>
              </a:spcAft>
              <a:buFont typeface="+mj-lt"/>
              <a:buAutoNum type="arabicPeriod"/>
            </a:pPr>
            <a:r>
              <a:rPr kumimoji="0" lang="fr-FR" altLang="fr-FR" b="1" i="0" u="none" strike="noStrike" cap="none" normalizeH="0" baseline="0" dirty="0">
                <a:ln>
                  <a:noFill/>
                </a:ln>
                <a:solidFill>
                  <a:schemeClr val="tx1"/>
                </a:solidFill>
                <a:effectLst/>
                <a:latin typeface="Franklin Gothic Book (Corps)"/>
              </a:rPr>
              <a:t>EBITDA</a:t>
            </a:r>
            <a:r>
              <a:rPr kumimoji="0" lang="fr-FR" altLang="fr-FR" b="0" i="0" u="none" strike="noStrike" cap="none" normalizeH="0" baseline="0" dirty="0">
                <a:ln>
                  <a:noFill/>
                </a:ln>
                <a:solidFill>
                  <a:schemeClr val="tx1"/>
                </a:solidFill>
                <a:effectLst/>
                <a:latin typeface="Franklin Gothic Book (Corps)"/>
              </a:rPr>
              <a:t> .</a:t>
            </a:r>
          </a:p>
          <a:p>
            <a:pPr marL="800100" lvl="1" indent="-342900" algn="just" defTabSz="914400" eaLnBrk="0" fontAlgn="base" hangingPunct="0">
              <a:spcBef>
                <a:spcPct val="0"/>
              </a:spcBef>
              <a:spcAft>
                <a:spcPct val="0"/>
              </a:spcAft>
              <a:buFont typeface="+mj-lt"/>
              <a:buAutoNum type="arabicPeriod"/>
            </a:pPr>
            <a:r>
              <a:rPr kumimoji="0" lang="fr-FR" altLang="fr-FR" b="1" i="0" u="none" strike="noStrike" cap="none" normalizeH="0" baseline="0" dirty="0">
                <a:ln>
                  <a:noFill/>
                </a:ln>
                <a:solidFill>
                  <a:schemeClr val="tx1"/>
                </a:solidFill>
                <a:effectLst/>
                <a:latin typeface="Franklin Gothic Book (Corps)"/>
              </a:rPr>
              <a:t>Price/Sales</a:t>
            </a:r>
            <a:r>
              <a:rPr kumimoji="0" lang="fr-FR" altLang="fr-FR" b="0" i="0" u="none" strike="noStrike" cap="none" normalizeH="0" baseline="0" dirty="0">
                <a:ln>
                  <a:noFill/>
                </a:ln>
                <a:solidFill>
                  <a:schemeClr val="tx1"/>
                </a:solidFill>
                <a:effectLst/>
                <a:latin typeface="Franklin Gothic Book (Corps)"/>
              </a:rPr>
              <a:t>.</a:t>
            </a:r>
          </a:p>
          <a:p>
            <a:pPr marL="800100" lvl="1" indent="-342900" algn="just" defTabSz="914400" eaLnBrk="0" fontAlgn="base" hangingPunct="0">
              <a:spcBef>
                <a:spcPct val="0"/>
              </a:spcBef>
              <a:spcAft>
                <a:spcPct val="0"/>
              </a:spcAft>
              <a:buFont typeface="+mj-lt"/>
              <a:buAutoNum type="arabicPeriod"/>
            </a:pPr>
            <a:r>
              <a:rPr kumimoji="0" lang="fr-FR" altLang="fr-FR" b="1" i="0" u="none" strike="noStrike" cap="none" normalizeH="0" baseline="0" dirty="0">
                <a:ln>
                  <a:noFill/>
                </a:ln>
                <a:solidFill>
                  <a:schemeClr val="tx1"/>
                </a:solidFill>
                <a:effectLst/>
                <a:latin typeface="Franklin Gothic Book (Corps)"/>
              </a:rPr>
              <a:t>Price/Book</a:t>
            </a:r>
            <a:r>
              <a:rPr kumimoji="0" lang="fr-FR" altLang="fr-FR" b="0" i="0" u="none" strike="noStrike" cap="none" normalizeH="0" baseline="0" dirty="0">
                <a:ln>
                  <a:noFill/>
                </a:ln>
                <a:solidFill>
                  <a:schemeClr val="tx1"/>
                </a:solidFill>
                <a:effectLst/>
                <a:latin typeface="Franklin Gothic Book (Corps)"/>
              </a:rPr>
              <a:t>. </a:t>
            </a:r>
          </a:p>
        </p:txBody>
      </p:sp>
      <p:sp>
        <p:nvSpPr>
          <p:cNvPr id="5" name="Espace réservé du numéro de diapositive 4">
            <a:extLst>
              <a:ext uri="{FF2B5EF4-FFF2-40B4-BE49-F238E27FC236}">
                <a16:creationId xmlns:a16="http://schemas.microsoft.com/office/drawing/2014/main" id="{BD210FF3-32F6-302C-7BC8-C605762779FE}"/>
              </a:ext>
            </a:extLst>
          </p:cNvPr>
          <p:cNvSpPr>
            <a:spLocks noGrp="1"/>
          </p:cNvSpPr>
          <p:nvPr>
            <p:ph type="sldNum" sz="quarter" idx="12"/>
          </p:nvPr>
        </p:nvSpPr>
        <p:spPr/>
        <p:txBody>
          <a:bodyPr/>
          <a:lstStyle/>
          <a:p>
            <a:fld id="{69E57DC2-970A-4B3E-BB1C-7A09969E49DF}" type="slidenum">
              <a:rPr lang="en-US" smtClean="0"/>
              <a:t>25</a:t>
            </a:fld>
            <a:endParaRPr lang="en-US" dirty="0"/>
          </a:p>
        </p:txBody>
      </p:sp>
    </p:spTree>
    <p:extLst>
      <p:ext uri="{BB962C8B-B14F-4D97-AF65-F5344CB8AC3E}">
        <p14:creationId xmlns:p14="http://schemas.microsoft.com/office/powerpoint/2010/main" val="3148970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BAF2E-2B54-CE8C-7B6B-68579D0DB0E3}"/>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F5794394-CC76-5AA2-BF9B-008ACF4FEA22}"/>
              </a:ext>
            </a:extLst>
          </p:cNvPr>
          <p:cNvSpPr txBox="1"/>
          <p:nvPr/>
        </p:nvSpPr>
        <p:spPr>
          <a:xfrm>
            <a:off x="1746773" y="219807"/>
            <a:ext cx="6099351" cy="1077218"/>
          </a:xfrm>
          <a:prstGeom prst="rect">
            <a:avLst/>
          </a:prstGeom>
          <a:noFill/>
        </p:spPr>
        <p:txBody>
          <a:bodyPr wrap="square" rtlCol="0">
            <a:spAutoFit/>
          </a:bodyPr>
          <a:lstStyle/>
          <a:p>
            <a:r>
              <a:rPr lang="fr-MA" sz="3600" b="1" i="1" dirty="0">
                <a:solidFill>
                  <a:srgbClr val="FF9900"/>
                </a:solidFill>
              </a:rPr>
              <a:t>V. CLASSIFICATION </a:t>
            </a:r>
          </a:p>
          <a:p>
            <a:pPr marL="457200" indent="-457200">
              <a:buFont typeface="Wingdings" panose="05000000000000000000" pitchFamily="2" charset="2"/>
              <a:buChar char="Ø"/>
            </a:pPr>
            <a:r>
              <a:rPr lang="fr-MA" sz="2400" cap="all" dirty="0">
                <a:solidFill>
                  <a:srgbClr val="0070C0"/>
                </a:solidFill>
                <a:latin typeface="+mj-lt"/>
                <a:ea typeface="+mj-ea"/>
                <a:cs typeface="+mj-cs"/>
              </a:rPr>
              <a:t>K-MEANS</a:t>
            </a:r>
            <a:r>
              <a:rPr lang="fr-MA" sz="2800" dirty="0">
                <a:solidFill>
                  <a:srgbClr val="FF0000"/>
                </a:solidFill>
              </a:rPr>
              <a:t> </a:t>
            </a:r>
          </a:p>
        </p:txBody>
      </p:sp>
      <p:pic>
        <p:nvPicPr>
          <p:cNvPr id="6" name="Image 5">
            <a:extLst>
              <a:ext uri="{FF2B5EF4-FFF2-40B4-BE49-F238E27FC236}">
                <a16:creationId xmlns:a16="http://schemas.microsoft.com/office/drawing/2014/main" id="{177282DB-C874-D6FB-C95C-DC75E72CF7FD}"/>
              </a:ext>
            </a:extLst>
          </p:cNvPr>
          <p:cNvPicPr>
            <a:picLocks noChangeAspect="1"/>
          </p:cNvPicPr>
          <p:nvPr/>
        </p:nvPicPr>
        <p:blipFill>
          <a:blip r:embed="rId2"/>
          <a:stretch>
            <a:fillRect/>
          </a:stretch>
        </p:blipFill>
        <p:spPr>
          <a:xfrm>
            <a:off x="2529839" y="1526319"/>
            <a:ext cx="7729527" cy="4739640"/>
          </a:xfrm>
          <a:prstGeom prst="rect">
            <a:avLst/>
          </a:prstGeom>
        </p:spPr>
      </p:pic>
      <p:sp>
        <p:nvSpPr>
          <p:cNvPr id="3" name="Espace réservé du numéro de diapositive 2">
            <a:extLst>
              <a:ext uri="{FF2B5EF4-FFF2-40B4-BE49-F238E27FC236}">
                <a16:creationId xmlns:a16="http://schemas.microsoft.com/office/drawing/2014/main" id="{D3231B8F-FC8B-8315-66B1-4F56CAF2D8A3}"/>
              </a:ext>
            </a:extLst>
          </p:cNvPr>
          <p:cNvSpPr>
            <a:spLocks noGrp="1"/>
          </p:cNvSpPr>
          <p:nvPr>
            <p:ph type="sldNum" sz="quarter" idx="12"/>
          </p:nvPr>
        </p:nvSpPr>
        <p:spPr/>
        <p:txBody>
          <a:bodyPr/>
          <a:lstStyle/>
          <a:p>
            <a:fld id="{69E57DC2-970A-4B3E-BB1C-7A09969E49DF}" type="slidenum">
              <a:rPr lang="en-US" smtClean="0"/>
              <a:t>26</a:t>
            </a:fld>
            <a:endParaRPr lang="en-US" dirty="0"/>
          </a:p>
        </p:txBody>
      </p:sp>
    </p:spTree>
    <p:extLst>
      <p:ext uri="{BB962C8B-B14F-4D97-AF65-F5344CB8AC3E}">
        <p14:creationId xmlns:p14="http://schemas.microsoft.com/office/powerpoint/2010/main" val="2536248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FFDE0-61B9-5CFF-6E50-43E9EEBEB5F6}"/>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19DE011C-9125-84C9-A63C-ED04227F9DFB}"/>
              </a:ext>
            </a:extLst>
          </p:cNvPr>
          <p:cNvSpPr txBox="1"/>
          <p:nvPr/>
        </p:nvSpPr>
        <p:spPr>
          <a:xfrm>
            <a:off x="1746773" y="219807"/>
            <a:ext cx="6099351" cy="1077218"/>
          </a:xfrm>
          <a:prstGeom prst="rect">
            <a:avLst/>
          </a:prstGeom>
          <a:noFill/>
        </p:spPr>
        <p:txBody>
          <a:bodyPr wrap="square" rtlCol="0">
            <a:spAutoFit/>
          </a:bodyPr>
          <a:lstStyle/>
          <a:p>
            <a:r>
              <a:rPr lang="fr-MA" sz="3600" b="1" i="1" dirty="0">
                <a:solidFill>
                  <a:srgbClr val="FF9900"/>
                </a:solidFill>
              </a:rPr>
              <a:t>V. CLASSIFICATION </a:t>
            </a:r>
          </a:p>
          <a:p>
            <a:pPr marL="457200" indent="-457200">
              <a:buFont typeface="Wingdings" panose="05000000000000000000" pitchFamily="2" charset="2"/>
              <a:buChar char="Ø"/>
            </a:pPr>
            <a:r>
              <a:rPr lang="fr-MA" sz="2400" cap="all" dirty="0">
                <a:solidFill>
                  <a:srgbClr val="0070C0"/>
                </a:solidFill>
                <a:latin typeface="+mj-lt"/>
                <a:ea typeface="+mj-ea"/>
                <a:cs typeface="+mj-cs"/>
              </a:rPr>
              <a:t>K-MEANS</a:t>
            </a:r>
            <a:r>
              <a:rPr lang="fr-MA" sz="2800" dirty="0">
                <a:solidFill>
                  <a:srgbClr val="FF0000"/>
                </a:solidFill>
              </a:rPr>
              <a:t> </a:t>
            </a:r>
          </a:p>
        </p:txBody>
      </p:sp>
      <p:sp>
        <p:nvSpPr>
          <p:cNvPr id="4" name="Espace réservé du numéro de diapositive 3">
            <a:extLst>
              <a:ext uri="{FF2B5EF4-FFF2-40B4-BE49-F238E27FC236}">
                <a16:creationId xmlns:a16="http://schemas.microsoft.com/office/drawing/2014/main" id="{FC9915E2-1CFB-8EC6-F1ED-976489DA18A1}"/>
              </a:ext>
            </a:extLst>
          </p:cNvPr>
          <p:cNvSpPr>
            <a:spLocks noGrp="1"/>
          </p:cNvSpPr>
          <p:nvPr>
            <p:ph type="sldNum" sz="quarter" idx="12"/>
          </p:nvPr>
        </p:nvSpPr>
        <p:spPr/>
        <p:txBody>
          <a:bodyPr/>
          <a:lstStyle/>
          <a:p>
            <a:fld id="{69E57DC2-970A-4B3E-BB1C-7A09969E49DF}" type="slidenum">
              <a:rPr lang="en-US" smtClean="0"/>
              <a:t>27</a:t>
            </a:fld>
            <a:endParaRPr lang="en-US" dirty="0"/>
          </a:p>
        </p:txBody>
      </p:sp>
      <p:pic>
        <p:nvPicPr>
          <p:cNvPr id="5" name="Image 4">
            <a:extLst>
              <a:ext uri="{FF2B5EF4-FFF2-40B4-BE49-F238E27FC236}">
                <a16:creationId xmlns:a16="http://schemas.microsoft.com/office/drawing/2014/main" id="{91BAF00E-FB98-1BF1-14CE-5DC98F05C8C2}"/>
              </a:ext>
            </a:extLst>
          </p:cNvPr>
          <p:cNvPicPr>
            <a:picLocks noChangeAspect="1"/>
          </p:cNvPicPr>
          <p:nvPr/>
        </p:nvPicPr>
        <p:blipFill>
          <a:blip r:embed="rId2"/>
          <a:stretch>
            <a:fillRect/>
          </a:stretch>
        </p:blipFill>
        <p:spPr>
          <a:xfrm>
            <a:off x="1949380" y="1573066"/>
            <a:ext cx="8850474" cy="4880320"/>
          </a:xfrm>
          <a:prstGeom prst="rect">
            <a:avLst/>
          </a:prstGeom>
        </p:spPr>
      </p:pic>
    </p:spTree>
    <p:extLst>
      <p:ext uri="{BB962C8B-B14F-4D97-AF65-F5344CB8AC3E}">
        <p14:creationId xmlns:p14="http://schemas.microsoft.com/office/powerpoint/2010/main" val="799374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49219-CD82-FCF1-5C1F-369ADC331A6F}"/>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A7FA8723-97CE-ED41-2245-1C01DF929CCC}"/>
              </a:ext>
            </a:extLst>
          </p:cNvPr>
          <p:cNvSpPr txBox="1"/>
          <p:nvPr/>
        </p:nvSpPr>
        <p:spPr>
          <a:xfrm>
            <a:off x="1746773" y="219807"/>
            <a:ext cx="6099351" cy="1077218"/>
          </a:xfrm>
          <a:prstGeom prst="rect">
            <a:avLst/>
          </a:prstGeom>
          <a:noFill/>
        </p:spPr>
        <p:txBody>
          <a:bodyPr wrap="square" rtlCol="0">
            <a:spAutoFit/>
          </a:bodyPr>
          <a:lstStyle/>
          <a:p>
            <a:r>
              <a:rPr lang="fr-MA" sz="3600" b="1" i="1" dirty="0">
                <a:solidFill>
                  <a:srgbClr val="FF9900"/>
                </a:solidFill>
              </a:rPr>
              <a:t>V. CLASSIFICATION </a:t>
            </a:r>
          </a:p>
          <a:p>
            <a:pPr marL="457200" indent="-457200">
              <a:buFont typeface="Wingdings" panose="05000000000000000000" pitchFamily="2" charset="2"/>
              <a:buChar char="Ø"/>
            </a:pPr>
            <a:r>
              <a:rPr lang="fr-MA" sz="2400" cap="all" dirty="0">
                <a:solidFill>
                  <a:srgbClr val="0070C0"/>
                </a:solidFill>
                <a:latin typeface="+mj-lt"/>
                <a:ea typeface="+mj-ea"/>
                <a:cs typeface="+mj-cs"/>
              </a:rPr>
              <a:t>K-MEANS</a:t>
            </a:r>
            <a:r>
              <a:rPr lang="fr-MA" sz="2800" dirty="0">
                <a:solidFill>
                  <a:srgbClr val="FF0000"/>
                </a:solidFill>
              </a:rPr>
              <a:t> </a:t>
            </a:r>
          </a:p>
        </p:txBody>
      </p:sp>
      <p:sp>
        <p:nvSpPr>
          <p:cNvPr id="4" name="Espace réservé du numéro de diapositive 3">
            <a:extLst>
              <a:ext uri="{FF2B5EF4-FFF2-40B4-BE49-F238E27FC236}">
                <a16:creationId xmlns:a16="http://schemas.microsoft.com/office/drawing/2014/main" id="{512FFCA9-ED5E-35A3-2DFB-4E9F2E931952}"/>
              </a:ext>
            </a:extLst>
          </p:cNvPr>
          <p:cNvSpPr>
            <a:spLocks noGrp="1"/>
          </p:cNvSpPr>
          <p:nvPr>
            <p:ph type="sldNum" sz="quarter" idx="12"/>
          </p:nvPr>
        </p:nvSpPr>
        <p:spPr/>
        <p:txBody>
          <a:bodyPr/>
          <a:lstStyle/>
          <a:p>
            <a:fld id="{69E57DC2-970A-4B3E-BB1C-7A09969E49DF}" type="slidenum">
              <a:rPr lang="en-US" smtClean="0"/>
              <a:t>28</a:t>
            </a:fld>
            <a:endParaRPr lang="en-US" dirty="0"/>
          </a:p>
        </p:txBody>
      </p:sp>
      <p:pic>
        <p:nvPicPr>
          <p:cNvPr id="5" name="Image 4">
            <a:extLst>
              <a:ext uri="{FF2B5EF4-FFF2-40B4-BE49-F238E27FC236}">
                <a16:creationId xmlns:a16="http://schemas.microsoft.com/office/drawing/2014/main" id="{F26F16B7-E598-0A82-4DE8-08FC84E0536B}"/>
              </a:ext>
            </a:extLst>
          </p:cNvPr>
          <p:cNvPicPr>
            <a:picLocks noChangeAspect="1"/>
          </p:cNvPicPr>
          <p:nvPr/>
        </p:nvPicPr>
        <p:blipFill>
          <a:blip r:embed="rId2"/>
          <a:stretch>
            <a:fillRect/>
          </a:stretch>
        </p:blipFill>
        <p:spPr>
          <a:xfrm>
            <a:off x="1746772" y="1297025"/>
            <a:ext cx="9322255" cy="5244452"/>
          </a:xfrm>
          <a:prstGeom prst="rect">
            <a:avLst/>
          </a:prstGeom>
        </p:spPr>
      </p:pic>
    </p:spTree>
    <p:extLst>
      <p:ext uri="{BB962C8B-B14F-4D97-AF65-F5344CB8AC3E}">
        <p14:creationId xmlns:p14="http://schemas.microsoft.com/office/powerpoint/2010/main" val="276153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504FF-661C-D7AD-1621-446A80DA988F}"/>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3AAF55AA-9488-31EA-FA1E-E4FB9268B485}"/>
              </a:ext>
            </a:extLst>
          </p:cNvPr>
          <p:cNvSpPr txBox="1"/>
          <p:nvPr/>
        </p:nvSpPr>
        <p:spPr>
          <a:xfrm>
            <a:off x="1746773" y="219807"/>
            <a:ext cx="6099351" cy="1077218"/>
          </a:xfrm>
          <a:prstGeom prst="rect">
            <a:avLst/>
          </a:prstGeom>
          <a:noFill/>
        </p:spPr>
        <p:txBody>
          <a:bodyPr wrap="square" rtlCol="0">
            <a:spAutoFit/>
          </a:bodyPr>
          <a:lstStyle/>
          <a:p>
            <a:r>
              <a:rPr lang="fr-MA" sz="3600" b="1" i="1" dirty="0">
                <a:solidFill>
                  <a:srgbClr val="FF9900"/>
                </a:solidFill>
              </a:rPr>
              <a:t>V. CLASSIFICATION </a:t>
            </a:r>
          </a:p>
          <a:p>
            <a:pPr marL="457200" indent="-457200">
              <a:buFont typeface="Wingdings" panose="05000000000000000000" pitchFamily="2" charset="2"/>
              <a:buChar char="Ø"/>
            </a:pPr>
            <a:r>
              <a:rPr lang="fr-MA" sz="2400" cap="all" dirty="0">
                <a:solidFill>
                  <a:srgbClr val="0070C0"/>
                </a:solidFill>
                <a:latin typeface="+mj-lt"/>
                <a:ea typeface="+mj-ea"/>
                <a:cs typeface="+mj-cs"/>
              </a:rPr>
              <a:t>K-MEANS</a:t>
            </a:r>
            <a:r>
              <a:rPr lang="fr-MA" sz="2800" dirty="0">
                <a:solidFill>
                  <a:srgbClr val="FF0000"/>
                </a:solidFill>
              </a:rPr>
              <a:t> </a:t>
            </a:r>
          </a:p>
        </p:txBody>
      </p:sp>
      <p:sp>
        <p:nvSpPr>
          <p:cNvPr id="12" name="ZoneTexte 11">
            <a:extLst>
              <a:ext uri="{FF2B5EF4-FFF2-40B4-BE49-F238E27FC236}">
                <a16:creationId xmlns:a16="http://schemas.microsoft.com/office/drawing/2014/main" id="{DABA2D80-8003-7932-6992-42C66684E5F3}"/>
              </a:ext>
            </a:extLst>
          </p:cNvPr>
          <p:cNvSpPr txBox="1"/>
          <p:nvPr/>
        </p:nvSpPr>
        <p:spPr>
          <a:xfrm>
            <a:off x="1746773" y="1432911"/>
            <a:ext cx="6093228" cy="369332"/>
          </a:xfrm>
          <a:prstGeom prst="rect">
            <a:avLst/>
          </a:prstGeom>
          <a:noFill/>
        </p:spPr>
        <p:txBody>
          <a:bodyPr wrap="square">
            <a:spAutoFit/>
          </a:bodyPr>
          <a:lstStyle/>
          <a:p>
            <a:r>
              <a:rPr lang="fr-FR" b="1" dirty="0">
                <a:solidFill>
                  <a:schemeClr val="accent6">
                    <a:lumMod val="50000"/>
                  </a:schemeClr>
                </a:solidFill>
              </a:rPr>
              <a:t>Analyse et Segmentation des Entreprise </a:t>
            </a:r>
          </a:p>
        </p:txBody>
      </p:sp>
      <p:sp>
        <p:nvSpPr>
          <p:cNvPr id="4" name="ZoneTexte 3">
            <a:extLst>
              <a:ext uri="{FF2B5EF4-FFF2-40B4-BE49-F238E27FC236}">
                <a16:creationId xmlns:a16="http://schemas.microsoft.com/office/drawing/2014/main" id="{9E43F249-E716-CCBC-74FB-6B1F103458F3}"/>
              </a:ext>
            </a:extLst>
          </p:cNvPr>
          <p:cNvSpPr txBox="1"/>
          <p:nvPr/>
        </p:nvSpPr>
        <p:spPr>
          <a:xfrm>
            <a:off x="1746773" y="1938129"/>
            <a:ext cx="9573896" cy="2031325"/>
          </a:xfrm>
          <a:prstGeom prst="rect">
            <a:avLst/>
          </a:prstGeom>
          <a:noFill/>
        </p:spPr>
        <p:txBody>
          <a:bodyPr wrap="square">
            <a:spAutoFit/>
          </a:bodyPr>
          <a:lstStyle/>
          <a:p>
            <a:pPr algn="just"/>
            <a:r>
              <a:rPr lang="fr-FR" dirty="0"/>
              <a:t>         L'algorithme K-</a:t>
            </a:r>
            <a:r>
              <a:rPr lang="fr-FR" dirty="0" err="1"/>
              <a:t>Means</a:t>
            </a:r>
            <a:r>
              <a:rPr lang="fr-FR" dirty="0"/>
              <a:t> a permis de générer deux clusters basés sur les données financières normalisées. Les centroïdes des clusters représentent les moyennes pondérées des caractéristiques financières pour chaque groupe. Ces résultats montrent que chaque cluster regroupe des entreprises ayant des profils financiers similaires en termes de ratios comme le Price/</a:t>
            </a:r>
            <a:r>
              <a:rPr lang="fr-FR" dirty="0" err="1"/>
              <a:t>Earnings</a:t>
            </a:r>
            <a:r>
              <a:rPr lang="fr-FR" dirty="0"/>
              <a:t>, </a:t>
            </a:r>
            <a:r>
              <a:rPr lang="fr-FR" dirty="0" err="1"/>
              <a:t>Dividend</a:t>
            </a:r>
            <a:r>
              <a:rPr lang="fr-FR" dirty="0"/>
              <a:t> </a:t>
            </a:r>
            <a:r>
              <a:rPr lang="fr-FR" dirty="0" err="1"/>
              <a:t>Yield</a:t>
            </a:r>
            <a:r>
              <a:rPr lang="fr-FR" dirty="0"/>
              <a:t>, et autres indicateurs financiers. Le score de silhouette obtenu est de </a:t>
            </a:r>
            <a:r>
              <a:rPr lang="fr-FR" b="1" dirty="0"/>
              <a:t>0.746</a:t>
            </a:r>
            <a:r>
              <a:rPr lang="fr-FR" dirty="0"/>
              <a:t>, indiquant une séparation modérée entre les clusters. Ces clusters peuvent être analysés pour identifier des tendances ou des opportunités spécifiques dans les données.</a:t>
            </a:r>
          </a:p>
        </p:txBody>
      </p:sp>
      <p:sp>
        <p:nvSpPr>
          <p:cNvPr id="5" name="Espace réservé du numéro de diapositive 4">
            <a:extLst>
              <a:ext uri="{FF2B5EF4-FFF2-40B4-BE49-F238E27FC236}">
                <a16:creationId xmlns:a16="http://schemas.microsoft.com/office/drawing/2014/main" id="{4C2D26ED-1BE9-96AE-3028-1076325021FC}"/>
              </a:ext>
            </a:extLst>
          </p:cNvPr>
          <p:cNvSpPr>
            <a:spLocks noGrp="1"/>
          </p:cNvSpPr>
          <p:nvPr>
            <p:ph type="sldNum" sz="quarter" idx="12"/>
          </p:nvPr>
        </p:nvSpPr>
        <p:spPr/>
        <p:txBody>
          <a:bodyPr/>
          <a:lstStyle/>
          <a:p>
            <a:fld id="{69E57DC2-970A-4B3E-BB1C-7A09969E49DF}" type="slidenum">
              <a:rPr lang="en-US" smtClean="0"/>
              <a:t>29</a:t>
            </a:fld>
            <a:endParaRPr lang="en-US" dirty="0"/>
          </a:p>
        </p:txBody>
      </p:sp>
      <p:pic>
        <p:nvPicPr>
          <p:cNvPr id="6" name="Image 5">
            <a:extLst>
              <a:ext uri="{FF2B5EF4-FFF2-40B4-BE49-F238E27FC236}">
                <a16:creationId xmlns:a16="http://schemas.microsoft.com/office/drawing/2014/main" id="{21E22104-C598-278A-DA56-636DFE0AE989}"/>
              </a:ext>
            </a:extLst>
          </p:cNvPr>
          <p:cNvPicPr>
            <a:picLocks noChangeAspect="1"/>
          </p:cNvPicPr>
          <p:nvPr/>
        </p:nvPicPr>
        <p:blipFill>
          <a:blip r:embed="rId2"/>
          <a:stretch>
            <a:fillRect/>
          </a:stretch>
        </p:blipFill>
        <p:spPr>
          <a:xfrm>
            <a:off x="2980309" y="4373103"/>
            <a:ext cx="6231382" cy="1897068"/>
          </a:xfrm>
          <a:prstGeom prst="rect">
            <a:avLst/>
          </a:prstGeom>
        </p:spPr>
      </p:pic>
    </p:spTree>
    <p:extLst>
      <p:ext uri="{BB962C8B-B14F-4D97-AF65-F5344CB8AC3E}">
        <p14:creationId xmlns:p14="http://schemas.microsoft.com/office/powerpoint/2010/main" val="3638737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4F6915-F928-EA12-BCDB-07AA92AC4AA8}"/>
              </a:ext>
            </a:extLst>
          </p:cNvPr>
          <p:cNvSpPr>
            <a:spLocks noGrp="1"/>
          </p:cNvSpPr>
          <p:nvPr>
            <p:ph type="title"/>
          </p:nvPr>
        </p:nvSpPr>
        <p:spPr>
          <a:xfrm>
            <a:off x="1371600" y="685800"/>
            <a:ext cx="3954026" cy="700873"/>
          </a:xfrm>
        </p:spPr>
        <p:txBody>
          <a:bodyPr>
            <a:normAutofit/>
          </a:bodyPr>
          <a:lstStyle/>
          <a:p>
            <a:r>
              <a:rPr lang="fr-MA" sz="4000" b="1" i="1" dirty="0">
                <a:solidFill>
                  <a:srgbClr val="FF9900"/>
                </a:solidFill>
                <a:latin typeface="+mn-lt"/>
                <a:ea typeface="+mn-ea"/>
                <a:cs typeface="+mn-cs"/>
              </a:rPr>
              <a:t>I.</a:t>
            </a:r>
            <a:r>
              <a:rPr lang="fr-MA" sz="4000" dirty="0"/>
              <a:t> </a:t>
            </a:r>
            <a:r>
              <a:rPr lang="fr-MA" sz="3600" b="1" i="1" dirty="0">
                <a:solidFill>
                  <a:srgbClr val="FF9900"/>
                </a:solidFill>
                <a:latin typeface="+mn-lt"/>
                <a:ea typeface="+mn-ea"/>
                <a:cs typeface="+mn-cs"/>
              </a:rPr>
              <a:t>INTRODUCTION</a:t>
            </a:r>
          </a:p>
        </p:txBody>
      </p:sp>
      <p:sp>
        <p:nvSpPr>
          <p:cNvPr id="3" name="Espace réservé du contenu 2">
            <a:extLst>
              <a:ext uri="{FF2B5EF4-FFF2-40B4-BE49-F238E27FC236}">
                <a16:creationId xmlns:a16="http://schemas.microsoft.com/office/drawing/2014/main" id="{F5633D25-FD3B-6C0E-1FE5-DCA1D7D5FF44}"/>
              </a:ext>
            </a:extLst>
          </p:cNvPr>
          <p:cNvSpPr>
            <a:spLocks noGrp="1"/>
          </p:cNvSpPr>
          <p:nvPr>
            <p:ph sz="half" idx="1"/>
          </p:nvPr>
        </p:nvSpPr>
        <p:spPr>
          <a:xfrm>
            <a:off x="1371599" y="1748413"/>
            <a:ext cx="10083521" cy="4309905"/>
          </a:xfrm>
        </p:spPr>
        <p:txBody>
          <a:bodyPr/>
          <a:lstStyle/>
          <a:p>
            <a:pPr algn="just">
              <a:lnSpc>
                <a:spcPct val="150000"/>
              </a:lnSpc>
            </a:pPr>
            <a:r>
              <a:rPr lang="fr-FR" dirty="0"/>
              <a:t>          La problématique générale de ce projet est de comprendre comment exploiter efficacement les données financières des entreprises pour analyser leur performance et prédire leur évolution sur le marché. Avec un ensemble d'indicateurs financiers tels que le ratio prix/bénéfice (P/E), les bénéfices par action (EPS), la capitalisation boursière, et les rendements des dividendes, il est essentiel d’identifier les facteurs déterminants qui influencent le succès ou l’échec des entreprises dans différents secteurs</a:t>
            </a:r>
            <a:endParaRPr lang="fr-MA" dirty="0"/>
          </a:p>
        </p:txBody>
      </p:sp>
      <p:sp>
        <p:nvSpPr>
          <p:cNvPr id="5" name="Espace réservé du numéro de diapositive 4">
            <a:extLst>
              <a:ext uri="{FF2B5EF4-FFF2-40B4-BE49-F238E27FC236}">
                <a16:creationId xmlns:a16="http://schemas.microsoft.com/office/drawing/2014/main" id="{FAE6B327-4AC0-4F56-1886-7E24135D950E}"/>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229105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8E38B-913E-FD63-00EE-FDE2D78E2EE9}"/>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21E7FC7D-043F-6425-9EF7-B6FB3F1ED5FF}"/>
              </a:ext>
            </a:extLst>
          </p:cNvPr>
          <p:cNvSpPr txBox="1"/>
          <p:nvPr/>
        </p:nvSpPr>
        <p:spPr>
          <a:xfrm>
            <a:off x="1746773" y="219807"/>
            <a:ext cx="6099351" cy="1015663"/>
          </a:xfrm>
          <a:prstGeom prst="rect">
            <a:avLst/>
          </a:prstGeom>
          <a:noFill/>
        </p:spPr>
        <p:txBody>
          <a:bodyPr wrap="square" rtlCol="0">
            <a:spAutoFit/>
          </a:bodyPr>
          <a:lstStyle/>
          <a:p>
            <a:r>
              <a:rPr lang="fr-MA" sz="3600" b="1" i="1" dirty="0">
                <a:solidFill>
                  <a:srgbClr val="FF9900"/>
                </a:solidFill>
              </a:rPr>
              <a:t>V. CLASSIFICATION </a:t>
            </a:r>
          </a:p>
          <a:p>
            <a:pPr marL="457200" indent="-457200">
              <a:buFont typeface="Wingdings" panose="05000000000000000000" pitchFamily="2" charset="2"/>
              <a:buChar char="Ø"/>
            </a:pPr>
            <a:r>
              <a:rPr lang="fr-MA" sz="2400" cap="all" dirty="0">
                <a:solidFill>
                  <a:srgbClr val="0070C0"/>
                </a:solidFill>
                <a:latin typeface="+mj-lt"/>
                <a:ea typeface="+mj-ea"/>
                <a:cs typeface="+mj-cs"/>
              </a:rPr>
              <a:t>SVC</a:t>
            </a:r>
          </a:p>
        </p:txBody>
      </p:sp>
      <p:sp>
        <p:nvSpPr>
          <p:cNvPr id="6" name="ZoneTexte 5">
            <a:extLst>
              <a:ext uri="{FF2B5EF4-FFF2-40B4-BE49-F238E27FC236}">
                <a16:creationId xmlns:a16="http://schemas.microsoft.com/office/drawing/2014/main" id="{B288E6CF-1589-1707-BDE1-47D2A33A32F8}"/>
              </a:ext>
            </a:extLst>
          </p:cNvPr>
          <p:cNvSpPr txBox="1"/>
          <p:nvPr/>
        </p:nvSpPr>
        <p:spPr>
          <a:xfrm>
            <a:off x="1746773" y="1537397"/>
            <a:ext cx="9325418" cy="1754326"/>
          </a:xfrm>
          <a:prstGeom prst="rect">
            <a:avLst/>
          </a:prstGeom>
          <a:noFill/>
        </p:spPr>
        <p:txBody>
          <a:bodyPr wrap="square">
            <a:spAutoFit/>
          </a:bodyPr>
          <a:lstStyle/>
          <a:p>
            <a:pPr algn="just"/>
            <a:r>
              <a:rPr lang="fr-FR" b="1" dirty="0">
                <a:solidFill>
                  <a:schemeClr val="accent6">
                    <a:lumMod val="50000"/>
                  </a:schemeClr>
                </a:solidFill>
              </a:rPr>
              <a:t>Définition </a:t>
            </a:r>
          </a:p>
          <a:p>
            <a:pPr algn="just"/>
            <a:endParaRPr lang="fr-FR" dirty="0"/>
          </a:p>
          <a:p>
            <a:pPr algn="just"/>
            <a:r>
              <a:rPr lang="fr-FR" dirty="0"/>
              <a:t>Le </a:t>
            </a:r>
            <a:r>
              <a:rPr lang="fr-FR" b="1" dirty="0"/>
              <a:t>SVC (Support </a:t>
            </a:r>
            <a:r>
              <a:rPr lang="fr-FR" b="1" dirty="0" err="1"/>
              <a:t>Vector</a:t>
            </a:r>
            <a:r>
              <a:rPr lang="fr-FR" b="1" dirty="0"/>
              <a:t> Classifier)</a:t>
            </a:r>
            <a:r>
              <a:rPr lang="fr-FR" dirty="0"/>
              <a:t> est une implémentation spécifique de l'algorithme des </a:t>
            </a:r>
            <a:r>
              <a:rPr lang="fr-FR" b="1" dirty="0"/>
              <a:t>SVM (Support </a:t>
            </a:r>
            <a:r>
              <a:rPr lang="fr-FR" b="1" dirty="0" err="1"/>
              <a:t>Vector</a:t>
            </a:r>
            <a:r>
              <a:rPr lang="fr-FR" b="1" dirty="0"/>
              <a:t> Machines)</a:t>
            </a:r>
            <a:r>
              <a:rPr lang="fr-FR" dirty="0"/>
              <a:t> utilisée pour résoudre des </a:t>
            </a:r>
            <a:r>
              <a:rPr lang="fr-FR" b="1" dirty="0"/>
              <a:t>problèmes de classification supervisée</a:t>
            </a:r>
            <a:r>
              <a:rPr lang="fr-FR" dirty="0"/>
              <a:t>. En pratique, c'est une méthode qui vise à trouver un hyperplan optimal pour séparer les données en différentes classes avec une </a:t>
            </a:r>
            <a:r>
              <a:rPr lang="fr-FR" b="1" dirty="0"/>
              <a:t>marge maximale</a:t>
            </a:r>
            <a:r>
              <a:rPr lang="fr-FR" dirty="0"/>
              <a:t>.</a:t>
            </a:r>
          </a:p>
        </p:txBody>
      </p:sp>
      <p:sp>
        <p:nvSpPr>
          <p:cNvPr id="9" name="ZoneTexte 8">
            <a:extLst>
              <a:ext uri="{FF2B5EF4-FFF2-40B4-BE49-F238E27FC236}">
                <a16:creationId xmlns:a16="http://schemas.microsoft.com/office/drawing/2014/main" id="{24446D28-7301-00CC-5502-371025E05BA8}"/>
              </a:ext>
            </a:extLst>
          </p:cNvPr>
          <p:cNvSpPr txBox="1"/>
          <p:nvPr/>
        </p:nvSpPr>
        <p:spPr>
          <a:xfrm>
            <a:off x="1677199" y="3429000"/>
            <a:ext cx="9524201" cy="2308324"/>
          </a:xfrm>
          <a:prstGeom prst="rect">
            <a:avLst/>
          </a:prstGeom>
          <a:noFill/>
        </p:spPr>
        <p:txBody>
          <a:bodyPr wrap="square">
            <a:spAutoFit/>
          </a:bodyPr>
          <a:lstStyle/>
          <a:p>
            <a:pPr algn="just"/>
            <a:r>
              <a:rPr lang="fr-FR" b="1" dirty="0">
                <a:solidFill>
                  <a:schemeClr val="accent6">
                    <a:lumMod val="50000"/>
                  </a:schemeClr>
                </a:solidFill>
              </a:rPr>
              <a:t>Fonctionnement de SVC</a:t>
            </a:r>
          </a:p>
          <a:p>
            <a:pPr algn="just"/>
            <a:endParaRPr lang="fr-FR" b="1" dirty="0"/>
          </a:p>
          <a:p>
            <a:r>
              <a:rPr lang="fr-FR" dirty="0"/>
              <a:t> Trouver un </a:t>
            </a:r>
            <a:r>
              <a:rPr lang="fr-FR" b="1" dirty="0"/>
              <a:t>hyperplan optimal</a:t>
            </a:r>
            <a:r>
              <a:rPr lang="fr-FR" dirty="0"/>
              <a:t> qui sépare les classes de données tout en maximisant la </a:t>
            </a:r>
            <a:r>
              <a:rPr lang="fr-FR" b="1" dirty="0"/>
              <a:t>marge</a:t>
            </a:r>
            <a:r>
              <a:rPr lang="fr-FR" dirty="0"/>
              <a:t> entre les points de données des différentes classes.</a:t>
            </a:r>
          </a:p>
          <a:p>
            <a:pPr lvl="1">
              <a:buFont typeface="Arial" panose="020B0604020202020204" pitchFamily="34" charset="0"/>
              <a:buChar char="•"/>
            </a:pPr>
            <a:r>
              <a:rPr lang="fr-FR" b="1" dirty="0"/>
              <a:t>Marge</a:t>
            </a:r>
            <a:r>
              <a:rPr lang="fr-FR" dirty="0"/>
              <a:t> : Distance entre l'hyperplan et les points de données les plus proches (appelés </a:t>
            </a:r>
            <a:r>
              <a:rPr lang="fr-FR" b="1" dirty="0"/>
              <a:t>vecteurs de support</a:t>
            </a:r>
            <a:r>
              <a:rPr lang="fr-FR" dirty="0"/>
              <a:t>).</a:t>
            </a:r>
          </a:p>
          <a:p>
            <a:pPr lvl="1">
              <a:buFont typeface="Arial" panose="020B0604020202020204" pitchFamily="34" charset="0"/>
              <a:buChar char="•"/>
            </a:pPr>
            <a:r>
              <a:rPr lang="fr-FR" dirty="0"/>
              <a:t>Le </a:t>
            </a:r>
            <a:r>
              <a:rPr lang="fr-FR" b="1" dirty="0"/>
              <a:t>SVC</a:t>
            </a:r>
            <a:r>
              <a:rPr lang="fr-FR" dirty="0"/>
              <a:t> vise à maximiser cette marge pour obtenir une séparation robuste et généraliser sur des données inconnues.</a:t>
            </a:r>
          </a:p>
        </p:txBody>
      </p:sp>
      <p:sp>
        <p:nvSpPr>
          <p:cNvPr id="3" name="Espace réservé du numéro de diapositive 2">
            <a:extLst>
              <a:ext uri="{FF2B5EF4-FFF2-40B4-BE49-F238E27FC236}">
                <a16:creationId xmlns:a16="http://schemas.microsoft.com/office/drawing/2014/main" id="{FDA76858-1AC9-46FD-A7F3-EAFB26D672F9}"/>
              </a:ext>
            </a:extLst>
          </p:cNvPr>
          <p:cNvSpPr>
            <a:spLocks noGrp="1"/>
          </p:cNvSpPr>
          <p:nvPr>
            <p:ph type="sldNum" sz="quarter" idx="12"/>
          </p:nvPr>
        </p:nvSpPr>
        <p:spPr/>
        <p:txBody>
          <a:bodyPr/>
          <a:lstStyle/>
          <a:p>
            <a:fld id="{69E57DC2-970A-4B3E-BB1C-7A09969E49DF}" type="slidenum">
              <a:rPr lang="en-US" smtClean="0"/>
              <a:t>30</a:t>
            </a:fld>
            <a:endParaRPr lang="en-US" dirty="0"/>
          </a:p>
        </p:txBody>
      </p:sp>
    </p:spTree>
    <p:extLst>
      <p:ext uri="{BB962C8B-B14F-4D97-AF65-F5344CB8AC3E}">
        <p14:creationId xmlns:p14="http://schemas.microsoft.com/office/powerpoint/2010/main" val="3460574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8AD7B-0250-D421-B5E3-4EE725D8BD49}"/>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96B481E2-BA3A-C166-C18C-46D2AE3EA411}"/>
              </a:ext>
            </a:extLst>
          </p:cNvPr>
          <p:cNvSpPr txBox="1"/>
          <p:nvPr/>
        </p:nvSpPr>
        <p:spPr>
          <a:xfrm>
            <a:off x="1746773" y="219807"/>
            <a:ext cx="6099351" cy="1077218"/>
          </a:xfrm>
          <a:prstGeom prst="rect">
            <a:avLst/>
          </a:prstGeom>
          <a:noFill/>
        </p:spPr>
        <p:txBody>
          <a:bodyPr wrap="square" rtlCol="0">
            <a:spAutoFit/>
          </a:bodyPr>
          <a:lstStyle/>
          <a:p>
            <a:r>
              <a:rPr lang="fr-MA" sz="3600" b="1" i="1" dirty="0">
                <a:solidFill>
                  <a:srgbClr val="FF9900"/>
                </a:solidFill>
              </a:rPr>
              <a:t>V. CLASSIFICATION </a:t>
            </a:r>
          </a:p>
          <a:p>
            <a:pPr marL="457200" indent="-457200">
              <a:buFont typeface="Wingdings" panose="05000000000000000000" pitchFamily="2" charset="2"/>
              <a:buChar char="Ø"/>
            </a:pPr>
            <a:r>
              <a:rPr lang="fr-MA" sz="2400" cap="all" dirty="0">
                <a:solidFill>
                  <a:srgbClr val="0070C0"/>
                </a:solidFill>
                <a:latin typeface="+mj-lt"/>
                <a:ea typeface="+mj-ea"/>
                <a:cs typeface="+mj-cs"/>
              </a:rPr>
              <a:t>SVC</a:t>
            </a:r>
            <a:r>
              <a:rPr lang="fr-MA" sz="2800" dirty="0">
                <a:solidFill>
                  <a:srgbClr val="FF0000"/>
                </a:solidFill>
              </a:rPr>
              <a:t> </a:t>
            </a:r>
          </a:p>
        </p:txBody>
      </p:sp>
      <p:sp>
        <p:nvSpPr>
          <p:cNvPr id="2" name="Rectangle 1">
            <a:extLst>
              <a:ext uri="{FF2B5EF4-FFF2-40B4-BE49-F238E27FC236}">
                <a16:creationId xmlns:a16="http://schemas.microsoft.com/office/drawing/2014/main" id="{1D4797E1-8575-27FD-F166-D667F4384A65}"/>
              </a:ext>
            </a:extLst>
          </p:cNvPr>
          <p:cNvSpPr>
            <a:spLocks noChangeArrowheads="1"/>
          </p:cNvSpPr>
          <p:nvPr/>
        </p:nvSpPr>
        <p:spPr bwMode="auto">
          <a:xfrm>
            <a:off x="1746773" y="2090171"/>
            <a:ext cx="954156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fr-FR" b="1" dirty="0">
                <a:solidFill>
                  <a:schemeClr val="accent6">
                    <a:lumMod val="50000"/>
                  </a:schemeClr>
                </a:solidFill>
              </a:rPr>
              <a:t>Contexte</a:t>
            </a:r>
          </a:p>
          <a:p>
            <a:pPr lvl="1" algn="just"/>
            <a:r>
              <a:rPr lang="fr-FR" b="1" dirty="0"/>
              <a:t>classer la performance des entreprises</a:t>
            </a:r>
            <a:r>
              <a:rPr lang="fr-FR" dirty="0"/>
              <a:t> en fonction de leur ratio </a:t>
            </a:r>
            <a:r>
              <a:rPr lang="fr-FR" b="1" dirty="0"/>
              <a:t>Price/</a:t>
            </a:r>
            <a:r>
              <a:rPr lang="fr-FR" b="1" dirty="0" err="1"/>
              <a:t>Earnings</a:t>
            </a:r>
            <a:r>
              <a:rPr lang="fr-FR" b="1" dirty="0"/>
              <a:t> (P/E)</a:t>
            </a:r>
            <a:r>
              <a:rPr lang="fr-FR" dirty="0"/>
              <a:t>, qui est un indicateur clé utilisé pour évaluer si une entreprise est surévaluée, sous-évaluée ou raisonnablement évaluée.</a:t>
            </a:r>
          </a:p>
        </p:txBody>
      </p:sp>
      <p:sp>
        <p:nvSpPr>
          <p:cNvPr id="4" name="ZoneTexte 3">
            <a:extLst>
              <a:ext uri="{FF2B5EF4-FFF2-40B4-BE49-F238E27FC236}">
                <a16:creationId xmlns:a16="http://schemas.microsoft.com/office/drawing/2014/main" id="{9B458075-AA06-44E5-308C-61C12CC1FAA0}"/>
              </a:ext>
            </a:extLst>
          </p:cNvPr>
          <p:cNvSpPr txBox="1"/>
          <p:nvPr/>
        </p:nvSpPr>
        <p:spPr>
          <a:xfrm>
            <a:off x="1746773" y="3562004"/>
            <a:ext cx="6093228" cy="1477328"/>
          </a:xfrm>
          <a:prstGeom prst="rect">
            <a:avLst/>
          </a:prstGeom>
          <a:noFill/>
        </p:spPr>
        <p:txBody>
          <a:bodyPr wrap="square">
            <a:spAutoFit/>
          </a:bodyPr>
          <a:lstStyle/>
          <a:p>
            <a:pPr algn="just"/>
            <a:r>
              <a:rPr lang="fr-FR" b="1" dirty="0">
                <a:solidFill>
                  <a:schemeClr val="accent6">
                    <a:lumMod val="50000"/>
                  </a:schemeClr>
                </a:solidFill>
              </a:rPr>
              <a:t>Objectif</a:t>
            </a:r>
          </a:p>
          <a:p>
            <a:pPr lvl="1" algn="just"/>
            <a:r>
              <a:rPr lang="fr-FR" dirty="0"/>
              <a:t>Ce code a pour but de </a:t>
            </a:r>
            <a:r>
              <a:rPr lang="fr-FR" b="1" dirty="0"/>
              <a:t>classer les performances des entreprises</a:t>
            </a:r>
            <a:r>
              <a:rPr lang="fr-FR" dirty="0"/>
              <a:t> en fonction de leur ratio </a:t>
            </a:r>
            <a:r>
              <a:rPr lang="fr-FR" b="1" dirty="0"/>
              <a:t>"Price/</a:t>
            </a:r>
            <a:r>
              <a:rPr lang="fr-FR" b="1" dirty="0" err="1"/>
              <a:t>Earnings</a:t>
            </a:r>
            <a:r>
              <a:rPr lang="fr-FR" b="1" dirty="0"/>
              <a:t>" (P/E)</a:t>
            </a:r>
            <a:r>
              <a:rPr lang="fr-FR" dirty="0"/>
              <a:t>, qui est un indicateur clé pour évaluer la valorisation d'une entreprise.</a:t>
            </a:r>
          </a:p>
        </p:txBody>
      </p:sp>
      <p:sp>
        <p:nvSpPr>
          <p:cNvPr id="5" name="Espace réservé du numéro de diapositive 4">
            <a:extLst>
              <a:ext uri="{FF2B5EF4-FFF2-40B4-BE49-F238E27FC236}">
                <a16:creationId xmlns:a16="http://schemas.microsoft.com/office/drawing/2014/main" id="{1FE06E0F-428B-9937-3E74-1C39396968E4}"/>
              </a:ext>
            </a:extLst>
          </p:cNvPr>
          <p:cNvSpPr>
            <a:spLocks noGrp="1"/>
          </p:cNvSpPr>
          <p:nvPr>
            <p:ph type="sldNum" sz="quarter" idx="12"/>
          </p:nvPr>
        </p:nvSpPr>
        <p:spPr/>
        <p:txBody>
          <a:bodyPr/>
          <a:lstStyle/>
          <a:p>
            <a:fld id="{69E57DC2-970A-4B3E-BB1C-7A09969E49DF}" type="slidenum">
              <a:rPr lang="en-US" smtClean="0"/>
              <a:t>31</a:t>
            </a:fld>
            <a:endParaRPr lang="en-US" dirty="0"/>
          </a:p>
        </p:txBody>
      </p:sp>
    </p:spTree>
    <p:extLst>
      <p:ext uri="{BB962C8B-B14F-4D97-AF65-F5344CB8AC3E}">
        <p14:creationId xmlns:p14="http://schemas.microsoft.com/office/powerpoint/2010/main" val="1020375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C53F7-6C39-FD0D-478C-E74F9B194465}"/>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38E753FC-895F-E90F-4891-1B09401B8960}"/>
              </a:ext>
            </a:extLst>
          </p:cNvPr>
          <p:cNvSpPr txBox="1"/>
          <p:nvPr/>
        </p:nvSpPr>
        <p:spPr>
          <a:xfrm>
            <a:off x="1746773" y="219807"/>
            <a:ext cx="6099351" cy="1077218"/>
          </a:xfrm>
          <a:prstGeom prst="rect">
            <a:avLst/>
          </a:prstGeom>
          <a:noFill/>
        </p:spPr>
        <p:txBody>
          <a:bodyPr wrap="square" rtlCol="0">
            <a:spAutoFit/>
          </a:bodyPr>
          <a:lstStyle/>
          <a:p>
            <a:r>
              <a:rPr lang="fr-MA" sz="3600" b="1" i="1" dirty="0">
                <a:solidFill>
                  <a:srgbClr val="FF9900"/>
                </a:solidFill>
              </a:rPr>
              <a:t>V. CLASSIFICATION </a:t>
            </a:r>
          </a:p>
          <a:p>
            <a:pPr marL="457200" indent="-457200">
              <a:buFont typeface="Wingdings" panose="05000000000000000000" pitchFamily="2" charset="2"/>
              <a:buChar char="Ø"/>
            </a:pPr>
            <a:r>
              <a:rPr lang="fr-MA" sz="2400" cap="all" dirty="0">
                <a:solidFill>
                  <a:srgbClr val="0070C0"/>
                </a:solidFill>
                <a:latin typeface="+mj-lt"/>
                <a:ea typeface="+mj-ea"/>
                <a:cs typeface="+mj-cs"/>
              </a:rPr>
              <a:t>SVC</a:t>
            </a:r>
            <a:r>
              <a:rPr lang="fr-MA" sz="2800" dirty="0">
                <a:solidFill>
                  <a:srgbClr val="FF0000"/>
                </a:solidFill>
              </a:rPr>
              <a:t> </a:t>
            </a:r>
          </a:p>
        </p:txBody>
      </p:sp>
      <p:pic>
        <p:nvPicPr>
          <p:cNvPr id="5" name="Image 4">
            <a:extLst>
              <a:ext uri="{FF2B5EF4-FFF2-40B4-BE49-F238E27FC236}">
                <a16:creationId xmlns:a16="http://schemas.microsoft.com/office/drawing/2014/main" id="{33A664E2-737F-22A7-59B2-6D7186624DED}"/>
              </a:ext>
            </a:extLst>
          </p:cNvPr>
          <p:cNvPicPr>
            <a:picLocks noChangeAspect="1"/>
          </p:cNvPicPr>
          <p:nvPr/>
        </p:nvPicPr>
        <p:blipFill>
          <a:blip r:embed="rId2"/>
          <a:stretch>
            <a:fillRect/>
          </a:stretch>
        </p:blipFill>
        <p:spPr>
          <a:xfrm>
            <a:off x="2005485" y="1397510"/>
            <a:ext cx="8032818" cy="4561163"/>
          </a:xfrm>
          <a:prstGeom prst="rect">
            <a:avLst/>
          </a:prstGeom>
        </p:spPr>
      </p:pic>
      <p:sp>
        <p:nvSpPr>
          <p:cNvPr id="12" name="ZoneTexte 11">
            <a:extLst>
              <a:ext uri="{FF2B5EF4-FFF2-40B4-BE49-F238E27FC236}">
                <a16:creationId xmlns:a16="http://schemas.microsoft.com/office/drawing/2014/main" id="{18AFFD30-F83A-B842-C8FF-6DE9200C1D48}"/>
              </a:ext>
            </a:extLst>
          </p:cNvPr>
          <p:cNvSpPr txBox="1"/>
          <p:nvPr/>
        </p:nvSpPr>
        <p:spPr>
          <a:xfrm>
            <a:off x="2005485" y="6165892"/>
            <a:ext cx="3078981" cy="369332"/>
          </a:xfrm>
          <a:prstGeom prst="rect">
            <a:avLst/>
          </a:prstGeom>
          <a:noFill/>
        </p:spPr>
        <p:txBody>
          <a:bodyPr wrap="square" rtlCol="0">
            <a:spAutoFit/>
          </a:bodyPr>
          <a:lstStyle/>
          <a:p>
            <a:r>
              <a:rPr lang="fr-MA" b="0" i="0" dirty="0" err="1">
                <a:effectLst/>
                <a:latin typeface="Consolas" panose="020B0609020204030204" pitchFamily="49" charset="0"/>
              </a:rPr>
              <a:t>Accuracy</a:t>
            </a:r>
            <a:r>
              <a:rPr lang="fr-MA" b="0" i="0" dirty="0">
                <a:effectLst/>
                <a:latin typeface="Consolas" panose="020B0609020204030204" pitchFamily="49" charset="0"/>
              </a:rPr>
              <a:t>: 0.89</a:t>
            </a:r>
            <a:endParaRPr lang="fr-MA" dirty="0"/>
          </a:p>
        </p:txBody>
      </p:sp>
      <p:sp>
        <p:nvSpPr>
          <p:cNvPr id="14" name="Espace réservé du numéro de diapositive 13">
            <a:extLst>
              <a:ext uri="{FF2B5EF4-FFF2-40B4-BE49-F238E27FC236}">
                <a16:creationId xmlns:a16="http://schemas.microsoft.com/office/drawing/2014/main" id="{936142C9-CD03-79BC-E669-9A24BCAD53E9}"/>
              </a:ext>
            </a:extLst>
          </p:cNvPr>
          <p:cNvSpPr>
            <a:spLocks noGrp="1"/>
          </p:cNvSpPr>
          <p:nvPr>
            <p:ph type="sldNum" sz="quarter" idx="12"/>
          </p:nvPr>
        </p:nvSpPr>
        <p:spPr/>
        <p:txBody>
          <a:bodyPr/>
          <a:lstStyle/>
          <a:p>
            <a:fld id="{69E57DC2-970A-4B3E-BB1C-7A09969E49DF}" type="slidenum">
              <a:rPr lang="en-US" smtClean="0"/>
              <a:t>32</a:t>
            </a:fld>
            <a:endParaRPr lang="en-US" dirty="0"/>
          </a:p>
        </p:txBody>
      </p:sp>
    </p:spTree>
    <p:extLst>
      <p:ext uri="{BB962C8B-B14F-4D97-AF65-F5344CB8AC3E}">
        <p14:creationId xmlns:p14="http://schemas.microsoft.com/office/powerpoint/2010/main" val="803520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8803A-DEDF-F59D-DDCD-9B524D93802A}"/>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BE7F2937-0C5C-704E-3448-E514AEF1662E}"/>
              </a:ext>
            </a:extLst>
          </p:cNvPr>
          <p:cNvSpPr txBox="1"/>
          <p:nvPr/>
        </p:nvSpPr>
        <p:spPr>
          <a:xfrm>
            <a:off x="1746773" y="219807"/>
            <a:ext cx="6099351" cy="1015663"/>
          </a:xfrm>
          <a:prstGeom prst="rect">
            <a:avLst/>
          </a:prstGeom>
          <a:noFill/>
        </p:spPr>
        <p:txBody>
          <a:bodyPr wrap="square" rtlCol="0">
            <a:spAutoFit/>
          </a:bodyPr>
          <a:lstStyle/>
          <a:p>
            <a:r>
              <a:rPr lang="fr-MA" sz="3600" b="1" i="1" dirty="0">
                <a:solidFill>
                  <a:srgbClr val="FF9900"/>
                </a:solidFill>
              </a:rPr>
              <a:t>V. CLASSIFICATION </a:t>
            </a:r>
          </a:p>
          <a:p>
            <a:pPr marL="457200" indent="-457200">
              <a:buFont typeface="Wingdings" panose="05000000000000000000" pitchFamily="2" charset="2"/>
              <a:buChar char="Ø"/>
            </a:pPr>
            <a:r>
              <a:rPr lang="fr-MA" sz="2400" cap="all" dirty="0" err="1">
                <a:solidFill>
                  <a:srgbClr val="0070C0"/>
                </a:solidFill>
                <a:latin typeface="+mj-lt"/>
                <a:ea typeface="+mj-ea"/>
                <a:cs typeface="+mj-cs"/>
              </a:rPr>
              <a:t>RandomForest</a:t>
            </a:r>
            <a:endParaRPr lang="fr-MA" sz="2400" cap="all" dirty="0">
              <a:solidFill>
                <a:srgbClr val="0070C0"/>
              </a:solidFill>
              <a:latin typeface="+mj-lt"/>
              <a:ea typeface="+mj-ea"/>
              <a:cs typeface="+mj-cs"/>
            </a:endParaRPr>
          </a:p>
        </p:txBody>
      </p:sp>
      <p:sp>
        <p:nvSpPr>
          <p:cNvPr id="6" name="ZoneTexte 5">
            <a:extLst>
              <a:ext uri="{FF2B5EF4-FFF2-40B4-BE49-F238E27FC236}">
                <a16:creationId xmlns:a16="http://schemas.microsoft.com/office/drawing/2014/main" id="{CBA0B841-07F5-DC20-BD8A-EB361EB456C2}"/>
              </a:ext>
            </a:extLst>
          </p:cNvPr>
          <p:cNvSpPr txBox="1"/>
          <p:nvPr/>
        </p:nvSpPr>
        <p:spPr>
          <a:xfrm>
            <a:off x="1746773" y="1537397"/>
            <a:ext cx="9325418" cy="1477328"/>
          </a:xfrm>
          <a:prstGeom prst="rect">
            <a:avLst/>
          </a:prstGeom>
          <a:noFill/>
        </p:spPr>
        <p:txBody>
          <a:bodyPr wrap="square">
            <a:spAutoFit/>
          </a:bodyPr>
          <a:lstStyle/>
          <a:p>
            <a:pPr algn="just"/>
            <a:r>
              <a:rPr lang="fr-FR" b="1" dirty="0">
                <a:solidFill>
                  <a:schemeClr val="accent6">
                    <a:lumMod val="50000"/>
                  </a:schemeClr>
                </a:solidFill>
              </a:rPr>
              <a:t>Définition </a:t>
            </a:r>
          </a:p>
          <a:p>
            <a:pPr algn="just"/>
            <a:endParaRPr lang="fr-FR" dirty="0"/>
          </a:p>
          <a:p>
            <a:pPr algn="just"/>
            <a:r>
              <a:rPr lang="fr-FR" b="1" dirty="0" err="1"/>
              <a:t>Random</a:t>
            </a:r>
            <a:r>
              <a:rPr lang="fr-FR" b="1" dirty="0"/>
              <a:t> Forest</a:t>
            </a:r>
            <a:r>
              <a:rPr lang="fr-FR" dirty="0"/>
              <a:t> est un algorithme de </a:t>
            </a:r>
            <a:r>
              <a:rPr lang="fr-FR" b="1" dirty="0"/>
              <a:t>machine </a:t>
            </a:r>
            <a:r>
              <a:rPr lang="fr-FR" b="1" dirty="0" err="1"/>
              <a:t>learning</a:t>
            </a:r>
            <a:r>
              <a:rPr lang="fr-FR" b="1" dirty="0"/>
              <a:t> supervisé</a:t>
            </a:r>
            <a:r>
              <a:rPr lang="fr-FR" dirty="0"/>
              <a:t> qui construit plusieurs </a:t>
            </a:r>
            <a:r>
              <a:rPr lang="fr-FR" b="1" dirty="0"/>
              <a:t>arbres de décision</a:t>
            </a:r>
            <a:r>
              <a:rPr lang="fr-FR" dirty="0"/>
              <a:t> lors de l'entraînement et combine leurs résultats pour améliorer la précision et la robustesse des prédictions.</a:t>
            </a:r>
          </a:p>
        </p:txBody>
      </p:sp>
      <p:sp>
        <p:nvSpPr>
          <p:cNvPr id="9" name="ZoneTexte 8">
            <a:extLst>
              <a:ext uri="{FF2B5EF4-FFF2-40B4-BE49-F238E27FC236}">
                <a16:creationId xmlns:a16="http://schemas.microsoft.com/office/drawing/2014/main" id="{8EC493D2-9949-617C-FA72-8EACDB58B076}"/>
              </a:ext>
            </a:extLst>
          </p:cNvPr>
          <p:cNvSpPr txBox="1"/>
          <p:nvPr/>
        </p:nvSpPr>
        <p:spPr>
          <a:xfrm>
            <a:off x="1677199" y="3429000"/>
            <a:ext cx="9524201" cy="1877437"/>
          </a:xfrm>
          <a:prstGeom prst="rect">
            <a:avLst/>
          </a:prstGeom>
          <a:noFill/>
        </p:spPr>
        <p:txBody>
          <a:bodyPr wrap="square">
            <a:spAutoFit/>
          </a:bodyPr>
          <a:lstStyle/>
          <a:p>
            <a:pPr algn="just"/>
            <a:r>
              <a:rPr lang="fr-FR" b="1" dirty="0">
                <a:solidFill>
                  <a:schemeClr val="accent6">
                    <a:lumMod val="50000"/>
                  </a:schemeClr>
                </a:solidFill>
              </a:rPr>
              <a:t>Fonctionnement de </a:t>
            </a:r>
            <a:r>
              <a:rPr lang="fr-FR" b="1" dirty="0" err="1">
                <a:solidFill>
                  <a:schemeClr val="accent6">
                    <a:lumMod val="50000"/>
                  </a:schemeClr>
                </a:solidFill>
              </a:rPr>
              <a:t>RandomForest</a:t>
            </a:r>
            <a:endParaRPr lang="fr-FR" b="1" dirty="0">
              <a:solidFill>
                <a:schemeClr val="accent6">
                  <a:lumMod val="50000"/>
                </a:schemeClr>
              </a:solidFill>
            </a:endParaRPr>
          </a:p>
          <a:p>
            <a:pPr algn="l">
              <a:buFont typeface="Arial" panose="020B0604020202020204" pitchFamily="34" charset="0"/>
              <a:buChar char="•"/>
            </a:pPr>
            <a:r>
              <a:rPr lang="fr-FR" sz="1600" b="0" i="0" dirty="0">
                <a:solidFill>
                  <a:srgbClr val="3C3C3A"/>
                </a:solidFill>
                <a:effectLst/>
                <a:latin typeface="Montserrat" panose="00000500000000000000" pitchFamily="2" charset="0"/>
              </a:rPr>
              <a:t>Construction de n arbres de décisions en tirant aléatoirement n échantillons d’observations,</a:t>
            </a:r>
          </a:p>
          <a:p>
            <a:pPr algn="l">
              <a:buFont typeface="Arial" panose="020B0604020202020204" pitchFamily="34" charset="0"/>
              <a:buChar char="•"/>
            </a:pPr>
            <a:r>
              <a:rPr lang="fr-FR" sz="1600" b="0" i="0" dirty="0">
                <a:solidFill>
                  <a:srgbClr val="3C3C3A"/>
                </a:solidFill>
                <a:effectLst/>
                <a:latin typeface="Montserrat" panose="00000500000000000000" pitchFamily="2" charset="0"/>
              </a:rPr>
              <a:t>Entraînement de chaque arbre de décision,</a:t>
            </a:r>
          </a:p>
          <a:p>
            <a:pPr algn="l">
              <a:buFont typeface="Arial" panose="020B0604020202020204" pitchFamily="34" charset="0"/>
              <a:buChar char="•"/>
            </a:pPr>
            <a:r>
              <a:rPr lang="fr-FR" sz="1600" b="0" i="0" dirty="0">
                <a:solidFill>
                  <a:srgbClr val="3C3C3A"/>
                </a:solidFill>
                <a:effectLst/>
                <a:latin typeface="Montserrat" panose="00000500000000000000" pitchFamily="2" charset="0"/>
              </a:rPr>
              <a:t>Pour faire une prévision sur de nouvelles données, il faut appliquer chacun de n arbres et prendre la majorité parmi les n prévisions.</a:t>
            </a:r>
          </a:p>
          <a:p>
            <a:pPr algn="just"/>
            <a:endParaRPr lang="fr-FR" b="1" dirty="0"/>
          </a:p>
        </p:txBody>
      </p:sp>
      <p:sp>
        <p:nvSpPr>
          <p:cNvPr id="3" name="Espace réservé du numéro de diapositive 2">
            <a:extLst>
              <a:ext uri="{FF2B5EF4-FFF2-40B4-BE49-F238E27FC236}">
                <a16:creationId xmlns:a16="http://schemas.microsoft.com/office/drawing/2014/main" id="{B607C163-EFE9-C51E-409D-8234D3DCA1CF}"/>
              </a:ext>
            </a:extLst>
          </p:cNvPr>
          <p:cNvSpPr>
            <a:spLocks noGrp="1"/>
          </p:cNvSpPr>
          <p:nvPr>
            <p:ph type="sldNum" sz="quarter" idx="12"/>
          </p:nvPr>
        </p:nvSpPr>
        <p:spPr/>
        <p:txBody>
          <a:bodyPr/>
          <a:lstStyle/>
          <a:p>
            <a:fld id="{69E57DC2-970A-4B3E-BB1C-7A09969E49DF}" type="slidenum">
              <a:rPr lang="en-US" smtClean="0"/>
              <a:t>33</a:t>
            </a:fld>
            <a:endParaRPr lang="en-US" dirty="0"/>
          </a:p>
        </p:txBody>
      </p:sp>
    </p:spTree>
    <p:extLst>
      <p:ext uri="{BB962C8B-B14F-4D97-AF65-F5344CB8AC3E}">
        <p14:creationId xmlns:p14="http://schemas.microsoft.com/office/powerpoint/2010/main" val="3730595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4EC42-71CD-FB5C-512A-F8CFF14187F3}"/>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68C93DE3-1904-6118-1859-7C2FE1D878B3}"/>
              </a:ext>
            </a:extLst>
          </p:cNvPr>
          <p:cNvSpPr txBox="1"/>
          <p:nvPr/>
        </p:nvSpPr>
        <p:spPr>
          <a:xfrm>
            <a:off x="1746773" y="219807"/>
            <a:ext cx="6099351" cy="1077218"/>
          </a:xfrm>
          <a:prstGeom prst="rect">
            <a:avLst/>
          </a:prstGeom>
          <a:noFill/>
        </p:spPr>
        <p:txBody>
          <a:bodyPr wrap="square" rtlCol="0">
            <a:spAutoFit/>
          </a:bodyPr>
          <a:lstStyle/>
          <a:p>
            <a:r>
              <a:rPr lang="fr-MA" sz="3600" b="1" i="1" dirty="0">
                <a:solidFill>
                  <a:srgbClr val="FF9900"/>
                </a:solidFill>
              </a:rPr>
              <a:t>V. CLASSIFICATION </a:t>
            </a:r>
          </a:p>
          <a:p>
            <a:pPr marL="457200" indent="-457200">
              <a:buFont typeface="Wingdings" panose="05000000000000000000" pitchFamily="2" charset="2"/>
              <a:buChar char="Ø"/>
            </a:pPr>
            <a:r>
              <a:rPr lang="fr-MA" sz="2400" cap="all" dirty="0" err="1">
                <a:solidFill>
                  <a:srgbClr val="0070C0"/>
                </a:solidFill>
                <a:latin typeface="+mj-lt"/>
                <a:ea typeface="+mj-ea"/>
                <a:cs typeface="+mj-cs"/>
              </a:rPr>
              <a:t>RandomForest</a:t>
            </a:r>
            <a:r>
              <a:rPr lang="fr-MA" sz="2800" dirty="0">
                <a:solidFill>
                  <a:srgbClr val="FF0000"/>
                </a:solidFill>
              </a:rPr>
              <a:t> </a:t>
            </a:r>
          </a:p>
        </p:txBody>
      </p:sp>
      <p:sp>
        <p:nvSpPr>
          <p:cNvPr id="2" name="Rectangle 1">
            <a:extLst>
              <a:ext uri="{FF2B5EF4-FFF2-40B4-BE49-F238E27FC236}">
                <a16:creationId xmlns:a16="http://schemas.microsoft.com/office/drawing/2014/main" id="{E15D2C3D-2575-BAC5-14C8-7AD7EE0330A0}"/>
              </a:ext>
            </a:extLst>
          </p:cNvPr>
          <p:cNvSpPr>
            <a:spLocks noChangeArrowheads="1"/>
          </p:cNvSpPr>
          <p:nvPr/>
        </p:nvSpPr>
        <p:spPr bwMode="auto">
          <a:xfrm>
            <a:off x="1746773" y="2090171"/>
            <a:ext cx="954156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fr-FR" b="1" dirty="0">
                <a:solidFill>
                  <a:schemeClr val="accent6">
                    <a:lumMod val="50000"/>
                  </a:schemeClr>
                </a:solidFill>
              </a:rPr>
              <a:t>Contexte</a:t>
            </a:r>
          </a:p>
          <a:p>
            <a:pPr lvl="1" algn="just"/>
            <a:r>
              <a:rPr lang="fr-FR" b="1" dirty="0"/>
              <a:t>classer la performance des entreprises</a:t>
            </a:r>
            <a:r>
              <a:rPr lang="fr-FR" dirty="0"/>
              <a:t> en fonction de leur ratio </a:t>
            </a:r>
            <a:r>
              <a:rPr lang="fr-FR" b="1" dirty="0"/>
              <a:t>Price/</a:t>
            </a:r>
            <a:r>
              <a:rPr lang="fr-FR" b="1" dirty="0" err="1"/>
              <a:t>Earnings</a:t>
            </a:r>
            <a:r>
              <a:rPr lang="fr-FR" b="1" dirty="0"/>
              <a:t> (P/E)</a:t>
            </a:r>
            <a:r>
              <a:rPr lang="fr-FR" dirty="0"/>
              <a:t>, qui est un indicateur clé utilisé pour évaluer si une entreprise est surévaluée, sous-évaluée ou raisonnablement évaluée.</a:t>
            </a:r>
          </a:p>
        </p:txBody>
      </p:sp>
      <p:sp>
        <p:nvSpPr>
          <p:cNvPr id="4" name="ZoneTexte 3">
            <a:extLst>
              <a:ext uri="{FF2B5EF4-FFF2-40B4-BE49-F238E27FC236}">
                <a16:creationId xmlns:a16="http://schemas.microsoft.com/office/drawing/2014/main" id="{F12DE86A-E3A6-208E-BEC3-C33BEBA0EF56}"/>
              </a:ext>
            </a:extLst>
          </p:cNvPr>
          <p:cNvSpPr txBox="1"/>
          <p:nvPr/>
        </p:nvSpPr>
        <p:spPr>
          <a:xfrm>
            <a:off x="1746772" y="3562004"/>
            <a:ext cx="9406897" cy="1200329"/>
          </a:xfrm>
          <a:prstGeom prst="rect">
            <a:avLst/>
          </a:prstGeom>
          <a:noFill/>
        </p:spPr>
        <p:txBody>
          <a:bodyPr wrap="square">
            <a:spAutoFit/>
          </a:bodyPr>
          <a:lstStyle/>
          <a:p>
            <a:pPr algn="just"/>
            <a:r>
              <a:rPr lang="fr-FR" b="1" dirty="0">
                <a:solidFill>
                  <a:schemeClr val="accent6">
                    <a:lumMod val="50000"/>
                  </a:schemeClr>
                </a:solidFill>
              </a:rPr>
              <a:t>Objectif</a:t>
            </a:r>
          </a:p>
          <a:p>
            <a:pPr lvl="1" algn="just"/>
            <a:r>
              <a:rPr lang="fr-FR" dirty="0"/>
              <a:t>Ce code a pour but de </a:t>
            </a:r>
            <a:r>
              <a:rPr lang="fr-FR" b="1" dirty="0"/>
              <a:t>classer les performances des entreprises</a:t>
            </a:r>
            <a:r>
              <a:rPr lang="fr-FR" dirty="0"/>
              <a:t> en fonction de leur ratio </a:t>
            </a:r>
            <a:r>
              <a:rPr lang="fr-FR" b="1" dirty="0"/>
              <a:t>"Price/</a:t>
            </a:r>
            <a:r>
              <a:rPr lang="fr-FR" b="1" dirty="0" err="1"/>
              <a:t>Earnings</a:t>
            </a:r>
            <a:r>
              <a:rPr lang="fr-FR" b="1" dirty="0"/>
              <a:t>" (P/E)</a:t>
            </a:r>
            <a:r>
              <a:rPr lang="fr-FR" dirty="0"/>
              <a:t>, qui est un indicateur clé pour évaluer la valorisation d'une entreprise.</a:t>
            </a:r>
          </a:p>
        </p:txBody>
      </p:sp>
      <p:sp>
        <p:nvSpPr>
          <p:cNvPr id="5" name="Espace réservé du numéro de diapositive 4">
            <a:extLst>
              <a:ext uri="{FF2B5EF4-FFF2-40B4-BE49-F238E27FC236}">
                <a16:creationId xmlns:a16="http://schemas.microsoft.com/office/drawing/2014/main" id="{A330E194-4154-F4EC-999B-8E861C505D1D}"/>
              </a:ext>
            </a:extLst>
          </p:cNvPr>
          <p:cNvSpPr>
            <a:spLocks noGrp="1"/>
          </p:cNvSpPr>
          <p:nvPr>
            <p:ph type="sldNum" sz="quarter" idx="12"/>
          </p:nvPr>
        </p:nvSpPr>
        <p:spPr/>
        <p:txBody>
          <a:bodyPr/>
          <a:lstStyle/>
          <a:p>
            <a:fld id="{69E57DC2-970A-4B3E-BB1C-7A09969E49DF}" type="slidenum">
              <a:rPr lang="en-US" smtClean="0"/>
              <a:t>34</a:t>
            </a:fld>
            <a:endParaRPr lang="en-US" dirty="0"/>
          </a:p>
        </p:txBody>
      </p:sp>
    </p:spTree>
    <p:extLst>
      <p:ext uri="{BB962C8B-B14F-4D97-AF65-F5344CB8AC3E}">
        <p14:creationId xmlns:p14="http://schemas.microsoft.com/office/powerpoint/2010/main" val="520548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C6A5D-60CE-4BCF-A08C-C9E810E272C0}"/>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E64BAB37-8EE9-95B1-291C-5447F4F667BB}"/>
              </a:ext>
            </a:extLst>
          </p:cNvPr>
          <p:cNvSpPr txBox="1"/>
          <p:nvPr/>
        </p:nvSpPr>
        <p:spPr>
          <a:xfrm>
            <a:off x="1746773" y="219807"/>
            <a:ext cx="6099351" cy="1077218"/>
          </a:xfrm>
          <a:prstGeom prst="rect">
            <a:avLst/>
          </a:prstGeom>
          <a:noFill/>
        </p:spPr>
        <p:txBody>
          <a:bodyPr wrap="square" rtlCol="0">
            <a:spAutoFit/>
          </a:bodyPr>
          <a:lstStyle/>
          <a:p>
            <a:r>
              <a:rPr lang="fr-MA" sz="3600" b="1" i="1" dirty="0">
                <a:solidFill>
                  <a:srgbClr val="FF9900"/>
                </a:solidFill>
              </a:rPr>
              <a:t>V. CLASSIFICATION </a:t>
            </a:r>
          </a:p>
          <a:p>
            <a:pPr marL="457200" indent="-457200">
              <a:buFont typeface="Wingdings" panose="05000000000000000000" pitchFamily="2" charset="2"/>
              <a:buChar char="Ø"/>
            </a:pPr>
            <a:r>
              <a:rPr lang="fr-MA" sz="2400" cap="all" dirty="0" err="1">
                <a:solidFill>
                  <a:srgbClr val="0070C0"/>
                </a:solidFill>
                <a:latin typeface="+mj-lt"/>
                <a:ea typeface="+mj-ea"/>
                <a:cs typeface="+mj-cs"/>
              </a:rPr>
              <a:t>RandomForest</a:t>
            </a:r>
            <a:r>
              <a:rPr lang="fr-MA" sz="2800" dirty="0">
                <a:solidFill>
                  <a:srgbClr val="FF0000"/>
                </a:solidFill>
              </a:rPr>
              <a:t> </a:t>
            </a:r>
          </a:p>
        </p:txBody>
      </p:sp>
      <p:sp>
        <p:nvSpPr>
          <p:cNvPr id="12" name="ZoneTexte 11">
            <a:extLst>
              <a:ext uri="{FF2B5EF4-FFF2-40B4-BE49-F238E27FC236}">
                <a16:creationId xmlns:a16="http://schemas.microsoft.com/office/drawing/2014/main" id="{C706A2AE-CB1F-4AD1-E689-2DA0EEE1DDE5}"/>
              </a:ext>
            </a:extLst>
          </p:cNvPr>
          <p:cNvSpPr txBox="1"/>
          <p:nvPr/>
        </p:nvSpPr>
        <p:spPr>
          <a:xfrm>
            <a:off x="2005485" y="6165892"/>
            <a:ext cx="4747007" cy="369332"/>
          </a:xfrm>
          <a:prstGeom prst="rect">
            <a:avLst/>
          </a:prstGeom>
          <a:noFill/>
        </p:spPr>
        <p:txBody>
          <a:bodyPr wrap="square" rtlCol="0">
            <a:spAutoFit/>
          </a:bodyPr>
          <a:lstStyle/>
          <a:p>
            <a:r>
              <a:rPr lang="fr-MA" b="0" i="0" dirty="0">
                <a:effectLst/>
                <a:latin typeface="Consolas" panose="020B0609020204030204" pitchFamily="49" charset="0"/>
              </a:rPr>
              <a:t>Précision du modèle : 0.9597</a:t>
            </a:r>
            <a:endParaRPr lang="fr-MA" dirty="0"/>
          </a:p>
        </p:txBody>
      </p:sp>
      <p:pic>
        <p:nvPicPr>
          <p:cNvPr id="3" name="Image 2">
            <a:extLst>
              <a:ext uri="{FF2B5EF4-FFF2-40B4-BE49-F238E27FC236}">
                <a16:creationId xmlns:a16="http://schemas.microsoft.com/office/drawing/2014/main" id="{982BDEB9-8411-7B39-4D2F-0EA1C5369082}"/>
              </a:ext>
            </a:extLst>
          </p:cNvPr>
          <p:cNvPicPr>
            <a:picLocks noChangeAspect="1"/>
          </p:cNvPicPr>
          <p:nvPr/>
        </p:nvPicPr>
        <p:blipFill>
          <a:blip r:embed="rId2"/>
          <a:stretch>
            <a:fillRect/>
          </a:stretch>
        </p:blipFill>
        <p:spPr>
          <a:xfrm>
            <a:off x="1723415" y="1297025"/>
            <a:ext cx="8425420" cy="4772179"/>
          </a:xfrm>
          <a:prstGeom prst="rect">
            <a:avLst/>
          </a:prstGeom>
        </p:spPr>
      </p:pic>
      <p:sp>
        <p:nvSpPr>
          <p:cNvPr id="8" name="Espace réservé du numéro de diapositive 7">
            <a:extLst>
              <a:ext uri="{FF2B5EF4-FFF2-40B4-BE49-F238E27FC236}">
                <a16:creationId xmlns:a16="http://schemas.microsoft.com/office/drawing/2014/main" id="{50EB98B9-427E-03C0-75E9-5A3B2EA45F25}"/>
              </a:ext>
            </a:extLst>
          </p:cNvPr>
          <p:cNvSpPr>
            <a:spLocks noGrp="1"/>
          </p:cNvSpPr>
          <p:nvPr>
            <p:ph type="sldNum" sz="quarter" idx="12"/>
          </p:nvPr>
        </p:nvSpPr>
        <p:spPr/>
        <p:txBody>
          <a:bodyPr/>
          <a:lstStyle/>
          <a:p>
            <a:fld id="{69E57DC2-970A-4B3E-BB1C-7A09969E49DF}" type="slidenum">
              <a:rPr lang="en-US" smtClean="0"/>
              <a:t>35</a:t>
            </a:fld>
            <a:endParaRPr lang="en-US" dirty="0"/>
          </a:p>
        </p:txBody>
      </p:sp>
    </p:spTree>
    <p:extLst>
      <p:ext uri="{BB962C8B-B14F-4D97-AF65-F5344CB8AC3E}">
        <p14:creationId xmlns:p14="http://schemas.microsoft.com/office/powerpoint/2010/main" val="3822164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95B737AB-6564-18BE-A31F-00FF34E4DC99}"/>
              </a:ext>
            </a:extLst>
          </p:cNvPr>
          <p:cNvSpPr>
            <a:spLocks noGrp="1"/>
          </p:cNvSpPr>
          <p:nvPr>
            <p:ph type="sldNum" sz="quarter" idx="12"/>
          </p:nvPr>
        </p:nvSpPr>
        <p:spPr/>
        <p:txBody>
          <a:bodyPr/>
          <a:lstStyle/>
          <a:p>
            <a:fld id="{69E57DC2-970A-4B3E-BB1C-7A09969E49DF}" type="slidenum">
              <a:rPr lang="en-US" smtClean="0"/>
              <a:t>36</a:t>
            </a:fld>
            <a:endParaRPr lang="en-US" dirty="0"/>
          </a:p>
        </p:txBody>
      </p:sp>
      <p:sp>
        <p:nvSpPr>
          <p:cNvPr id="5" name="ZoneTexte 4">
            <a:extLst>
              <a:ext uri="{FF2B5EF4-FFF2-40B4-BE49-F238E27FC236}">
                <a16:creationId xmlns:a16="http://schemas.microsoft.com/office/drawing/2014/main" id="{968FA7C8-86E4-25D3-AD55-FC706EFF14A6}"/>
              </a:ext>
            </a:extLst>
          </p:cNvPr>
          <p:cNvSpPr txBox="1"/>
          <p:nvPr/>
        </p:nvSpPr>
        <p:spPr>
          <a:xfrm>
            <a:off x="1148025" y="267510"/>
            <a:ext cx="6094324" cy="646331"/>
          </a:xfrm>
          <a:prstGeom prst="rect">
            <a:avLst/>
          </a:prstGeom>
          <a:noFill/>
        </p:spPr>
        <p:txBody>
          <a:bodyPr wrap="square">
            <a:spAutoFit/>
          </a:bodyPr>
          <a:lstStyle/>
          <a:p>
            <a:r>
              <a:rPr lang="fr-MA" sz="3600" b="1" i="1" dirty="0">
                <a:solidFill>
                  <a:srgbClr val="FF9900"/>
                </a:solidFill>
              </a:rPr>
              <a:t>V. CLASSIFICATION</a:t>
            </a:r>
          </a:p>
        </p:txBody>
      </p:sp>
      <p:sp>
        <p:nvSpPr>
          <p:cNvPr id="6" name="ZoneTexte 5">
            <a:extLst>
              <a:ext uri="{FF2B5EF4-FFF2-40B4-BE49-F238E27FC236}">
                <a16:creationId xmlns:a16="http://schemas.microsoft.com/office/drawing/2014/main" id="{FD69D000-9852-28B0-6665-83C865BCEC97}"/>
              </a:ext>
            </a:extLst>
          </p:cNvPr>
          <p:cNvSpPr txBox="1"/>
          <p:nvPr/>
        </p:nvSpPr>
        <p:spPr>
          <a:xfrm>
            <a:off x="1276141" y="1396721"/>
            <a:ext cx="9792887" cy="369332"/>
          </a:xfrm>
          <a:prstGeom prst="rect">
            <a:avLst/>
          </a:prstGeom>
          <a:noFill/>
        </p:spPr>
        <p:txBody>
          <a:bodyPr wrap="square" rtlCol="0">
            <a:spAutoFit/>
          </a:bodyPr>
          <a:lstStyle/>
          <a:p>
            <a:pPr algn="just"/>
            <a:r>
              <a:rPr lang="fr-MA" b="1" dirty="0">
                <a:solidFill>
                  <a:schemeClr val="accent6">
                    <a:lumMod val="50000"/>
                  </a:schemeClr>
                </a:solidFill>
              </a:rPr>
              <a:t>Comparaison entre SVC et </a:t>
            </a:r>
            <a:r>
              <a:rPr lang="fr-MA" b="1" dirty="0" err="1">
                <a:solidFill>
                  <a:schemeClr val="accent6">
                    <a:lumMod val="50000"/>
                  </a:schemeClr>
                </a:solidFill>
              </a:rPr>
              <a:t>RandomForest</a:t>
            </a:r>
            <a:r>
              <a:rPr lang="fr-MA" b="1" dirty="0">
                <a:solidFill>
                  <a:schemeClr val="accent6">
                    <a:lumMod val="50000"/>
                  </a:schemeClr>
                </a:solidFill>
              </a:rPr>
              <a:t>:</a:t>
            </a:r>
          </a:p>
        </p:txBody>
      </p:sp>
      <p:sp>
        <p:nvSpPr>
          <p:cNvPr id="7" name="ZoneTexte 6">
            <a:extLst>
              <a:ext uri="{FF2B5EF4-FFF2-40B4-BE49-F238E27FC236}">
                <a16:creationId xmlns:a16="http://schemas.microsoft.com/office/drawing/2014/main" id="{45F9851B-3173-001F-BFEF-BACBAF443D15}"/>
              </a:ext>
            </a:extLst>
          </p:cNvPr>
          <p:cNvSpPr txBox="1"/>
          <p:nvPr/>
        </p:nvSpPr>
        <p:spPr>
          <a:xfrm>
            <a:off x="1577591" y="2441749"/>
            <a:ext cx="9491437" cy="1200329"/>
          </a:xfrm>
          <a:prstGeom prst="rect">
            <a:avLst/>
          </a:prstGeom>
          <a:noFill/>
        </p:spPr>
        <p:txBody>
          <a:bodyPr wrap="square" rtlCol="0">
            <a:spAutoFit/>
          </a:bodyPr>
          <a:lstStyle/>
          <a:p>
            <a:r>
              <a:rPr lang="fr-FR" dirty="0"/>
              <a:t>Les résultats montrent que le </a:t>
            </a:r>
            <a:r>
              <a:rPr lang="fr-FR" dirty="0" err="1"/>
              <a:t>Random</a:t>
            </a:r>
            <a:r>
              <a:rPr lang="fr-FR" dirty="0"/>
              <a:t> Forest obtient un score de 0.9597, surpassant celui du SVC, qui est de 0.89. Cette différence peut être attribuée à la capacité du </a:t>
            </a:r>
            <a:r>
              <a:rPr lang="fr-FR" dirty="0" err="1"/>
              <a:t>Random</a:t>
            </a:r>
            <a:r>
              <a:rPr lang="fr-FR" dirty="0"/>
              <a:t> Forest à gérer efficacement des données complexes, notamment en réduisant le surapprentissage grâce à l'agrégation d'arbres de décision diversifiés</a:t>
            </a:r>
            <a:r>
              <a:rPr lang="fr-MA" dirty="0"/>
              <a:t> </a:t>
            </a:r>
          </a:p>
        </p:txBody>
      </p:sp>
    </p:spTree>
    <p:extLst>
      <p:ext uri="{BB962C8B-B14F-4D97-AF65-F5344CB8AC3E}">
        <p14:creationId xmlns:p14="http://schemas.microsoft.com/office/powerpoint/2010/main" val="1145433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EE92F-EFBE-1E22-AF9F-C04582654329}"/>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D71DF7ED-E527-3FE8-E471-BA976DF52006}"/>
              </a:ext>
            </a:extLst>
          </p:cNvPr>
          <p:cNvSpPr txBox="1"/>
          <p:nvPr/>
        </p:nvSpPr>
        <p:spPr>
          <a:xfrm>
            <a:off x="1746773" y="219807"/>
            <a:ext cx="9774667" cy="1077218"/>
          </a:xfrm>
          <a:prstGeom prst="rect">
            <a:avLst/>
          </a:prstGeom>
          <a:noFill/>
        </p:spPr>
        <p:txBody>
          <a:bodyPr wrap="square" rtlCol="0">
            <a:spAutoFit/>
          </a:bodyPr>
          <a:lstStyle/>
          <a:p>
            <a:r>
              <a:rPr lang="fr-MA" sz="3600" b="1" i="1" dirty="0">
                <a:solidFill>
                  <a:srgbClr val="FF9900"/>
                </a:solidFill>
              </a:rPr>
              <a:t>VI. APPRENTISSAGE PAR RENFORCEMENT </a:t>
            </a:r>
          </a:p>
          <a:p>
            <a:pPr marL="457200" indent="-457200">
              <a:buFont typeface="Wingdings" panose="05000000000000000000" pitchFamily="2" charset="2"/>
              <a:buChar char="Ø"/>
            </a:pPr>
            <a:r>
              <a:rPr lang="fr-MA" sz="2400" cap="all" dirty="0">
                <a:solidFill>
                  <a:srgbClr val="0070C0"/>
                </a:solidFill>
                <a:latin typeface="+mj-lt"/>
                <a:ea typeface="+mj-ea"/>
                <a:cs typeface="+mj-cs"/>
              </a:rPr>
              <a:t>Q-Learning</a:t>
            </a:r>
            <a:r>
              <a:rPr lang="fr-MA" sz="2800" dirty="0">
                <a:solidFill>
                  <a:srgbClr val="FF0000"/>
                </a:solidFill>
              </a:rPr>
              <a:t> </a:t>
            </a:r>
          </a:p>
        </p:txBody>
      </p:sp>
      <p:sp>
        <p:nvSpPr>
          <p:cNvPr id="6" name="ZoneTexte 5">
            <a:extLst>
              <a:ext uri="{FF2B5EF4-FFF2-40B4-BE49-F238E27FC236}">
                <a16:creationId xmlns:a16="http://schemas.microsoft.com/office/drawing/2014/main" id="{6323B673-DBA3-61E0-842E-D6F039554F8A}"/>
              </a:ext>
            </a:extLst>
          </p:cNvPr>
          <p:cNvSpPr txBox="1"/>
          <p:nvPr/>
        </p:nvSpPr>
        <p:spPr>
          <a:xfrm>
            <a:off x="1746773" y="1297025"/>
            <a:ext cx="9325418" cy="1754326"/>
          </a:xfrm>
          <a:prstGeom prst="rect">
            <a:avLst/>
          </a:prstGeom>
          <a:noFill/>
        </p:spPr>
        <p:txBody>
          <a:bodyPr wrap="square">
            <a:spAutoFit/>
          </a:bodyPr>
          <a:lstStyle/>
          <a:p>
            <a:pPr algn="just"/>
            <a:r>
              <a:rPr lang="fr-FR" b="1" dirty="0">
                <a:solidFill>
                  <a:schemeClr val="accent6">
                    <a:lumMod val="50000"/>
                  </a:schemeClr>
                </a:solidFill>
              </a:rPr>
              <a:t>Définition </a:t>
            </a:r>
          </a:p>
          <a:p>
            <a:pPr algn="just"/>
            <a:endParaRPr lang="fr-FR" dirty="0"/>
          </a:p>
          <a:p>
            <a:pPr algn="just"/>
            <a:r>
              <a:rPr lang="fr-FR" dirty="0"/>
              <a:t>      Le </a:t>
            </a:r>
            <a:r>
              <a:rPr lang="fr-FR" b="1" dirty="0"/>
              <a:t>Q-Learning</a:t>
            </a:r>
            <a:r>
              <a:rPr lang="fr-FR" dirty="0"/>
              <a:t> est une méthode d'apprentissage par renforcement qui vise à permettre à un agent d'apprendre comment agir dans un environnement pour maximiser une récompense cumulative. Cet algorithme fonctionne en modélisant les interactions entre l'agent et l'environnement sous la forme d'états et d'actions.</a:t>
            </a:r>
          </a:p>
        </p:txBody>
      </p:sp>
      <p:sp>
        <p:nvSpPr>
          <p:cNvPr id="9" name="ZoneTexte 8">
            <a:extLst>
              <a:ext uri="{FF2B5EF4-FFF2-40B4-BE49-F238E27FC236}">
                <a16:creationId xmlns:a16="http://schemas.microsoft.com/office/drawing/2014/main" id="{6F058D3C-7C55-F31B-1EB1-75784BF1E992}"/>
              </a:ext>
            </a:extLst>
          </p:cNvPr>
          <p:cNvSpPr txBox="1"/>
          <p:nvPr/>
        </p:nvSpPr>
        <p:spPr>
          <a:xfrm>
            <a:off x="1746773" y="3051351"/>
            <a:ext cx="9325418" cy="3693319"/>
          </a:xfrm>
          <a:prstGeom prst="rect">
            <a:avLst/>
          </a:prstGeom>
          <a:noFill/>
        </p:spPr>
        <p:txBody>
          <a:bodyPr wrap="square">
            <a:spAutoFit/>
          </a:bodyPr>
          <a:lstStyle/>
          <a:p>
            <a:pPr algn="just"/>
            <a:r>
              <a:rPr lang="fr-FR" b="1" dirty="0">
                <a:solidFill>
                  <a:schemeClr val="accent6">
                    <a:lumMod val="50000"/>
                  </a:schemeClr>
                </a:solidFill>
              </a:rPr>
              <a:t>Fonctionnement de Q-Learning :</a:t>
            </a:r>
          </a:p>
          <a:p>
            <a:pPr algn="just"/>
            <a:r>
              <a:rPr lang="fr-FR" b="1" dirty="0"/>
              <a:t>Choix des actions :</a:t>
            </a:r>
            <a:r>
              <a:rPr lang="fr-FR" dirty="0"/>
              <a:t> L'agent choisit des actions en suivant une stratégie </a:t>
            </a:r>
            <a:r>
              <a:rPr lang="fr-FR" b="1" dirty="0"/>
              <a:t>epsilon-</a:t>
            </a:r>
            <a:r>
              <a:rPr lang="fr-FR" b="1" dirty="0" err="1"/>
              <a:t>greedy</a:t>
            </a:r>
            <a:r>
              <a:rPr lang="fr-FR" dirty="0"/>
              <a:t> </a:t>
            </a:r>
            <a:r>
              <a:rPr lang="fr-FR" b="1" dirty="0"/>
              <a:t>Observation et récompense :</a:t>
            </a:r>
            <a:r>
              <a:rPr lang="fr-FR" dirty="0"/>
              <a:t> Après avoir pris une action, l'agent reçoit une récompense et observe le nouvel état.</a:t>
            </a:r>
          </a:p>
          <a:p>
            <a:pPr algn="just"/>
            <a:r>
              <a:rPr lang="fr-FR" b="1" dirty="0"/>
              <a:t>Mise à jour de la Q-table :</a:t>
            </a:r>
            <a:r>
              <a:rPr lang="fr-FR" dirty="0"/>
              <a:t> La valeur Q de l'état-action est mise à jour selon la formule de Bellman :</a:t>
            </a:r>
            <a:r>
              <a:rPr lang="pt-BR" dirty="0"/>
              <a:t>Q(s,a)=Q(s,a)+α[r+γa′max​Q(s′,a′)−Q(s,a)]</a:t>
            </a:r>
          </a:p>
          <a:p>
            <a:pPr algn="just"/>
            <a:r>
              <a:rPr lang="fr-FR" b="1" dirty="0"/>
              <a:t>Répétition :</a:t>
            </a:r>
            <a:r>
              <a:rPr lang="fr-FR" dirty="0"/>
              <a:t> L'agent répète ces étapes pendant plusieurs épisodes jusqu'à ce qu'il converge vers une politique optimale.</a:t>
            </a:r>
          </a:p>
          <a:p>
            <a:pPr algn="just"/>
            <a:r>
              <a:rPr lang="fr-FR" b="1" dirty="0"/>
              <a:t>Paramètres d'apprentissage :</a:t>
            </a:r>
            <a:r>
              <a:rPr lang="fr-FR" dirty="0"/>
              <a:t> L'agent utilise trois paramètres principaux : </a:t>
            </a:r>
            <a:r>
              <a:rPr lang="fr-FR" b="1" dirty="0"/>
              <a:t>alpha (α)</a:t>
            </a:r>
            <a:r>
              <a:rPr lang="fr-FR" dirty="0"/>
              <a:t> pour le taux d'apprentissage, </a:t>
            </a:r>
            <a:r>
              <a:rPr lang="fr-FR" b="1" dirty="0"/>
              <a:t>gamma (γ)</a:t>
            </a:r>
            <a:r>
              <a:rPr lang="fr-FR" dirty="0"/>
              <a:t> pour le facteur de réduction des récompenses futures et </a:t>
            </a:r>
            <a:r>
              <a:rPr lang="fr-FR" b="1" dirty="0"/>
              <a:t>epsilon (ε)</a:t>
            </a:r>
            <a:r>
              <a:rPr lang="fr-FR" dirty="0"/>
              <a:t> pour l'exploration.</a:t>
            </a:r>
            <a:endParaRPr lang="fr-FR" b="1" dirty="0">
              <a:solidFill>
                <a:schemeClr val="accent6">
                  <a:lumMod val="50000"/>
                </a:schemeClr>
              </a:solidFill>
            </a:endParaRPr>
          </a:p>
          <a:p>
            <a:pPr algn="just"/>
            <a:endParaRPr lang="fr-FR" b="1" dirty="0">
              <a:solidFill>
                <a:schemeClr val="accent6">
                  <a:lumMod val="50000"/>
                </a:schemeClr>
              </a:solidFill>
            </a:endParaRPr>
          </a:p>
          <a:p>
            <a:pPr algn="just"/>
            <a:endParaRPr lang="fr-FR" b="1" dirty="0">
              <a:solidFill>
                <a:schemeClr val="accent6">
                  <a:lumMod val="50000"/>
                </a:schemeClr>
              </a:solidFill>
            </a:endParaRPr>
          </a:p>
        </p:txBody>
      </p:sp>
      <p:sp>
        <p:nvSpPr>
          <p:cNvPr id="2" name="Espace réservé du numéro de diapositive 1">
            <a:extLst>
              <a:ext uri="{FF2B5EF4-FFF2-40B4-BE49-F238E27FC236}">
                <a16:creationId xmlns:a16="http://schemas.microsoft.com/office/drawing/2014/main" id="{83F2173A-63EA-70FB-8E88-F356DC42D079}"/>
              </a:ext>
            </a:extLst>
          </p:cNvPr>
          <p:cNvSpPr>
            <a:spLocks noGrp="1"/>
          </p:cNvSpPr>
          <p:nvPr>
            <p:ph type="sldNum" sz="quarter" idx="12"/>
          </p:nvPr>
        </p:nvSpPr>
        <p:spPr/>
        <p:txBody>
          <a:bodyPr/>
          <a:lstStyle/>
          <a:p>
            <a:fld id="{69E57DC2-970A-4B3E-BB1C-7A09969E49DF}" type="slidenum">
              <a:rPr lang="en-US" smtClean="0"/>
              <a:t>37</a:t>
            </a:fld>
            <a:endParaRPr lang="en-US" dirty="0"/>
          </a:p>
        </p:txBody>
      </p:sp>
    </p:spTree>
    <p:extLst>
      <p:ext uri="{BB962C8B-B14F-4D97-AF65-F5344CB8AC3E}">
        <p14:creationId xmlns:p14="http://schemas.microsoft.com/office/powerpoint/2010/main" val="1534513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D5D2F-1B1B-C33E-97DD-66ECC72B659A}"/>
            </a:ext>
          </a:extLst>
        </p:cNvPr>
        <p:cNvGrpSpPr/>
        <p:nvPr/>
      </p:nvGrpSpPr>
      <p:grpSpPr>
        <a:xfrm>
          <a:off x="0" y="0"/>
          <a:ext cx="0" cy="0"/>
          <a:chOff x="0" y="0"/>
          <a:chExt cx="0" cy="0"/>
        </a:xfrm>
      </p:grpSpPr>
      <p:sp>
        <p:nvSpPr>
          <p:cNvPr id="6" name="ZoneTexte 5">
            <a:extLst>
              <a:ext uri="{FF2B5EF4-FFF2-40B4-BE49-F238E27FC236}">
                <a16:creationId xmlns:a16="http://schemas.microsoft.com/office/drawing/2014/main" id="{CF7E79F6-F1B0-C681-C356-6102C86301F1}"/>
              </a:ext>
            </a:extLst>
          </p:cNvPr>
          <p:cNvSpPr txBox="1"/>
          <p:nvPr/>
        </p:nvSpPr>
        <p:spPr>
          <a:xfrm>
            <a:off x="1746773" y="2013305"/>
            <a:ext cx="9524201" cy="2031325"/>
          </a:xfrm>
          <a:prstGeom prst="rect">
            <a:avLst/>
          </a:prstGeom>
          <a:noFill/>
        </p:spPr>
        <p:txBody>
          <a:bodyPr wrap="square">
            <a:spAutoFit/>
          </a:bodyPr>
          <a:lstStyle/>
          <a:p>
            <a:pPr algn="just"/>
            <a:r>
              <a:rPr lang="fr-FR" b="1" dirty="0">
                <a:solidFill>
                  <a:schemeClr val="accent6">
                    <a:lumMod val="50000"/>
                  </a:schemeClr>
                </a:solidFill>
              </a:rPr>
              <a:t>Contexte: </a:t>
            </a:r>
          </a:p>
          <a:p>
            <a:pPr lvl="0" defTabSz="914400" eaLnBrk="0" fontAlgn="base" hangingPunct="0">
              <a:spcBef>
                <a:spcPct val="0"/>
              </a:spcBef>
              <a:spcAft>
                <a:spcPct val="0"/>
              </a:spcAft>
            </a:pPr>
            <a:endParaRPr lang="fr-FR" altLang="fr-FR" dirty="0">
              <a:latin typeface="Arial" panose="020B0604020202020204" pitchFamily="34" charset="0"/>
            </a:endParaRPr>
          </a:p>
          <a:p>
            <a:pPr lvl="0" defTabSz="914400" eaLnBrk="0" fontAlgn="base" hangingPunct="0">
              <a:spcBef>
                <a:spcPct val="0"/>
              </a:spcBef>
              <a:spcAft>
                <a:spcPct val="0"/>
              </a:spcAft>
              <a:buFontTx/>
              <a:buChar char="•"/>
            </a:pPr>
            <a:r>
              <a:rPr lang="fr-FR" altLang="fr-FR" dirty="0">
                <a:latin typeface="Arial" panose="020B0604020202020204" pitchFamily="34" charset="0"/>
              </a:rPr>
              <a:t>Les actions possibles sont :</a:t>
            </a:r>
          </a:p>
          <a:p>
            <a:pPr lvl="0" defTabSz="914400" eaLnBrk="0" fontAlgn="base" hangingPunct="0">
              <a:spcBef>
                <a:spcPct val="0"/>
              </a:spcBef>
              <a:spcAft>
                <a:spcPct val="0"/>
              </a:spcAft>
              <a:buFontTx/>
              <a:buAutoNum type="arabicPeriod"/>
            </a:pPr>
            <a:r>
              <a:rPr lang="fr-FR" altLang="fr-FR" b="1" dirty="0">
                <a:latin typeface="Arial" panose="020B0604020202020204" pitchFamily="34" charset="0"/>
              </a:rPr>
              <a:t>Acheter</a:t>
            </a:r>
            <a:r>
              <a:rPr lang="fr-FR" altLang="fr-FR" dirty="0">
                <a:latin typeface="Arial" panose="020B0604020202020204" pitchFamily="34" charset="0"/>
              </a:rPr>
              <a:t> : L'agent achète un actif.</a:t>
            </a:r>
          </a:p>
          <a:p>
            <a:pPr lvl="0" defTabSz="914400" eaLnBrk="0" fontAlgn="base" hangingPunct="0">
              <a:spcBef>
                <a:spcPct val="0"/>
              </a:spcBef>
              <a:spcAft>
                <a:spcPct val="0"/>
              </a:spcAft>
              <a:buFontTx/>
              <a:buAutoNum type="arabicPeriod" startAt="2"/>
            </a:pPr>
            <a:r>
              <a:rPr lang="fr-FR" altLang="fr-FR" b="1" dirty="0">
                <a:latin typeface="Arial" panose="020B0604020202020204" pitchFamily="34" charset="0"/>
              </a:rPr>
              <a:t>Vendre</a:t>
            </a:r>
            <a:r>
              <a:rPr lang="fr-FR" altLang="fr-FR" dirty="0">
                <a:latin typeface="Arial" panose="020B0604020202020204" pitchFamily="34" charset="0"/>
              </a:rPr>
              <a:t> : L'agent vend un actif.</a:t>
            </a:r>
          </a:p>
          <a:p>
            <a:pPr lvl="0" defTabSz="914400" eaLnBrk="0" fontAlgn="base" hangingPunct="0">
              <a:spcBef>
                <a:spcPct val="0"/>
              </a:spcBef>
              <a:spcAft>
                <a:spcPct val="0"/>
              </a:spcAft>
              <a:buFontTx/>
              <a:buAutoNum type="arabicPeriod" startAt="3"/>
            </a:pPr>
            <a:r>
              <a:rPr lang="fr-FR" altLang="fr-FR" b="1" dirty="0">
                <a:latin typeface="Arial" panose="020B0604020202020204" pitchFamily="34" charset="0"/>
              </a:rPr>
              <a:t>Rester</a:t>
            </a:r>
            <a:r>
              <a:rPr lang="fr-FR" altLang="fr-FR" dirty="0">
                <a:latin typeface="Arial" panose="020B0604020202020204" pitchFamily="34" charset="0"/>
              </a:rPr>
              <a:t> : L'agent reste inactif.</a:t>
            </a:r>
          </a:p>
          <a:p>
            <a:pPr lvl="0" defTabSz="914400" eaLnBrk="0" fontAlgn="base" hangingPunct="0">
              <a:spcBef>
                <a:spcPct val="0"/>
              </a:spcBef>
              <a:spcAft>
                <a:spcPct val="0"/>
              </a:spcAft>
              <a:buFontTx/>
              <a:buChar char="•"/>
            </a:pPr>
            <a:r>
              <a:rPr lang="fr-FR" altLang="fr-FR" dirty="0">
                <a:latin typeface="Arial" panose="020B0604020202020204" pitchFamily="34" charset="0"/>
              </a:rPr>
              <a:t>Les récompenses sont basées sur les variations de prix entre deux états </a:t>
            </a:r>
            <a:endParaRPr lang="fr-FR" dirty="0"/>
          </a:p>
        </p:txBody>
      </p:sp>
      <p:sp>
        <p:nvSpPr>
          <p:cNvPr id="3" name="ZoneTexte 2">
            <a:extLst>
              <a:ext uri="{FF2B5EF4-FFF2-40B4-BE49-F238E27FC236}">
                <a16:creationId xmlns:a16="http://schemas.microsoft.com/office/drawing/2014/main" id="{B3A216B3-EE3F-494E-67E6-39230B0AFD06}"/>
              </a:ext>
            </a:extLst>
          </p:cNvPr>
          <p:cNvSpPr txBox="1"/>
          <p:nvPr/>
        </p:nvSpPr>
        <p:spPr>
          <a:xfrm>
            <a:off x="1746773" y="219807"/>
            <a:ext cx="9774667" cy="1077218"/>
          </a:xfrm>
          <a:prstGeom prst="rect">
            <a:avLst/>
          </a:prstGeom>
          <a:noFill/>
        </p:spPr>
        <p:txBody>
          <a:bodyPr wrap="square" rtlCol="0">
            <a:spAutoFit/>
          </a:bodyPr>
          <a:lstStyle/>
          <a:p>
            <a:r>
              <a:rPr lang="fr-MA" sz="3600" b="1" i="1" dirty="0">
                <a:solidFill>
                  <a:srgbClr val="FF9900"/>
                </a:solidFill>
              </a:rPr>
              <a:t>VI. APPRENTISSAGE PAR RENFORCEMENT </a:t>
            </a:r>
          </a:p>
          <a:p>
            <a:pPr marL="457200" indent="-457200">
              <a:buFont typeface="Wingdings" panose="05000000000000000000" pitchFamily="2" charset="2"/>
              <a:buChar char="Ø"/>
            </a:pPr>
            <a:r>
              <a:rPr lang="fr-MA" sz="2400" cap="all" dirty="0">
                <a:solidFill>
                  <a:srgbClr val="0070C0"/>
                </a:solidFill>
                <a:latin typeface="+mj-lt"/>
                <a:ea typeface="+mj-ea"/>
                <a:cs typeface="+mj-cs"/>
              </a:rPr>
              <a:t>Q-Learning</a:t>
            </a:r>
            <a:r>
              <a:rPr lang="fr-MA" sz="2800" dirty="0">
                <a:solidFill>
                  <a:srgbClr val="FF0000"/>
                </a:solidFill>
              </a:rPr>
              <a:t> </a:t>
            </a:r>
          </a:p>
        </p:txBody>
      </p:sp>
      <p:sp>
        <p:nvSpPr>
          <p:cNvPr id="2" name="Espace réservé du numéro de diapositive 1">
            <a:extLst>
              <a:ext uri="{FF2B5EF4-FFF2-40B4-BE49-F238E27FC236}">
                <a16:creationId xmlns:a16="http://schemas.microsoft.com/office/drawing/2014/main" id="{7E0AD0B3-63D3-E6AF-B6A9-5833F889719E}"/>
              </a:ext>
            </a:extLst>
          </p:cNvPr>
          <p:cNvSpPr>
            <a:spLocks noGrp="1"/>
          </p:cNvSpPr>
          <p:nvPr>
            <p:ph type="sldNum" sz="quarter" idx="12"/>
          </p:nvPr>
        </p:nvSpPr>
        <p:spPr/>
        <p:txBody>
          <a:bodyPr/>
          <a:lstStyle/>
          <a:p>
            <a:fld id="{69E57DC2-970A-4B3E-BB1C-7A09969E49DF}" type="slidenum">
              <a:rPr lang="en-US" smtClean="0"/>
              <a:t>38</a:t>
            </a:fld>
            <a:endParaRPr lang="en-US" dirty="0"/>
          </a:p>
        </p:txBody>
      </p:sp>
    </p:spTree>
    <p:extLst>
      <p:ext uri="{BB962C8B-B14F-4D97-AF65-F5344CB8AC3E}">
        <p14:creationId xmlns:p14="http://schemas.microsoft.com/office/powerpoint/2010/main" val="33646745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AFEB3-8839-80E0-DFCC-924DE3C70CDF}"/>
            </a:ext>
          </a:extLst>
        </p:cNvPr>
        <p:cNvGrpSpPr/>
        <p:nvPr/>
      </p:nvGrpSpPr>
      <p:grpSpPr>
        <a:xfrm>
          <a:off x="0" y="0"/>
          <a:ext cx="0" cy="0"/>
          <a:chOff x="0" y="0"/>
          <a:chExt cx="0" cy="0"/>
        </a:xfrm>
      </p:grpSpPr>
      <p:pic>
        <p:nvPicPr>
          <p:cNvPr id="5" name="Image 4">
            <a:extLst>
              <a:ext uri="{FF2B5EF4-FFF2-40B4-BE49-F238E27FC236}">
                <a16:creationId xmlns:a16="http://schemas.microsoft.com/office/drawing/2014/main" id="{661E0B01-4515-4B8F-66FC-52B36A55FD31}"/>
              </a:ext>
            </a:extLst>
          </p:cNvPr>
          <p:cNvPicPr>
            <a:picLocks noChangeAspect="1"/>
          </p:cNvPicPr>
          <p:nvPr/>
        </p:nvPicPr>
        <p:blipFill>
          <a:blip r:embed="rId2"/>
          <a:stretch>
            <a:fillRect/>
          </a:stretch>
        </p:blipFill>
        <p:spPr>
          <a:xfrm>
            <a:off x="1485673" y="1386543"/>
            <a:ext cx="9334728" cy="4879223"/>
          </a:xfrm>
          <a:prstGeom prst="rect">
            <a:avLst/>
          </a:prstGeom>
        </p:spPr>
      </p:pic>
      <p:sp>
        <p:nvSpPr>
          <p:cNvPr id="8" name="ZoneTexte 7">
            <a:extLst>
              <a:ext uri="{FF2B5EF4-FFF2-40B4-BE49-F238E27FC236}">
                <a16:creationId xmlns:a16="http://schemas.microsoft.com/office/drawing/2014/main" id="{A8A2C9D6-CCB2-FED6-88FE-3AE103070EBC}"/>
              </a:ext>
            </a:extLst>
          </p:cNvPr>
          <p:cNvSpPr txBox="1"/>
          <p:nvPr/>
        </p:nvSpPr>
        <p:spPr>
          <a:xfrm>
            <a:off x="1746773" y="219807"/>
            <a:ext cx="9774667" cy="1077218"/>
          </a:xfrm>
          <a:prstGeom prst="rect">
            <a:avLst/>
          </a:prstGeom>
          <a:noFill/>
        </p:spPr>
        <p:txBody>
          <a:bodyPr wrap="square" rtlCol="0">
            <a:spAutoFit/>
          </a:bodyPr>
          <a:lstStyle/>
          <a:p>
            <a:r>
              <a:rPr lang="fr-MA" sz="3600" b="1" i="1" dirty="0">
                <a:solidFill>
                  <a:srgbClr val="FF9900"/>
                </a:solidFill>
              </a:rPr>
              <a:t>VI. APPRENTISSAGE PAR RENFORCEMENT </a:t>
            </a:r>
          </a:p>
          <a:p>
            <a:pPr marL="457200" indent="-457200">
              <a:buFont typeface="Wingdings" panose="05000000000000000000" pitchFamily="2" charset="2"/>
              <a:buChar char="Ø"/>
            </a:pPr>
            <a:r>
              <a:rPr lang="fr-MA" sz="2400" cap="all" dirty="0">
                <a:solidFill>
                  <a:srgbClr val="0070C0"/>
                </a:solidFill>
                <a:latin typeface="+mj-lt"/>
                <a:ea typeface="+mj-ea"/>
                <a:cs typeface="+mj-cs"/>
              </a:rPr>
              <a:t>Q-Learning</a:t>
            </a:r>
            <a:r>
              <a:rPr lang="fr-MA" sz="2800" dirty="0">
                <a:solidFill>
                  <a:srgbClr val="FF0000"/>
                </a:solidFill>
              </a:rPr>
              <a:t> </a:t>
            </a:r>
          </a:p>
        </p:txBody>
      </p:sp>
      <p:sp>
        <p:nvSpPr>
          <p:cNvPr id="2" name="Espace réservé du numéro de diapositive 1">
            <a:extLst>
              <a:ext uri="{FF2B5EF4-FFF2-40B4-BE49-F238E27FC236}">
                <a16:creationId xmlns:a16="http://schemas.microsoft.com/office/drawing/2014/main" id="{F2116AD4-D0B1-0835-5153-1FAF487C57B9}"/>
              </a:ext>
            </a:extLst>
          </p:cNvPr>
          <p:cNvSpPr>
            <a:spLocks noGrp="1"/>
          </p:cNvSpPr>
          <p:nvPr>
            <p:ph type="sldNum" sz="quarter" idx="12"/>
          </p:nvPr>
        </p:nvSpPr>
        <p:spPr/>
        <p:txBody>
          <a:bodyPr/>
          <a:lstStyle/>
          <a:p>
            <a:fld id="{69E57DC2-970A-4B3E-BB1C-7A09969E49DF}" type="slidenum">
              <a:rPr lang="en-US" smtClean="0"/>
              <a:t>39</a:t>
            </a:fld>
            <a:endParaRPr lang="en-US" dirty="0"/>
          </a:p>
        </p:txBody>
      </p:sp>
    </p:spTree>
    <p:extLst>
      <p:ext uri="{BB962C8B-B14F-4D97-AF65-F5344CB8AC3E}">
        <p14:creationId xmlns:p14="http://schemas.microsoft.com/office/powerpoint/2010/main" val="1145561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C5B9206-EF86-1EE3-6583-7245DA52FA2F}"/>
              </a:ext>
            </a:extLst>
          </p:cNvPr>
          <p:cNvSpPr>
            <a:spLocks noGrp="1"/>
          </p:cNvSpPr>
          <p:nvPr>
            <p:ph sz="half" idx="1"/>
          </p:nvPr>
        </p:nvSpPr>
        <p:spPr>
          <a:xfrm>
            <a:off x="1371600" y="1738368"/>
            <a:ext cx="9993086" cy="3275762"/>
          </a:xfrm>
        </p:spPr>
        <p:txBody>
          <a:bodyPr/>
          <a:lstStyle/>
          <a:p>
            <a:pPr algn="just">
              <a:lnSpc>
                <a:spcPct val="150000"/>
              </a:lnSpc>
            </a:pPr>
            <a:r>
              <a:rPr lang="fr-FR" dirty="0"/>
              <a:t>             L’objectif est de développer des modèles de machine </a:t>
            </a:r>
            <a:r>
              <a:rPr lang="fr-FR" dirty="0" err="1"/>
              <a:t>learning</a:t>
            </a:r>
            <a:r>
              <a:rPr lang="fr-FR" dirty="0"/>
              <a:t> capables de tirer partie de ces données pour fournir des insights exploitables, tels que la prédiction des prix des actions, la classification des entreprises par performance, ou encore le regroupement d’entreprises aux profils financiers similaires. Une telle approche permettra non seulement de mieux comprendre les dynamiques du marché, mais également de fournir des outils d’aide à la décision aux investisseurs et aux gestionnaires.</a:t>
            </a:r>
            <a:endParaRPr lang="fr-MA" dirty="0"/>
          </a:p>
        </p:txBody>
      </p:sp>
      <p:sp>
        <p:nvSpPr>
          <p:cNvPr id="4" name="Espace réservé du numéro de diapositive 3">
            <a:extLst>
              <a:ext uri="{FF2B5EF4-FFF2-40B4-BE49-F238E27FC236}">
                <a16:creationId xmlns:a16="http://schemas.microsoft.com/office/drawing/2014/main" id="{CAECBD84-7023-7DB3-09E1-6F7B43CFC99A}"/>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38170546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D8D8C-B164-7C7C-33CF-45FC31E0A54A}"/>
            </a:ext>
          </a:extLst>
        </p:cNvPr>
        <p:cNvGrpSpPr/>
        <p:nvPr/>
      </p:nvGrpSpPr>
      <p:grpSpPr>
        <a:xfrm>
          <a:off x="0" y="0"/>
          <a:ext cx="0" cy="0"/>
          <a:chOff x="0" y="0"/>
          <a:chExt cx="0" cy="0"/>
        </a:xfrm>
      </p:grpSpPr>
      <p:pic>
        <p:nvPicPr>
          <p:cNvPr id="3" name="Image 2">
            <a:extLst>
              <a:ext uri="{FF2B5EF4-FFF2-40B4-BE49-F238E27FC236}">
                <a16:creationId xmlns:a16="http://schemas.microsoft.com/office/drawing/2014/main" id="{C8584232-300A-BD61-FA47-307ED6739CA2}"/>
              </a:ext>
            </a:extLst>
          </p:cNvPr>
          <p:cNvPicPr>
            <a:picLocks noChangeAspect="1"/>
          </p:cNvPicPr>
          <p:nvPr/>
        </p:nvPicPr>
        <p:blipFill>
          <a:blip r:embed="rId2"/>
          <a:stretch>
            <a:fillRect/>
          </a:stretch>
        </p:blipFill>
        <p:spPr>
          <a:xfrm>
            <a:off x="1485672" y="1373225"/>
            <a:ext cx="9220655" cy="4879223"/>
          </a:xfrm>
          <a:prstGeom prst="rect">
            <a:avLst/>
          </a:prstGeom>
        </p:spPr>
      </p:pic>
      <p:sp>
        <p:nvSpPr>
          <p:cNvPr id="5" name="ZoneTexte 4">
            <a:extLst>
              <a:ext uri="{FF2B5EF4-FFF2-40B4-BE49-F238E27FC236}">
                <a16:creationId xmlns:a16="http://schemas.microsoft.com/office/drawing/2014/main" id="{A01F93C6-58B0-D479-AC03-9374D9F5A91E}"/>
              </a:ext>
            </a:extLst>
          </p:cNvPr>
          <p:cNvSpPr txBox="1"/>
          <p:nvPr/>
        </p:nvSpPr>
        <p:spPr>
          <a:xfrm>
            <a:off x="1746773" y="219807"/>
            <a:ext cx="9774667" cy="1077218"/>
          </a:xfrm>
          <a:prstGeom prst="rect">
            <a:avLst/>
          </a:prstGeom>
          <a:noFill/>
        </p:spPr>
        <p:txBody>
          <a:bodyPr wrap="square" rtlCol="0">
            <a:spAutoFit/>
          </a:bodyPr>
          <a:lstStyle/>
          <a:p>
            <a:r>
              <a:rPr lang="fr-MA" sz="3600" b="1" i="1" dirty="0">
                <a:solidFill>
                  <a:srgbClr val="FF9900"/>
                </a:solidFill>
              </a:rPr>
              <a:t>VI. APPRENTISSAGE PAR RENFORCEMENT </a:t>
            </a:r>
          </a:p>
          <a:p>
            <a:pPr marL="457200" indent="-457200">
              <a:buFont typeface="Wingdings" panose="05000000000000000000" pitchFamily="2" charset="2"/>
              <a:buChar char="Ø"/>
            </a:pPr>
            <a:r>
              <a:rPr lang="fr-MA" sz="2400" cap="all" dirty="0">
                <a:solidFill>
                  <a:srgbClr val="0070C0"/>
                </a:solidFill>
                <a:latin typeface="+mj-lt"/>
                <a:ea typeface="+mj-ea"/>
                <a:cs typeface="+mj-cs"/>
              </a:rPr>
              <a:t>Q-Learning</a:t>
            </a:r>
            <a:r>
              <a:rPr lang="fr-MA" sz="2800" dirty="0">
                <a:solidFill>
                  <a:srgbClr val="FF0000"/>
                </a:solidFill>
              </a:rPr>
              <a:t> </a:t>
            </a:r>
          </a:p>
        </p:txBody>
      </p:sp>
      <p:sp>
        <p:nvSpPr>
          <p:cNvPr id="2" name="Espace réservé du numéro de diapositive 1">
            <a:extLst>
              <a:ext uri="{FF2B5EF4-FFF2-40B4-BE49-F238E27FC236}">
                <a16:creationId xmlns:a16="http://schemas.microsoft.com/office/drawing/2014/main" id="{0C4F6906-25B9-FF25-898D-30AAB070AC84}"/>
              </a:ext>
            </a:extLst>
          </p:cNvPr>
          <p:cNvSpPr>
            <a:spLocks noGrp="1"/>
          </p:cNvSpPr>
          <p:nvPr>
            <p:ph type="sldNum" sz="quarter" idx="12"/>
          </p:nvPr>
        </p:nvSpPr>
        <p:spPr/>
        <p:txBody>
          <a:bodyPr/>
          <a:lstStyle/>
          <a:p>
            <a:fld id="{69E57DC2-970A-4B3E-BB1C-7A09969E49DF}" type="slidenum">
              <a:rPr lang="en-US" smtClean="0"/>
              <a:t>40</a:t>
            </a:fld>
            <a:endParaRPr lang="en-US" dirty="0"/>
          </a:p>
        </p:txBody>
      </p:sp>
    </p:spTree>
    <p:extLst>
      <p:ext uri="{BB962C8B-B14F-4D97-AF65-F5344CB8AC3E}">
        <p14:creationId xmlns:p14="http://schemas.microsoft.com/office/powerpoint/2010/main" val="37601690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A9D39-5E3A-3F10-D799-6E3C4158263E}"/>
            </a:ext>
          </a:extLst>
        </p:cNvPr>
        <p:cNvGrpSpPr/>
        <p:nvPr/>
      </p:nvGrpSpPr>
      <p:grpSpPr>
        <a:xfrm>
          <a:off x="0" y="0"/>
          <a:ext cx="0" cy="0"/>
          <a:chOff x="0" y="0"/>
          <a:chExt cx="0" cy="0"/>
        </a:xfrm>
      </p:grpSpPr>
      <p:pic>
        <p:nvPicPr>
          <p:cNvPr id="4" name="Image 3">
            <a:extLst>
              <a:ext uri="{FF2B5EF4-FFF2-40B4-BE49-F238E27FC236}">
                <a16:creationId xmlns:a16="http://schemas.microsoft.com/office/drawing/2014/main" id="{1C98C488-AE49-8705-A6C7-71322CCC6685}"/>
              </a:ext>
            </a:extLst>
          </p:cNvPr>
          <p:cNvPicPr>
            <a:picLocks noChangeAspect="1"/>
          </p:cNvPicPr>
          <p:nvPr/>
        </p:nvPicPr>
        <p:blipFill>
          <a:blip r:embed="rId2"/>
          <a:stretch>
            <a:fillRect/>
          </a:stretch>
        </p:blipFill>
        <p:spPr>
          <a:xfrm>
            <a:off x="3712733" y="1297025"/>
            <a:ext cx="5217907" cy="5119015"/>
          </a:xfrm>
          <a:prstGeom prst="rect">
            <a:avLst/>
          </a:prstGeom>
        </p:spPr>
      </p:pic>
      <p:sp>
        <p:nvSpPr>
          <p:cNvPr id="5" name="ZoneTexte 4">
            <a:extLst>
              <a:ext uri="{FF2B5EF4-FFF2-40B4-BE49-F238E27FC236}">
                <a16:creationId xmlns:a16="http://schemas.microsoft.com/office/drawing/2014/main" id="{99D9C4ED-7062-8F07-B89B-1DF9B8417781}"/>
              </a:ext>
            </a:extLst>
          </p:cNvPr>
          <p:cNvSpPr txBox="1"/>
          <p:nvPr/>
        </p:nvSpPr>
        <p:spPr>
          <a:xfrm>
            <a:off x="1746773" y="219807"/>
            <a:ext cx="9774667" cy="1077218"/>
          </a:xfrm>
          <a:prstGeom prst="rect">
            <a:avLst/>
          </a:prstGeom>
          <a:noFill/>
        </p:spPr>
        <p:txBody>
          <a:bodyPr wrap="square" rtlCol="0">
            <a:spAutoFit/>
          </a:bodyPr>
          <a:lstStyle/>
          <a:p>
            <a:r>
              <a:rPr lang="fr-MA" sz="3600" b="1" i="1" dirty="0">
                <a:solidFill>
                  <a:srgbClr val="FF9900"/>
                </a:solidFill>
              </a:rPr>
              <a:t>VI. APPRENTISSAGE PAR RENFORCEMENT </a:t>
            </a:r>
          </a:p>
          <a:p>
            <a:pPr marL="457200" indent="-457200">
              <a:buFont typeface="Wingdings" panose="05000000000000000000" pitchFamily="2" charset="2"/>
              <a:buChar char="Ø"/>
            </a:pPr>
            <a:r>
              <a:rPr lang="fr-MA" sz="2400" cap="all" dirty="0">
                <a:solidFill>
                  <a:srgbClr val="0070C0"/>
                </a:solidFill>
                <a:latin typeface="+mj-lt"/>
                <a:ea typeface="+mj-ea"/>
                <a:cs typeface="+mj-cs"/>
              </a:rPr>
              <a:t>Q-Learning</a:t>
            </a:r>
            <a:r>
              <a:rPr lang="fr-MA" sz="2800" dirty="0">
                <a:solidFill>
                  <a:srgbClr val="FF0000"/>
                </a:solidFill>
              </a:rPr>
              <a:t> </a:t>
            </a:r>
          </a:p>
        </p:txBody>
      </p:sp>
      <p:sp>
        <p:nvSpPr>
          <p:cNvPr id="2" name="Espace réservé du numéro de diapositive 1">
            <a:extLst>
              <a:ext uri="{FF2B5EF4-FFF2-40B4-BE49-F238E27FC236}">
                <a16:creationId xmlns:a16="http://schemas.microsoft.com/office/drawing/2014/main" id="{7D76E90A-2E42-A1F0-239E-753E86C78649}"/>
              </a:ext>
            </a:extLst>
          </p:cNvPr>
          <p:cNvSpPr>
            <a:spLocks noGrp="1"/>
          </p:cNvSpPr>
          <p:nvPr>
            <p:ph type="sldNum" sz="quarter" idx="12"/>
          </p:nvPr>
        </p:nvSpPr>
        <p:spPr/>
        <p:txBody>
          <a:bodyPr/>
          <a:lstStyle/>
          <a:p>
            <a:fld id="{69E57DC2-970A-4B3E-BB1C-7A09969E49DF}" type="slidenum">
              <a:rPr lang="en-US" smtClean="0"/>
              <a:t>41</a:t>
            </a:fld>
            <a:endParaRPr lang="en-US" dirty="0"/>
          </a:p>
        </p:txBody>
      </p:sp>
    </p:spTree>
    <p:extLst>
      <p:ext uri="{BB962C8B-B14F-4D97-AF65-F5344CB8AC3E}">
        <p14:creationId xmlns:p14="http://schemas.microsoft.com/office/powerpoint/2010/main" val="23857687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12B30308-7F81-3D54-B104-6ECA391B3D27}"/>
              </a:ext>
            </a:extLst>
          </p:cNvPr>
          <p:cNvSpPr>
            <a:spLocks noGrp="1"/>
          </p:cNvSpPr>
          <p:nvPr>
            <p:ph type="sldNum" sz="quarter" idx="12"/>
          </p:nvPr>
        </p:nvSpPr>
        <p:spPr/>
        <p:txBody>
          <a:bodyPr/>
          <a:lstStyle/>
          <a:p>
            <a:fld id="{69E57DC2-970A-4B3E-BB1C-7A09969E49DF}" type="slidenum">
              <a:rPr lang="en-US" smtClean="0"/>
              <a:t>42</a:t>
            </a:fld>
            <a:endParaRPr lang="en-US" dirty="0"/>
          </a:p>
        </p:txBody>
      </p:sp>
      <p:sp>
        <p:nvSpPr>
          <p:cNvPr id="4" name="ZoneTexte 3">
            <a:extLst>
              <a:ext uri="{FF2B5EF4-FFF2-40B4-BE49-F238E27FC236}">
                <a16:creationId xmlns:a16="http://schemas.microsoft.com/office/drawing/2014/main" id="{224A8CBB-460C-3C84-F6BA-ABE47CB65CEF}"/>
              </a:ext>
            </a:extLst>
          </p:cNvPr>
          <p:cNvSpPr txBox="1"/>
          <p:nvPr/>
        </p:nvSpPr>
        <p:spPr>
          <a:xfrm>
            <a:off x="1746773" y="219807"/>
            <a:ext cx="9774667" cy="646331"/>
          </a:xfrm>
          <a:prstGeom prst="rect">
            <a:avLst/>
          </a:prstGeom>
          <a:noFill/>
        </p:spPr>
        <p:txBody>
          <a:bodyPr wrap="square" rtlCol="0">
            <a:spAutoFit/>
          </a:bodyPr>
          <a:lstStyle/>
          <a:p>
            <a:r>
              <a:rPr lang="fr-MA" sz="3600" b="1" i="1" dirty="0">
                <a:solidFill>
                  <a:srgbClr val="FF9900"/>
                </a:solidFill>
              </a:rPr>
              <a:t>VII. Conclusion</a:t>
            </a:r>
          </a:p>
        </p:txBody>
      </p:sp>
      <p:sp>
        <p:nvSpPr>
          <p:cNvPr id="5" name="ZoneTexte 4">
            <a:extLst>
              <a:ext uri="{FF2B5EF4-FFF2-40B4-BE49-F238E27FC236}">
                <a16:creationId xmlns:a16="http://schemas.microsoft.com/office/drawing/2014/main" id="{59EBA6D0-DB62-2272-AB58-792BA8563F30}"/>
              </a:ext>
            </a:extLst>
          </p:cNvPr>
          <p:cNvSpPr txBox="1"/>
          <p:nvPr/>
        </p:nvSpPr>
        <p:spPr>
          <a:xfrm>
            <a:off x="1746773" y="2110153"/>
            <a:ext cx="9607864" cy="2123658"/>
          </a:xfrm>
          <a:prstGeom prst="rect">
            <a:avLst/>
          </a:prstGeom>
          <a:noFill/>
        </p:spPr>
        <p:txBody>
          <a:bodyPr wrap="square" rtlCol="0">
            <a:spAutoFit/>
          </a:bodyPr>
          <a:lstStyle/>
          <a:p>
            <a:pPr marL="342900" indent="-342900">
              <a:buFont typeface="Wingdings" panose="05000000000000000000" pitchFamily="2" charset="2"/>
              <a:buChar char="§"/>
            </a:pPr>
            <a:r>
              <a:rPr lang="fr-FR" sz="2200" dirty="0"/>
              <a:t>           En conclusion, ce projet vise à fournir une méthodologie structurée pour analyser et interpréter les données financières des entreprises. En identifiant les indicateurs clés et en exploitant des outils d'analyse avancés, il permettra non seulement d'évaluer la performance actuelle des entreprises, mais aussi de prédire leur évolution sur le marché, contribuant ainsi à une prise de décision stratégique éclairée dans divers secteurs.</a:t>
            </a:r>
            <a:endParaRPr lang="fr-MA" sz="2200" dirty="0"/>
          </a:p>
        </p:txBody>
      </p:sp>
    </p:spTree>
    <p:extLst>
      <p:ext uri="{BB962C8B-B14F-4D97-AF65-F5344CB8AC3E}">
        <p14:creationId xmlns:p14="http://schemas.microsoft.com/office/powerpoint/2010/main" val="91944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27DF06-628F-7BBE-54B8-6E825FBFD108}"/>
              </a:ext>
            </a:extLst>
          </p:cNvPr>
          <p:cNvSpPr>
            <a:spLocks noGrp="1"/>
          </p:cNvSpPr>
          <p:nvPr>
            <p:ph type="title"/>
          </p:nvPr>
        </p:nvSpPr>
        <p:spPr>
          <a:xfrm>
            <a:off x="1371600" y="685800"/>
            <a:ext cx="9601200" cy="888476"/>
          </a:xfrm>
        </p:spPr>
        <p:txBody>
          <a:bodyPr>
            <a:normAutofit/>
          </a:bodyPr>
          <a:lstStyle/>
          <a:p>
            <a:r>
              <a:rPr lang="fr-MA" sz="4000" b="1" i="1" dirty="0">
                <a:solidFill>
                  <a:srgbClr val="FF9900"/>
                </a:solidFill>
                <a:latin typeface="+mn-lt"/>
                <a:ea typeface="+mn-ea"/>
                <a:cs typeface="+mn-cs"/>
              </a:rPr>
              <a:t>II. </a:t>
            </a:r>
            <a:r>
              <a:rPr lang="fr-MA" sz="4000" b="1" i="1" dirty="0" err="1">
                <a:solidFill>
                  <a:srgbClr val="FF9900"/>
                </a:solidFill>
                <a:latin typeface="+mn-lt"/>
                <a:ea typeface="+mn-ea"/>
                <a:cs typeface="+mn-cs"/>
              </a:rPr>
              <a:t>Dataset</a:t>
            </a:r>
            <a:endParaRPr lang="fr-MA" sz="4000" b="1" i="1" dirty="0">
              <a:solidFill>
                <a:srgbClr val="FF9900"/>
              </a:solidFill>
              <a:latin typeface="+mn-lt"/>
              <a:ea typeface="+mn-ea"/>
              <a:cs typeface="+mn-cs"/>
            </a:endParaRPr>
          </a:p>
        </p:txBody>
      </p:sp>
      <p:sp>
        <p:nvSpPr>
          <p:cNvPr id="3" name="Espace réservé du contenu 2">
            <a:extLst>
              <a:ext uri="{FF2B5EF4-FFF2-40B4-BE49-F238E27FC236}">
                <a16:creationId xmlns:a16="http://schemas.microsoft.com/office/drawing/2014/main" id="{B3950520-F549-80EE-3439-9CE0B2D3A221}"/>
              </a:ext>
            </a:extLst>
          </p:cNvPr>
          <p:cNvSpPr>
            <a:spLocks noGrp="1"/>
          </p:cNvSpPr>
          <p:nvPr>
            <p:ph idx="1"/>
          </p:nvPr>
        </p:nvSpPr>
        <p:spPr>
          <a:xfrm>
            <a:off x="1371600" y="1868993"/>
            <a:ext cx="9932796" cy="3998407"/>
          </a:xfrm>
        </p:spPr>
        <p:txBody>
          <a:bodyPr/>
          <a:lstStyle/>
          <a:p>
            <a:pPr algn="just"/>
            <a:r>
              <a:rPr lang="fr-FR" dirty="0"/>
              <a:t>https://www.kaggle.com/datasets/paytonfisher/sp-500-companies-with-financial-information</a:t>
            </a:r>
          </a:p>
          <a:p>
            <a:pPr algn="just"/>
            <a:r>
              <a:rPr lang="fr-FR" dirty="0"/>
              <a:t>Voici un ensemble de données complet comprenant de nombreux indicateurs financiers que de nombreux professionnels et experts en investissement utilisent souvent pour évaluer les entreprises. Ces données portent sur les entreprises qui composent l'indice S&amp;P 500 (Standard &amp; </a:t>
            </a:r>
            <a:r>
              <a:rPr lang="fr-FR" dirty="0" err="1"/>
              <a:t>Poor's</a:t>
            </a:r>
            <a:r>
              <a:rPr lang="fr-FR" dirty="0"/>
              <a:t> 500). Le S&amp;P 500 est un indice pondéré par la capitalisation boursière des 500 entreprises cotées en bourse les plus importantes des États-Unis (les 500 plus grandes entreprises en termes de capitalisation boursière). L'indice S&amp;P 500 est un indice utile à étudier car il reflète généralement la santé globale du marché boursier américain. L'ensemble de données a été mis à jour pour la dernière fois en juillet 2020.</a:t>
            </a:r>
            <a:endParaRPr lang="fr-MA" dirty="0"/>
          </a:p>
        </p:txBody>
      </p:sp>
      <p:sp>
        <p:nvSpPr>
          <p:cNvPr id="5" name="Espace réservé du numéro de diapositive 4">
            <a:extLst>
              <a:ext uri="{FF2B5EF4-FFF2-40B4-BE49-F238E27FC236}">
                <a16:creationId xmlns:a16="http://schemas.microsoft.com/office/drawing/2014/main" id="{1701BF19-19E7-890A-29CF-1583CF18893D}"/>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2520928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30668B-90B0-F021-CFC4-63A4BA81C0A7}"/>
              </a:ext>
            </a:extLst>
          </p:cNvPr>
          <p:cNvSpPr>
            <a:spLocks noGrp="1"/>
          </p:cNvSpPr>
          <p:nvPr>
            <p:ph type="title"/>
          </p:nvPr>
        </p:nvSpPr>
        <p:spPr>
          <a:xfrm>
            <a:off x="1295400" y="369084"/>
            <a:ext cx="9601200" cy="784781"/>
          </a:xfrm>
        </p:spPr>
        <p:txBody>
          <a:bodyPr>
            <a:normAutofit/>
          </a:bodyPr>
          <a:lstStyle/>
          <a:p>
            <a:r>
              <a:rPr lang="fr-FR" altLang="fr-FR" cap="all" dirty="0">
                <a:solidFill>
                  <a:srgbClr val="0070C0"/>
                </a:solidFill>
              </a:rPr>
              <a:t>Variables</a:t>
            </a:r>
            <a:r>
              <a:rPr kumimoji="0" lang="fr-FR" altLang="fr-FR" sz="4400" b="1" i="0" u="none" strike="noStrike" cap="none" normalizeH="0" baseline="0" dirty="0">
                <a:ln>
                  <a:noFill/>
                </a:ln>
                <a:solidFill>
                  <a:schemeClr val="tx1"/>
                </a:solidFill>
                <a:effectLst/>
                <a:latin typeface="Arial" panose="020B0604020202020204" pitchFamily="34" charset="0"/>
              </a:rPr>
              <a:t>:</a:t>
            </a:r>
            <a:endParaRPr lang="fr-MA" dirty="0"/>
          </a:p>
        </p:txBody>
      </p:sp>
      <p:sp>
        <p:nvSpPr>
          <p:cNvPr id="4" name="Rectangle 1">
            <a:extLst>
              <a:ext uri="{FF2B5EF4-FFF2-40B4-BE49-F238E27FC236}">
                <a16:creationId xmlns:a16="http://schemas.microsoft.com/office/drawing/2014/main" id="{18B04370-0FAD-5CC7-7300-9230611E9D22}"/>
              </a:ext>
            </a:extLst>
          </p:cNvPr>
          <p:cNvSpPr>
            <a:spLocks noGrp="1" noChangeArrowheads="1"/>
          </p:cNvSpPr>
          <p:nvPr>
            <p:ph idx="1"/>
          </p:nvPr>
        </p:nvSpPr>
        <p:spPr bwMode="auto">
          <a:xfrm>
            <a:off x="1333893" y="2504857"/>
            <a:ext cx="1045670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Variables catégorielles (4) :</a:t>
            </a:r>
          </a:p>
          <a:p>
            <a:pPr marL="0" marR="0" lvl="0" indent="0" algn="just" defTabSz="914400" rtl="0" eaLnBrk="0" fontAlgn="base" latinLnBrk="0" hangingPunct="0">
              <a:lnSpc>
                <a:spcPct val="100000"/>
              </a:lnSpc>
              <a:spcBef>
                <a:spcPct val="0"/>
              </a:spcBef>
              <a:spcAft>
                <a:spcPct val="0"/>
              </a:spcAft>
              <a:buClrTx/>
              <a:buSz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fr-FR" altLang="fr-FR" sz="1800" b="1" i="0" u="none" strike="noStrike" cap="none" normalizeH="0" baseline="0" dirty="0">
                <a:ln>
                  <a:noFill/>
                </a:ln>
                <a:solidFill>
                  <a:schemeClr val="tx1"/>
                </a:solidFill>
                <a:effectLst/>
                <a:latin typeface="Arial" panose="020B0604020202020204" pitchFamily="34" charset="0"/>
              </a:rPr>
              <a:t>        Symbol</a:t>
            </a:r>
            <a:r>
              <a:rPr kumimoji="0" lang="fr-FR" altLang="fr-FR" sz="1800" b="0" i="0" u="none" strike="noStrike" cap="none" normalizeH="0" baseline="0" dirty="0">
                <a:ln>
                  <a:noFill/>
                </a:ln>
                <a:solidFill>
                  <a:schemeClr val="tx1"/>
                </a:solidFill>
                <a:effectLst/>
                <a:latin typeface="Arial" panose="020B0604020202020204" pitchFamily="34" charset="0"/>
              </a:rPr>
              <a:t> : Symbole boursier unique identifiant chaque entreprise sur un marché.</a:t>
            </a:r>
          </a:p>
          <a:p>
            <a:pPr marL="0" marR="0" lvl="0" indent="0" algn="just" defTabSz="914400" rtl="0" eaLnBrk="0" fontAlgn="base" latinLnBrk="0" hangingPunct="0">
              <a:lnSpc>
                <a:spcPct val="100000"/>
              </a:lnSpc>
              <a:spcBef>
                <a:spcPct val="0"/>
              </a:spcBef>
              <a:spcAft>
                <a:spcPct val="0"/>
              </a:spcAft>
              <a:buClrTx/>
              <a:buSzTx/>
              <a:buNone/>
              <a:tabLst/>
            </a:pPr>
            <a:r>
              <a:rPr kumimoji="0" lang="fr-FR" altLang="fr-FR" sz="1800" b="1" i="0" u="none" strike="noStrike" cap="none" normalizeH="0" baseline="0" dirty="0">
                <a:ln>
                  <a:noFill/>
                </a:ln>
                <a:solidFill>
                  <a:schemeClr val="tx1"/>
                </a:solidFill>
                <a:effectLst/>
                <a:latin typeface="Arial" panose="020B0604020202020204" pitchFamily="34" charset="0"/>
              </a:rPr>
              <a:t>        Name</a:t>
            </a:r>
            <a:r>
              <a:rPr kumimoji="0" lang="fr-FR" altLang="fr-FR" sz="1800" b="0" i="0" u="none" strike="noStrike" cap="none" normalizeH="0" baseline="0" dirty="0">
                <a:ln>
                  <a:noFill/>
                </a:ln>
                <a:solidFill>
                  <a:schemeClr val="tx1"/>
                </a:solidFill>
                <a:effectLst/>
                <a:latin typeface="Arial" panose="020B0604020202020204" pitchFamily="34" charset="0"/>
              </a:rPr>
              <a:t> : Nom légal de l'entreprise.</a:t>
            </a:r>
          </a:p>
          <a:p>
            <a:pPr marL="0" marR="0" lvl="0" indent="0" algn="just" defTabSz="914400" rtl="0" eaLnBrk="0" fontAlgn="base" latinLnBrk="0" hangingPunct="0">
              <a:lnSpc>
                <a:spcPct val="100000"/>
              </a:lnSpc>
              <a:spcBef>
                <a:spcPct val="0"/>
              </a:spcBef>
              <a:spcAft>
                <a:spcPct val="0"/>
              </a:spcAft>
              <a:buClrTx/>
              <a:buSzTx/>
              <a:buNone/>
              <a:tabLst/>
            </a:pPr>
            <a:r>
              <a:rPr kumimoji="0" lang="fr-FR" altLang="fr-FR" sz="1800" b="1" i="0" u="none" strike="noStrike" cap="none" normalizeH="0" baseline="0" dirty="0">
                <a:ln>
                  <a:noFill/>
                </a:ln>
                <a:solidFill>
                  <a:schemeClr val="tx1"/>
                </a:solidFill>
                <a:effectLst/>
                <a:latin typeface="Arial" panose="020B0604020202020204" pitchFamily="34" charset="0"/>
              </a:rPr>
              <a:t>        </a:t>
            </a:r>
            <a:r>
              <a:rPr kumimoji="0" lang="fr-FR" altLang="fr-FR" sz="1800" b="1" i="0" u="none" strike="noStrike" cap="none" normalizeH="0" baseline="0" dirty="0" err="1">
                <a:ln>
                  <a:noFill/>
                </a:ln>
                <a:solidFill>
                  <a:schemeClr val="tx1"/>
                </a:solidFill>
                <a:effectLst/>
                <a:latin typeface="Arial" panose="020B0604020202020204" pitchFamily="34" charset="0"/>
              </a:rPr>
              <a:t>Sector</a:t>
            </a:r>
            <a:r>
              <a:rPr kumimoji="0" lang="fr-FR" altLang="fr-FR" sz="1800" b="0" i="0" u="none" strike="noStrike" cap="none" normalizeH="0" baseline="0" dirty="0">
                <a:ln>
                  <a:noFill/>
                </a:ln>
                <a:solidFill>
                  <a:schemeClr val="tx1"/>
                </a:solidFill>
                <a:effectLst/>
                <a:latin typeface="Arial" panose="020B0604020202020204" pitchFamily="34" charset="0"/>
              </a:rPr>
              <a:t> : Secteur économique dans lequel les entreprises partagent un produit ou un service lié.</a:t>
            </a:r>
          </a:p>
          <a:p>
            <a:pPr marL="0" marR="0" lvl="0" indent="0" algn="just" defTabSz="914400" rtl="0" eaLnBrk="0" fontAlgn="base" latinLnBrk="0" hangingPunct="0">
              <a:lnSpc>
                <a:spcPct val="100000"/>
              </a:lnSpc>
              <a:spcBef>
                <a:spcPct val="0"/>
              </a:spcBef>
              <a:spcAft>
                <a:spcPct val="0"/>
              </a:spcAft>
              <a:buClrTx/>
              <a:buSzTx/>
              <a:buNone/>
              <a:tabLst/>
            </a:pPr>
            <a:r>
              <a:rPr kumimoji="0" lang="fr-FR" altLang="fr-FR" sz="1800" b="1" i="0" u="none" strike="noStrike" cap="none" normalizeH="0" baseline="0" dirty="0">
                <a:ln>
                  <a:noFill/>
                </a:ln>
                <a:solidFill>
                  <a:schemeClr val="tx1"/>
                </a:solidFill>
                <a:effectLst/>
                <a:latin typeface="Arial" panose="020B0604020202020204" pitchFamily="34" charset="0"/>
              </a:rPr>
              <a:t>        SEC </a:t>
            </a:r>
            <a:r>
              <a:rPr kumimoji="0" lang="fr-FR" altLang="fr-FR" sz="1800" b="1" i="0" u="none" strike="noStrike" cap="none" normalizeH="0" baseline="0" dirty="0" err="1">
                <a:ln>
                  <a:noFill/>
                </a:ln>
                <a:solidFill>
                  <a:schemeClr val="tx1"/>
                </a:solidFill>
                <a:effectLst/>
                <a:latin typeface="Arial" panose="020B0604020202020204" pitchFamily="34" charset="0"/>
              </a:rPr>
              <a:t>Filings</a:t>
            </a:r>
            <a:r>
              <a:rPr kumimoji="0" lang="fr-FR" altLang="fr-FR" sz="1800" b="0" i="0" u="none" strike="noStrike" cap="none" normalizeH="0" baseline="0" dirty="0">
                <a:ln>
                  <a:noFill/>
                </a:ln>
                <a:solidFill>
                  <a:schemeClr val="tx1"/>
                </a:solidFill>
                <a:effectLst/>
                <a:latin typeface="Arial" panose="020B0604020202020204" pitchFamily="34" charset="0"/>
              </a:rPr>
              <a:t> : Documents officiels de l'entreprise utiles pour l'analyse.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 name="Espace réservé du numéro de diapositive 4">
            <a:extLst>
              <a:ext uri="{FF2B5EF4-FFF2-40B4-BE49-F238E27FC236}">
                <a16:creationId xmlns:a16="http://schemas.microsoft.com/office/drawing/2014/main" id="{5F70F5C0-A547-3A6A-2D9B-F7857A3AF773}"/>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2706213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C98F61-935D-D512-344D-21241EE22F8D}"/>
              </a:ext>
            </a:extLst>
          </p:cNvPr>
          <p:cNvSpPr>
            <a:spLocks noGrp="1"/>
          </p:cNvSpPr>
          <p:nvPr>
            <p:ph type="title"/>
          </p:nvPr>
        </p:nvSpPr>
        <p:spPr>
          <a:xfrm>
            <a:off x="1371599" y="233313"/>
            <a:ext cx="9601200" cy="888477"/>
          </a:xfrm>
        </p:spPr>
        <p:txBody>
          <a:bodyPr>
            <a:normAutofit/>
          </a:bodyPr>
          <a:lstStyle/>
          <a:p>
            <a:r>
              <a:rPr lang="fr-FR" altLang="fr-FR" sz="4000" cap="all" dirty="0">
                <a:solidFill>
                  <a:srgbClr val="0070C0"/>
                </a:solidFill>
              </a:rPr>
              <a:t>Variables:</a:t>
            </a:r>
            <a:endParaRPr lang="fr-MA" sz="4000" cap="all" dirty="0">
              <a:solidFill>
                <a:srgbClr val="0070C0"/>
              </a:solidFill>
            </a:endParaRPr>
          </a:p>
        </p:txBody>
      </p:sp>
      <p:sp>
        <p:nvSpPr>
          <p:cNvPr id="3" name="Espace réservé du contenu 2">
            <a:extLst>
              <a:ext uri="{FF2B5EF4-FFF2-40B4-BE49-F238E27FC236}">
                <a16:creationId xmlns:a16="http://schemas.microsoft.com/office/drawing/2014/main" id="{B7C0B183-96C0-222D-6D0D-5B491D7F7A53}"/>
              </a:ext>
            </a:extLst>
          </p:cNvPr>
          <p:cNvSpPr>
            <a:spLocks noGrp="1"/>
          </p:cNvSpPr>
          <p:nvPr>
            <p:ph idx="1"/>
          </p:nvPr>
        </p:nvSpPr>
        <p:spPr>
          <a:xfrm>
            <a:off x="1371599" y="1329179"/>
            <a:ext cx="10129101" cy="5062193"/>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panose="020B0604020202020204" pitchFamily="34" charset="0"/>
              </a:rPr>
              <a:t>Variables numériques (10) :</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fr-FR" altLang="fr-FR" sz="1600" b="0" i="0" u="none" strike="noStrike" cap="none" normalizeH="0" baseline="0" dirty="0">
              <a:ln>
                <a:noFill/>
              </a:ln>
              <a:solidFill>
                <a:schemeClr val="tx1"/>
              </a:solidFill>
              <a:effectLst/>
              <a:latin typeface="Arial" panose="020B0604020202020204" pitchFamily="34" charset="0"/>
            </a:endParaRPr>
          </a:p>
          <a:p>
            <a:pPr marL="530352" lvl="1" indent="0" eaLnBrk="0" fontAlgn="base" hangingPunct="0">
              <a:lnSpc>
                <a:spcPct val="150000"/>
              </a:lnSpc>
              <a:spcBef>
                <a:spcPct val="0"/>
              </a:spcBef>
              <a:spcAft>
                <a:spcPct val="0"/>
              </a:spcAft>
              <a:buNone/>
            </a:pPr>
            <a:r>
              <a:rPr kumimoji="0" lang="fr-FR" altLang="fr-FR" sz="1600" b="1" i="0" u="none" strike="noStrike" cap="none" normalizeH="0" baseline="0" dirty="0">
                <a:ln>
                  <a:noFill/>
                </a:ln>
                <a:solidFill>
                  <a:schemeClr val="tx1"/>
                </a:solidFill>
                <a:effectLst/>
                <a:latin typeface="Arial" panose="020B0604020202020204" pitchFamily="34" charset="0"/>
              </a:rPr>
              <a:t>Price</a:t>
            </a:r>
            <a:r>
              <a:rPr kumimoji="0" lang="fr-FR" altLang="fr-FR" sz="1600" b="0" i="0" u="none" strike="noStrike" cap="none" normalizeH="0" baseline="0" dirty="0">
                <a:ln>
                  <a:noFill/>
                </a:ln>
                <a:solidFill>
                  <a:schemeClr val="tx1"/>
                </a:solidFill>
                <a:effectLst/>
                <a:latin typeface="Arial" panose="020B0604020202020204" pitchFamily="34" charset="0"/>
              </a:rPr>
              <a:t> : Prix par action de l'entreprise.</a:t>
            </a:r>
          </a:p>
          <a:p>
            <a:pPr marL="530352" lvl="1" indent="0" eaLnBrk="0" fontAlgn="base" hangingPunct="0">
              <a:lnSpc>
                <a:spcPct val="150000"/>
              </a:lnSpc>
              <a:spcBef>
                <a:spcPct val="0"/>
              </a:spcBef>
              <a:spcAft>
                <a:spcPct val="0"/>
              </a:spcAft>
              <a:buNone/>
            </a:pPr>
            <a:r>
              <a:rPr kumimoji="0" lang="fr-FR" altLang="fr-FR" sz="1600" b="1" i="0" u="none" strike="noStrike" cap="none" normalizeH="0" baseline="0" dirty="0">
                <a:ln>
                  <a:noFill/>
                </a:ln>
                <a:solidFill>
                  <a:schemeClr val="tx1"/>
                </a:solidFill>
                <a:effectLst/>
                <a:latin typeface="Arial" panose="020B0604020202020204" pitchFamily="34" charset="0"/>
              </a:rPr>
              <a:t>Price to </a:t>
            </a:r>
            <a:r>
              <a:rPr kumimoji="0" lang="fr-FR" altLang="fr-FR" sz="1600" b="1" i="0" u="none" strike="noStrike" cap="none" normalizeH="0" baseline="0" dirty="0" err="1">
                <a:ln>
                  <a:noFill/>
                </a:ln>
                <a:solidFill>
                  <a:schemeClr val="tx1"/>
                </a:solidFill>
                <a:effectLst/>
                <a:latin typeface="Arial" panose="020B0604020202020204" pitchFamily="34" charset="0"/>
              </a:rPr>
              <a:t>Earnings</a:t>
            </a:r>
            <a:r>
              <a:rPr kumimoji="0" lang="fr-FR" altLang="fr-FR" sz="1600" b="1" i="0" u="none" strike="noStrike" cap="none" normalizeH="0" baseline="0" dirty="0">
                <a:ln>
                  <a:noFill/>
                </a:ln>
                <a:solidFill>
                  <a:schemeClr val="tx1"/>
                </a:solidFill>
                <a:effectLst/>
                <a:latin typeface="Arial" panose="020B0604020202020204" pitchFamily="34" charset="0"/>
              </a:rPr>
              <a:t> (PE)</a:t>
            </a:r>
            <a:r>
              <a:rPr kumimoji="0" lang="fr-FR" altLang="fr-FR" sz="1600" b="0" i="0" u="none" strike="noStrike" cap="none" normalizeH="0" baseline="0" dirty="0">
                <a:ln>
                  <a:noFill/>
                </a:ln>
                <a:solidFill>
                  <a:schemeClr val="tx1"/>
                </a:solidFill>
                <a:effectLst/>
                <a:latin typeface="Arial" panose="020B0604020202020204" pitchFamily="34" charset="0"/>
              </a:rPr>
              <a:t> : Ratio entre le prix de l'action et le bénéfice par action de  l'entreprise.</a:t>
            </a:r>
          </a:p>
          <a:p>
            <a:pPr marL="530352" lvl="1" indent="0" eaLnBrk="0" fontAlgn="base" hangingPunct="0">
              <a:lnSpc>
                <a:spcPct val="150000"/>
              </a:lnSpc>
              <a:spcBef>
                <a:spcPct val="0"/>
              </a:spcBef>
              <a:spcAft>
                <a:spcPct val="0"/>
              </a:spcAft>
              <a:buNone/>
            </a:pPr>
            <a:r>
              <a:rPr kumimoji="0" lang="fr-FR" altLang="fr-FR" sz="1600" b="1" i="0" u="none" strike="noStrike" cap="none" normalizeH="0" baseline="0" dirty="0" err="1">
                <a:ln>
                  <a:noFill/>
                </a:ln>
                <a:solidFill>
                  <a:schemeClr val="tx1"/>
                </a:solidFill>
                <a:effectLst/>
                <a:latin typeface="Arial" panose="020B0604020202020204" pitchFamily="34" charset="0"/>
              </a:rPr>
              <a:t>Dividend</a:t>
            </a:r>
            <a:r>
              <a:rPr kumimoji="0" lang="fr-FR" altLang="fr-FR" sz="1600" b="1" i="0" u="none" strike="noStrike" cap="none" normalizeH="0" baseline="0" dirty="0">
                <a:ln>
                  <a:noFill/>
                </a:ln>
                <a:solidFill>
                  <a:schemeClr val="tx1"/>
                </a:solidFill>
                <a:effectLst/>
                <a:latin typeface="Arial" panose="020B0604020202020204" pitchFamily="34" charset="0"/>
              </a:rPr>
              <a:t> </a:t>
            </a:r>
            <a:r>
              <a:rPr kumimoji="0" lang="fr-FR" altLang="fr-FR" sz="1600" b="1" i="0" u="none" strike="noStrike" cap="none" normalizeH="0" baseline="0" dirty="0" err="1">
                <a:ln>
                  <a:noFill/>
                </a:ln>
                <a:solidFill>
                  <a:schemeClr val="tx1"/>
                </a:solidFill>
                <a:effectLst/>
                <a:latin typeface="Arial" panose="020B0604020202020204" pitchFamily="34" charset="0"/>
              </a:rPr>
              <a:t>Yield</a:t>
            </a:r>
            <a:r>
              <a:rPr kumimoji="0" lang="fr-FR" altLang="fr-FR" sz="1600" b="0" i="0" u="none" strike="noStrike" cap="none" normalizeH="0" baseline="0" dirty="0">
                <a:ln>
                  <a:noFill/>
                </a:ln>
                <a:solidFill>
                  <a:schemeClr val="tx1"/>
                </a:solidFill>
                <a:effectLst/>
                <a:latin typeface="Arial" panose="020B0604020202020204" pitchFamily="34" charset="0"/>
              </a:rPr>
              <a:t> : Ratio entre les dividendes annuels par action et le prix de l'action.</a:t>
            </a:r>
          </a:p>
          <a:p>
            <a:pPr marL="530352" lvl="1" indent="0" eaLnBrk="0" fontAlgn="base" hangingPunct="0">
              <a:lnSpc>
                <a:spcPct val="150000"/>
              </a:lnSpc>
              <a:spcBef>
                <a:spcPct val="0"/>
              </a:spcBef>
              <a:spcAft>
                <a:spcPct val="0"/>
              </a:spcAft>
              <a:buNone/>
            </a:pPr>
            <a:r>
              <a:rPr kumimoji="0" lang="fr-FR" altLang="fr-FR" sz="1600" b="1" i="0" u="none" strike="noStrike" cap="none" normalizeH="0" baseline="0" dirty="0" err="1">
                <a:ln>
                  <a:noFill/>
                </a:ln>
                <a:solidFill>
                  <a:schemeClr val="tx1"/>
                </a:solidFill>
                <a:effectLst/>
                <a:latin typeface="Arial" panose="020B0604020202020204" pitchFamily="34" charset="0"/>
              </a:rPr>
              <a:t>Earnings</a:t>
            </a:r>
            <a:r>
              <a:rPr kumimoji="0" lang="fr-FR" altLang="fr-FR" sz="1600" b="1" i="0" u="none" strike="noStrike" cap="none" normalizeH="0" baseline="0" dirty="0">
                <a:ln>
                  <a:noFill/>
                </a:ln>
                <a:solidFill>
                  <a:schemeClr val="tx1"/>
                </a:solidFill>
                <a:effectLst/>
                <a:latin typeface="Arial" panose="020B0604020202020204" pitchFamily="34" charset="0"/>
              </a:rPr>
              <a:t> Per Share (EPS)</a:t>
            </a:r>
            <a:r>
              <a:rPr kumimoji="0" lang="fr-FR" altLang="fr-FR" sz="1600" b="0" i="0" u="none" strike="noStrike" cap="none" normalizeH="0" baseline="0" dirty="0">
                <a:ln>
                  <a:noFill/>
                </a:ln>
                <a:solidFill>
                  <a:schemeClr val="tx1"/>
                </a:solidFill>
                <a:effectLst/>
                <a:latin typeface="Arial" panose="020B0604020202020204" pitchFamily="34" charset="0"/>
              </a:rPr>
              <a:t> : Bénéfice d'une entreprise divisé par le nombre d'actions en circulation.     </a:t>
            </a:r>
          </a:p>
          <a:p>
            <a:pPr marL="530352" lvl="1" indent="0" eaLnBrk="0" fontAlgn="base" hangingPunct="0">
              <a:lnSpc>
                <a:spcPct val="150000"/>
              </a:lnSpc>
              <a:spcBef>
                <a:spcPct val="0"/>
              </a:spcBef>
              <a:spcAft>
                <a:spcPct val="0"/>
              </a:spcAft>
              <a:buNone/>
            </a:pPr>
            <a:r>
              <a:rPr kumimoji="0" lang="fr-FR" altLang="fr-FR" sz="1600" b="1" i="0" u="none" strike="noStrike" cap="none" normalizeH="0" baseline="0" dirty="0">
                <a:ln>
                  <a:noFill/>
                </a:ln>
                <a:solidFill>
                  <a:schemeClr val="tx1"/>
                </a:solidFill>
                <a:effectLst/>
                <a:latin typeface="Arial" panose="020B0604020202020204" pitchFamily="34" charset="0"/>
              </a:rPr>
              <a:t>52 </a:t>
            </a:r>
            <a:r>
              <a:rPr kumimoji="0" lang="fr-FR" altLang="fr-FR" sz="1600" b="1" i="0" u="none" strike="noStrike" cap="none" normalizeH="0" baseline="0" dirty="0" err="1">
                <a:ln>
                  <a:noFill/>
                </a:ln>
                <a:solidFill>
                  <a:schemeClr val="tx1"/>
                </a:solidFill>
                <a:effectLst/>
                <a:latin typeface="Arial" panose="020B0604020202020204" pitchFamily="34" charset="0"/>
              </a:rPr>
              <a:t>week</a:t>
            </a:r>
            <a:r>
              <a:rPr kumimoji="0" lang="fr-FR" altLang="fr-FR" sz="1600" b="1" i="0" u="none" strike="noStrike" cap="none" normalizeH="0" baseline="0" dirty="0">
                <a:ln>
                  <a:noFill/>
                </a:ln>
                <a:solidFill>
                  <a:schemeClr val="tx1"/>
                </a:solidFill>
                <a:effectLst/>
                <a:latin typeface="Arial" panose="020B0604020202020204" pitchFamily="34" charset="0"/>
              </a:rPr>
              <a:t> high and </a:t>
            </a:r>
            <a:r>
              <a:rPr kumimoji="0" lang="fr-FR" altLang="fr-FR" sz="1600" b="1" i="0" u="none" strike="noStrike" cap="none" normalizeH="0" baseline="0" dirty="0" err="1">
                <a:ln>
                  <a:noFill/>
                </a:ln>
                <a:solidFill>
                  <a:schemeClr val="tx1"/>
                </a:solidFill>
                <a:effectLst/>
                <a:latin typeface="Arial" panose="020B0604020202020204" pitchFamily="34" charset="0"/>
              </a:rPr>
              <a:t>low</a:t>
            </a:r>
            <a:r>
              <a:rPr kumimoji="0" lang="fr-FR" altLang="fr-FR" sz="1600" b="0" i="0" u="none" strike="noStrike" cap="none" normalizeH="0" baseline="0" dirty="0">
                <a:ln>
                  <a:noFill/>
                </a:ln>
                <a:solidFill>
                  <a:schemeClr val="tx1"/>
                </a:solidFill>
                <a:effectLst/>
                <a:latin typeface="Arial" panose="020B0604020202020204" pitchFamily="34" charset="0"/>
              </a:rPr>
              <a:t> : Prix le plus élevé et le plus bas de l'action sur 52 semaines.</a:t>
            </a:r>
          </a:p>
          <a:p>
            <a:pPr marL="530352" lvl="1" indent="0" eaLnBrk="0" fontAlgn="base" hangingPunct="0">
              <a:lnSpc>
                <a:spcPct val="150000"/>
              </a:lnSpc>
              <a:spcBef>
                <a:spcPct val="0"/>
              </a:spcBef>
              <a:spcAft>
                <a:spcPct val="0"/>
              </a:spcAft>
              <a:buNone/>
            </a:pPr>
            <a:r>
              <a:rPr kumimoji="0" lang="fr-FR" altLang="fr-FR" sz="1600" b="1" i="0" u="none" strike="noStrike" cap="none" normalizeH="0" baseline="0" dirty="0" err="1">
                <a:ln>
                  <a:noFill/>
                </a:ln>
                <a:solidFill>
                  <a:schemeClr val="tx1"/>
                </a:solidFill>
                <a:effectLst/>
                <a:latin typeface="Arial" panose="020B0604020202020204" pitchFamily="34" charset="0"/>
              </a:rPr>
              <a:t>Market</a:t>
            </a:r>
            <a:r>
              <a:rPr kumimoji="0" lang="fr-FR" altLang="fr-FR" sz="1600" b="1" i="0" u="none" strike="noStrike" cap="none" normalizeH="0" baseline="0" dirty="0">
                <a:ln>
                  <a:noFill/>
                </a:ln>
                <a:solidFill>
                  <a:schemeClr val="tx1"/>
                </a:solidFill>
                <a:effectLst/>
                <a:latin typeface="Arial" panose="020B0604020202020204" pitchFamily="34" charset="0"/>
              </a:rPr>
              <a:t> Cap</a:t>
            </a:r>
            <a:r>
              <a:rPr kumimoji="0" lang="fr-FR" altLang="fr-FR" sz="1600" b="0" i="0" u="none" strike="noStrike" cap="none" normalizeH="0" baseline="0" dirty="0">
                <a:ln>
                  <a:noFill/>
                </a:ln>
                <a:solidFill>
                  <a:schemeClr val="tx1"/>
                </a:solidFill>
                <a:effectLst/>
                <a:latin typeface="Arial" panose="020B0604020202020204" pitchFamily="34" charset="0"/>
              </a:rPr>
              <a:t> : Valeur totale du marché de l'entreprise (calculée en multipliant le prix de l'action par le     nombre d'actions).</a:t>
            </a:r>
          </a:p>
          <a:p>
            <a:pPr marL="530352" lvl="1" indent="0" eaLnBrk="0" fontAlgn="base" hangingPunct="0">
              <a:lnSpc>
                <a:spcPct val="150000"/>
              </a:lnSpc>
              <a:spcBef>
                <a:spcPct val="0"/>
              </a:spcBef>
              <a:spcAft>
                <a:spcPct val="0"/>
              </a:spcAft>
              <a:buNone/>
            </a:pPr>
            <a:r>
              <a:rPr kumimoji="0" lang="fr-FR" altLang="fr-FR" sz="1600" b="1" i="0" u="none" strike="noStrike" cap="none" normalizeH="0" baseline="0" dirty="0">
                <a:ln>
                  <a:noFill/>
                </a:ln>
                <a:solidFill>
                  <a:schemeClr val="tx1"/>
                </a:solidFill>
                <a:effectLst/>
                <a:latin typeface="Arial" panose="020B0604020202020204" pitchFamily="34" charset="0"/>
              </a:rPr>
              <a:t>EBITDA</a:t>
            </a:r>
            <a:r>
              <a:rPr kumimoji="0" lang="fr-FR" altLang="fr-FR" sz="1600" b="0" i="0" u="none" strike="noStrike" cap="none" normalizeH="0" baseline="0" dirty="0">
                <a:ln>
                  <a:noFill/>
                </a:ln>
                <a:solidFill>
                  <a:schemeClr val="tx1"/>
                </a:solidFill>
                <a:effectLst/>
                <a:latin typeface="Arial" panose="020B0604020202020204" pitchFamily="34" charset="0"/>
              </a:rPr>
              <a:t> : Bénéfice avant intérêts, impôts, amortissements et dépréciations, souvent utilisé comme     indicateur de rentabilité.</a:t>
            </a:r>
          </a:p>
          <a:p>
            <a:pPr marL="530352" lvl="1" indent="0" eaLnBrk="0" fontAlgn="base" hangingPunct="0">
              <a:lnSpc>
                <a:spcPct val="150000"/>
              </a:lnSpc>
              <a:spcBef>
                <a:spcPct val="0"/>
              </a:spcBef>
              <a:spcAft>
                <a:spcPct val="0"/>
              </a:spcAft>
              <a:buNone/>
            </a:pPr>
            <a:r>
              <a:rPr kumimoji="0" lang="fr-FR" altLang="fr-FR" sz="1600" b="1" i="0" u="none" strike="noStrike" cap="none" normalizeH="0" baseline="0" dirty="0">
                <a:ln>
                  <a:noFill/>
                </a:ln>
                <a:solidFill>
                  <a:schemeClr val="tx1"/>
                </a:solidFill>
                <a:effectLst/>
                <a:latin typeface="Arial" panose="020B0604020202020204" pitchFamily="34" charset="0"/>
              </a:rPr>
              <a:t>Price to Sales (PS)</a:t>
            </a:r>
            <a:r>
              <a:rPr kumimoji="0" lang="fr-FR" altLang="fr-FR" sz="1600" b="0" i="0" u="none" strike="noStrike" cap="none" normalizeH="0" baseline="0" dirty="0">
                <a:ln>
                  <a:noFill/>
                </a:ln>
                <a:solidFill>
                  <a:schemeClr val="tx1"/>
                </a:solidFill>
                <a:effectLst/>
                <a:latin typeface="Arial" panose="020B0604020202020204" pitchFamily="34" charset="0"/>
              </a:rPr>
              <a:t> : Ratio entre la capitalisation boursière de l'entreprise et ses revenus totaux sur l'année écoulée.</a:t>
            </a:r>
          </a:p>
          <a:p>
            <a:pPr marL="530352" lvl="1" indent="0" eaLnBrk="0" fontAlgn="base" hangingPunct="0">
              <a:lnSpc>
                <a:spcPct val="150000"/>
              </a:lnSpc>
              <a:spcBef>
                <a:spcPct val="0"/>
              </a:spcBef>
              <a:spcAft>
                <a:spcPct val="0"/>
              </a:spcAft>
              <a:buNone/>
            </a:pPr>
            <a:r>
              <a:rPr kumimoji="0" lang="fr-FR" altLang="fr-FR" sz="1600" b="1" i="0" u="none" strike="noStrike" cap="none" normalizeH="0" baseline="0" dirty="0">
                <a:ln>
                  <a:noFill/>
                </a:ln>
                <a:solidFill>
                  <a:schemeClr val="tx1"/>
                </a:solidFill>
                <a:effectLst/>
                <a:latin typeface="Arial" panose="020B0604020202020204" pitchFamily="34" charset="0"/>
              </a:rPr>
              <a:t>Price to Book (PB)</a:t>
            </a:r>
            <a:r>
              <a:rPr kumimoji="0" lang="fr-FR" altLang="fr-FR" sz="1600" b="0" i="0" u="none" strike="noStrike" cap="none" normalizeH="0" baseline="0" dirty="0">
                <a:ln>
                  <a:noFill/>
                </a:ln>
                <a:solidFill>
                  <a:schemeClr val="tx1"/>
                </a:solidFill>
                <a:effectLst/>
                <a:latin typeface="Arial" panose="020B0604020202020204" pitchFamily="34" charset="0"/>
              </a:rPr>
              <a:t> : Ratio entre le prix de l'action et la valeur comptable de l'entreprise.</a:t>
            </a:r>
          </a:p>
          <a:p>
            <a:endParaRPr lang="fr-MA" dirty="0"/>
          </a:p>
        </p:txBody>
      </p:sp>
      <p:sp>
        <p:nvSpPr>
          <p:cNvPr id="5" name="Espace réservé du numéro de diapositive 4">
            <a:extLst>
              <a:ext uri="{FF2B5EF4-FFF2-40B4-BE49-F238E27FC236}">
                <a16:creationId xmlns:a16="http://schemas.microsoft.com/office/drawing/2014/main" id="{8C56D159-0A5C-D68E-3F64-A7AE327E5B28}"/>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8914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FC266403-8361-5239-AF74-593C8B95859D}"/>
              </a:ext>
            </a:extLst>
          </p:cNvPr>
          <p:cNvPicPr>
            <a:picLocks noGrp="1" noChangeAspect="1"/>
          </p:cNvPicPr>
          <p:nvPr>
            <p:ph idx="1"/>
          </p:nvPr>
        </p:nvPicPr>
        <p:blipFill>
          <a:blip r:embed="rId2"/>
          <a:stretch>
            <a:fillRect/>
          </a:stretch>
        </p:blipFill>
        <p:spPr>
          <a:xfrm>
            <a:off x="984739" y="1899139"/>
            <a:ext cx="10932606" cy="4250452"/>
          </a:xfrm>
        </p:spPr>
      </p:pic>
      <p:sp>
        <p:nvSpPr>
          <p:cNvPr id="7" name="ZoneTexte 6">
            <a:extLst>
              <a:ext uri="{FF2B5EF4-FFF2-40B4-BE49-F238E27FC236}">
                <a16:creationId xmlns:a16="http://schemas.microsoft.com/office/drawing/2014/main" id="{1AFD7343-1E11-42DF-2D77-95F707179180}"/>
              </a:ext>
            </a:extLst>
          </p:cNvPr>
          <p:cNvSpPr txBox="1"/>
          <p:nvPr/>
        </p:nvSpPr>
        <p:spPr>
          <a:xfrm>
            <a:off x="1597686" y="339077"/>
            <a:ext cx="4260501" cy="523220"/>
          </a:xfrm>
          <a:prstGeom prst="rect">
            <a:avLst/>
          </a:prstGeom>
          <a:noFill/>
        </p:spPr>
        <p:txBody>
          <a:bodyPr wrap="square" rtlCol="0">
            <a:spAutoFit/>
          </a:bodyPr>
          <a:lstStyle/>
          <a:p>
            <a:pPr marL="457200" indent="-457200">
              <a:buFont typeface="Wingdings" panose="05000000000000000000" pitchFamily="2" charset="2"/>
              <a:buChar char="Ø"/>
            </a:pPr>
            <a:r>
              <a:rPr lang="fr-MA" sz="2800" cap="all" dirty="0">
                <a:solidFill>
                  <a:srgbClr val="0070C0"/>
                </a:solidFill>
                <a:latin typeface="+mj-lt"/>
                <a:ea typeface="+mj-ea"/>
                <a:cs typeface="+mj-cs"/>
              </a:rPr>
              <a:t>L’entête de </a:t>
            </a:r>
            <a:r>
              <a:rPr lang="fr-MA" sz="2800" cap="all" dirty="0" err="1">
                <a:solidFill>
                  <a:srgbClr val="0070C0"/>
                </a:solidFill>
                <a:latin typeface="+mj-lt"/>
                <a:ea typeface="+mj-ea"/>
                <a:cs typeface="+mj-cs"/>
              </a:rPr>
              <a:t>dataset</a:t>
            </a:r>
            <a:endParaRPr lang="fr-MA" sz="2800" cap="all" dirty="0">
              <a:solidFill>
                <a:srgbClr val="0070C0"/>
              </a:solidFill>
              <a:latin typeface="+mj-lt"/>
              <a:ea typeface="+mj-ea"/>
              <a:cs typeface="+mj-cs"/>
            </a:endParaRPr>
          </a:p>
        </p:txBody>
      </p:sp>
      <p:sp>
        <p:nvSpPr>
          <p:cNvPr id="3" name="Espace réservé du numéro de diapositive 2">
            <a:extLst>
              <a:ext uri="{FF2B5EF4-FFF2-40B4-BE49-F238E27FC236}">
                <a16:creationId xmlns:a16="http://schemas.microsoft.com/office/drawing/2014/main" id="{128E2E4F-9F1A-5F49-9CD3-C1736560B5BD}"/>
              </a:ext>
            </a:extLst>
          </p:cNvPr>
          <p:cNvSpPr>
            <a:spLocks noGrp="1"/>
          </p:cNvSpPr>
          <p:nvPr>
            <p:ph type="sldNum" sz="quarter" idx="12"/>
          </p:nvPr>
        </p:nvSpPr>
        <p:spPr/>
        <p:txBody>
          <a:bodyPr/>
          <a:lstStyle/>
          <a:p>
            <a:fld id="{69E57DC2-970A-4B3E-BB1C-7A09969E49DF}" type="slidenum">
              <a:rPr lang="en-US" smtClean="0"/>
              <a:t>8</a:t>
            </a:fld>
            <a:endParaRPr lang="en-US" dirty="0"/>
          </a:p>
        </p:txBody>
      </p:sp>
    </p:spTree>
    <p:extLst>
      <p:ext uri="{BB962C8B-B14F-4D97-AF65-F5344CB8AC3E}">
        <p14:creationId xmlns:p14="http://schemas.microsoft.com/office/powerpoint/2010/main" val="3428196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8A8BB-BC9E-8CCE-50D8-54297E8AE261}"/>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120BFD81-5263-D8EE-6078-114E93605D9D}"/>
              </a:ext>
            </a:extLst>
          </p:cNvPr>
          <p:cNvSpPr txBox="1"/>
          <p:nvPr/>
        </p:nvSpPr>
        <p:spPr>
          <a:xfrm>
            <a:off x="1597686" y="339077"/>
            <a:ext cx="4903598" cy="523220"/>
          </a:xfrm>
          <a:prstGeom prst="rect">
            <a:avLst/>
          </a:prstGeom>
          <a:noFill/>
        </p:spPr>
        <p:txBody>
          <a:bodyPr wrap="square" rtlCol="0">
            <a:spAutoFit/>
          </a:bodyPr>
          <a:lstStyle/>
          <a:p>
            <a:pPr marL="457200" indent="-457200">
              <a:buFont typeface="Wingdings" panose="05000000000000000000" pitchFamily="2" charset="2"/>
              <a:buChar char="Ø"/>
            </a:pPr>
            <a:r>
              <a:rPr lang="fr-MA" sz="2800" cap="all" dirty="0">
                <a:solidFill>
                  <a:srgbClr val="0070C0"/>
                </a:solidFill>
                <a:latin typeface="+mj-lt"/>
                <a:ea typeface="+mj-ea"/>
                <a:cs typeface="+mj-cs"/>
              </a:rPr>
              <a:t>Description de </a:t>
            </a:r>
            <a:r>
              <a:rPr lang="fr-MA" sz="2800" cap="all" dirty="0" err="1">
                <a:solidFill>
                  <a:srgbClr val="0070C0"/>
                </a:solidFill>
                <a:latin typeface="+mj-lt"/>
                <a:ea typeface="+mj-ea"/>
                <a:cs typeface="+mj-cs"/>
              </a:rPr>
              <a:t>dataset</a:t>
            </a:r>
            <a:endParaRPr lang="fr-MA" sz="2800" cap="all" dirty="0">
              <a:solidFill>
                <a:srgbClr val="0070C0"/>
              </a:solidFill>
              <a:latin typeface="+mj-lt"/>
              <a:ea typeface="+mj-ea"/>
              <a:cs typeface="+mj-cs"/>
            </a:endParaRPr>
          </a:p>
        </p:txBody>
      </p:sp>
      <p:pic>
        <p:nvPicPr>
          <p:cNvPr id="6" name="Espace réservé du contenu 5">
            <a:extLst>
              <a:ext uri="{FF2B5EF4-FFF2-40B4-BE49-F238E27FC236}">
                <a16:creationId xmlns:a16="http://schemas.microsoft.com/office/drawing/2014/main" id="{F11C9BA2-6CBC-2AC4-6626-BE2F4D4B6A16}"/>
              </a:ext>
            </a:extLst>
          </p:cNvPr>
          <p:cNvPicPr>
            <a:picLocks noGrp="1" noChangeAspect="1"/>
          </p:cNvPicPr>
          <p:nvPr>
            <p:ph idx="1"/>
          </p:nvPr>
        </p:nvPicPr>
        <p:blipFill>
          <a:blip r:embed="rId2"/>
          <a:stretch>
            <a:fillRect/>
          </a:stretch>
        </p:blipFill>
        <p:spPr>
          <a:xfrm>
            <a:off x="882133" y="1728316"/>
            <a:ext cx="11206034" cy="4300695"/>
          </a:xfrm>
        </p:spPr>
      </p:pic>
      <p:sp>
        <p:nvSpPr>
          <p:cNvPr id="3" name="Espace réservé du numéro de diapositive 2">
            <a:extLst>
              <a:ext uri="{FF2B5EF4-FFF2-40B4-BE49-F238E27FC236}">
                <a16:creationId xmlns:a16="http://schemas.microsoft.com/office/drawing/2014/main" id="{55482685-330B-91FE-8FE4-8B08228A54A5}"/>
              </a:ext>
            </a:extLst>
          </p:cNvPr>
          <p:cNvSpPr>
            <a:spLocks noGrp="1"/>
          </p:cNvSpPr>
          <p:nvPr>
            <p:ph type="sldNum" sz="quarter" idx="12"/>
          </p:nvPr>
        </p:nvSpPr>
        <p:spPr/>
        <p:txBody>
          <a:bodyPr/>
          <a:lstStyle/>
          <a:p>
            <a:fld id="{69E57DC2-970A-4B3E-BB1C-7A09969E49DF}" type="slidenum">
              <a:rPr lang="en-US" smtClean="0"/>
              <a:t>9</a:t>
            </a:fld>
            <a:endParaRPr lang="en-US" dirty="0"/>
          </a:p>
        </p:txBody>
      </p:sp>
    </p:spTree>
    <p:extLst>
      <p:ext uri="{BB962C8B-B14F-4D97-AF65-F5344CB8AC3E}">
        <p14:creationId xmlns:p14="http://schemas.microsoft.com/office/powerpoint/2010/main" val="1794944247"/>
      </p:ext>
    </p:extLst>
  </p:cSld>
  <p:clrMapOvr>
    <a:masterClrMapping/>
  </p:clrMapOvr>
</p:sld>
</file>

<file path=ppt/theme/theme1.xml><?xml version="1.0" encoding="utf-8"?>
<a:theme xmlns:a="http://schemas.openxmlformats.org/drawingml/2006/main" name="Cadrag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TM10001105[[fn=Cadrage]]</Template>
  <TotalTime>0</TotalTime>
  <Words>2628</Words>
  <Application>Microsoft Office PowerPoint</Application>
  <PresentationFormat>Grand écran</PresentationFormat>
  <Paragraphs>299</Paragraphs>
  <Slides>42</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42</vt:i4>
      </vt:variant>
    </vt:vector>
  </HeadingPairs>
  <TitlesOfParts>
    <vt:vector size="51" baseType="lpstr">
      <vt:lpstr>Arial</vt:lpstr>
      <vt:lpstr>Arial Unicode MS</vt:lpstr>
      <vt:lpstr>Calibri</vt:lpstr>
      <vt:lpstr>Consolas</vt:lpstr>
      <vt:lpstr>Franklin Gothic Book</vt:lpstr>
      <vt:lpstr>Franklin Gothic Book (Corps)</vt:lpstr>
      <vt:lpstr>Montserrat</vt:lpstr>
      <vt:lpstr>Wingdings</vt:lpstr>
      <vt:lpstr>Cadrage</vt:lpstr>
      <vt:lpstr>Machine Learning</vt:lpstr>
      <vt:lpstr>Présentation PowerPoint</vt:lpstr>
      <vt:lpstr>I. INTRODUCTION</vt:lpstr>
      <vt:lpstr>Présentation PowerPoint</vt:lpstr>
      <vt:lpstr>II. Dataset</vt:lpstr>
      <vt:lpstr>Variables:</vt:lpstr>
      <vt:lpstr>Variables:</vt:lpstr>
      <vt:lpstr>Présentation PowerPoint</vt:lpstr>
      <vt:lpstr>Présentation PowerPoint</vt:lpstr>
      <vt:lpstr>Présentation PowerPoint</vt:lpstr>
      <vt:lpstr>Présentation PowerPoint</vt:lpstr>
      <vt:lpstr> </vt:lpstr>
      <vt:lpstr>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dc:title>
  <dc:creator>ayoub addi</dc:creator>
  <cp:lastModifiedBy>ayoub addi</cp:lastModifiedBy>
  <cp:revision>38</cp:revision>
  <dcterms:created xsi:type="dcterms:W3CDTF">2024-12-27T16:43:01Z</dcterms:created>
  <dcterms:modified xsi:type="dcterms:W3CDTF">2025-01-22T18:21:05Z</dcterms:modified>
</cp:coreProperties>
</file>