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1" r:id="rId38"/>
    <p:sldId id="292"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160EA64-D806-43AC-9DF2-F8C432F32B4C}" type="datetimeFigureOut">
              <a:rPr lang="en-US" dirty="0"/>
              <a:t>9/10/2019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9/10/2019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CFD8C-7F04-4A56-BD88-4089417BD256}"/>
              </a:ext>
            </a:extLst>
          </p:cNvPr>
          <p:cNvSpPr>
            <a:spLocks noGrp="1"/>
          </p:cNvSpPr>
          <p:nvPr>
            <p:ph type="ctrTitle"/>
          </p:nvPr>
        </p:nvSpPr>
        <p:spPr/>
        <p:txBody>
          <a:bodyPr/>
          <a:lstStyle/>
          <a:p>
            <a:r>
              <a:rPr lang="es-ES" dirty="0"/>
              <a:t>Autenticación en Línea.</a:t>
            </a:r>
            <a:br>
              <a:rPr lang="es-HN" dirty="0"/>
            </a:br>
            <a:endParaRPr lang="es-HN" dirty="0"/>
          </a:p>
        </p:txBody>
      </p:sp>
      <p:sp>
        <p:nvSpPr>
          <p:cNvPr id="3" name="Subtítulo 2">
            <a:extLst>
              <a:ext uri="{FF2B5EF4-FFF2-40B4-BE49-F238E27FC236}">
                <a16:creationId xmlns:a16="http://schemas.microsoft.com/office/drawing/2014/main" id="{534BD527-10A3-4EF1-A77B-2E3C6D1DD4BB}"/>
              </a:ext>
            </a:extLst>
          </p:cNvPr>
          <p:cNvSpPr>
            <a:spLocks noGrp="1"/>
          </p:cNvSpPr>
          <p:nvPr>
            <p:ph type="subTitle" idx="1"/>
          </p:nvPr>
        </p:nvSpPr>
        <p:spPr/>
        <p:txBody>
          <a:bodyPr/>
          <a:lstStyle/>
          <a:p>
            <a:endParaRPr lang="es-HN"/>
          </a:p>
        </p:txBody>
      </p:sp>
    </p:spTree>
    <p:extLst>
      <p:ext uri="{BB962C8B-B14F-4D97-AF65-F5344CB8AC3E}">
        <p14:creationId xmlns:p14="http://schemas.microsoft.com/office/powerpoint/2010/main" val="2635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75752-4408-4E32-B45F-4239BDEC3B39}"/>
              </a:ext>
            </a:extLst>
          </p:cNvPr>
          <p:cNvSpPr>
            <a:spLocks noGrp="1"/>
          </p:cNvSpPr>
          <p:nvPr>
            <p:ph type="title"/>
          </p:nvPr>
        </p:nvSpPr>
        <p:spPr/>
        <p:txBody>
          <a:bodyPr/>
          <a:lstStyle/>
          <a:p>
            <a:r>
              <a:rPr lang="es-HN" b="1" dirty="0"/>
              <a:t>Autenticación lógica</a:t>
            </a:r>
            <a:r>
              <a:rPr lang="es-HN" dirty="0"/>
              <a:t> </a:t>
            </a:r>
          </a:p>
        </p:txBody>
      </p:sp>
      <p:sp>
        <p:nvSpPr>
          <p:cNvPr id="3" name="Marcador de contenido 2">
            <a:extLst>
              <a:ext uri="{FF2B5EF4-FFF2-40B4-BE49-F238E27FC236}">
                <a16:creationId xmlns:a16="http://schemas.microsoft.com/office/drawing/2014/main" id="{817B3222-F40D-4431-91F2-6DFC2CAD0C9F}"/>
              </a:ext>
            </a:extLst>
          </p:cNvPr>
          <p:cNvSpPr>
            <a:spLocks noGrp="1"/>
          </p:cNvSpPr>
          <p:nvPr>
            <p:ph idx="1"/>
          </p:nvPr>
        </p:nvSpPr>
        <p:spPr/>
        <p:txBody>
          <a:bodyPr>
            <a:normAutofit/>
          </a:bodyPr>
          <a:lstStyle/>
          <a:p>
            <a:pPr marL="0" indent="0">
              <a:buNone/>
            </a:pPr>
            <a:r>
              <a:rPr lang="es-HN" sz="2400" dirty="0"/>
              <a:t>La autenticación lógica puede utilizarse para identificar personas o sistemas y se basa en información que sólo conoce el usuario. La autenticación y autorización las realiza software especializado.</a:t>
            </a:r>
          </a:p>
          <a:p>
            <a:pPr marL="0" indent="0">
              <a:buNone/>
            </a:pPr>
            <a:endParaRPr lang="es-HN" dirty="0"/>
          </a:p>
          <a:p>
            <a:endParaRPr lang="es-HN" dirty="0"/>
          </a:p>
        </p:txBody>
      </p:sp>
    </p:spTree>
    <p:extLst>
      <p:ext uri="{BB962C8B-B14F-4D97-AF65-F5344CB8AC3E}">
        <p14:creationId xmlns:p14="http://schemas.microsoft.com/office/powerpoint/2010/main" val="424852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3EE8F8B-6E9C-4D21-944D-EB00BDDA54DC}"/>
              </a:ext>
            </a:extLst>
          </p:cNvPr>
          <p:cNvSpPr>
            <a:spLocks noGrp="1"/>
          </p:cNvSpPr>
          <p:nvPr>
            <p:ph idx="1"/>
          </p:nvPr>
        </p:nvSpPr>
        <p:spPr>
          <a:xfrm>
            <a:off x="2231136" y="901148"/>
            <a:ext cx="7729728" cy="4838879"/>
          </a:xfrm>
        </p:spPr>
        <p:txBody>
          <a:bodyPr/>
          <a:lstStyle/>
          <a:p>
            <a:pPr marL="0" indent="0" algn="just">
              <a:buNone/>
            </a:pPr>
            <a:r>
              <a:rPr lang="es-HN" sz="2400" dirty="0"/>
              <a:t>Si se combinan dos o más métodos de autenticación, esta se denomina autenticación múltiple (</a:t>
            </a:r>
            <a:r>
              <a:rPr lang="es-HN" sz="2400" dirty="0" err="1"/>
              <a:t>multi-factor</a:t>
            </a:r>
            <a:r>
              <a:rPr lang="es-HN" sz="2400" dirty="0"/>
              <a:t> </a:t>
            </a:r>
            <a:r>
              <a:rPr lang="es-HN" sz="2400" dirty="0" err="1"/>
              <a:t>authentication</a:t>
            </a:r>
            <a:r>
              <a:rPr lang="es-HN" sz="2400" dirty="0"/>
              <a:t>) y es una autenticación más segura. Por ejemplo, autenticación doble si el usuario debe presentar dos tipos de identificación, una física (una tarjeta) y la otra algo que el usuario ha memorizado como una clave de seguridad o un número de identificación personal. Este es el caso de una tarjeta bancaria que se utiliza con un cajero automático. Más aún, algunos sistemas utilizan autenticación triple (con tres factores): un objeto físico, una contraseña y algún dato biométrico como la huella digital.</a:t>
            </a:r>
          </a:p>
          <a:p>
            <a:endParaRPr lang="es-HN" dirty="0"/>
          </a:p>
        </p:txBody>
      </p:sp>
    </p:spTree>
    <p:extLst>
      <p:ext uri="{BB962C8B-B14F-4D97-AF65-F5344CB8AC3E}">
        <p14:creationId xmlns:p14="http://schemas.microsoft.com/office/powerpoint/2010/main" val="289534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16604-8E3A-44CD-ACE4-96B7F55D3459}"/>
              </a:ext>
            </a:extLst>
          </p:cNvPr>
          <p:cNvSpPr>
            <a:spLocks noGrp="1"/>
          </p:cNvSpPr>
          <p:nvPr>
            <p:ph type="title"/>
          </p:nvPr>
        </p:nvSpPr>
        <p:spPr/>
        <p:txBody>
          <a:bodyPr/>
          <a:lstStyle/>
          <a:p>
            <a:r>
              <a:rPr lang="es-HN" b="1" dirty="0"/>
              <a:t>Autenticación en Línea</a:t>
            </a:r>
          </a:p>
        </p:txBody>
      </p:sp>
      <p:sp>
        <p:nvSpPr>
          <p:cNvPr id="3" name="Marcador de texto 2">
            <a:extLst>
              <a:ext uri="{FF2B5EF4-FFF2-40B4-BE49-F238E27FC236}">
                <a16:creationId xmlns:a16="http://schemas.microsoft.com/office/drawing/2014/main" id="{3F472469-19D3-4C13-B2A0-DC188E322104}"/>
              </a:ext>
            </a:extLst>
          </p:cNvPr>
          <p:cNvSpPr>
            <a:spLocks noGrp="1"/>
          </p:cNvSpPr>
          <p:nvPr>
            <p:ph type="body" idx="1"/>
          </p:nvPr>
        </p:nvSpPr>
        <p:spPr/>
        <p:txBody>
          <a:bodyPr/>
          <a:lstStyle/>
          <a:p>
            <a:endParaRPr lang="es-HN"/>
          </a:p>
        </p:txBody>
      </p:sp>
    </p:spTree>
    <p:extLst>
      <p:ext uri="{BB962C8B-B14F-4D97-AF65-F5344CB8AC3E}">
        <p14:creationId xmlns:p14="http://schemas.microsoft.com/office/powerpoint/2010/main" val="72594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BAC642-8EAA-4FE1-9416-171D3735195C}"/>
              </a:ext>
            </a:extLst>
          </p:cNvPr>
          <p:cNvSpPr>
            <a:spLocks noGrp="1"/>
          </p:cNvSpPr>
          <p:nvPr>
            <p:ph idx="1"/>
          </p:nvPr>
        </p:nvSpPr>
        <p:spPr>
          <a:xfrm>
            <a:off x="2231136" y="1033670"/>
            <a:ext cx="7729728" cy="4706357"/>
          </a:xfrm>
        </p:spPr>
        <p:txBody>
          <a:bodyPr>
            <a:normAutofit fontScale="85000" lnSpcReduction="20000"/>
          </a:bodyPr>
          <a:lstStyle/>
          <a:p>
            <a:pPr marL="0" indent="0" algn="just">
              <a:buNone/>
            </a:pPr>
            <a:r>
              <a:rPr lang="es-HN" sz="2800" dirty="0"/>
              <a:t>En el mundo offline, el proceso de autenticación es simple y universal. </a:t>
            </a:r>
          </a:p>
          <a:p>
            <a:pPr marL="0" indent="0" algn="just">
              <a:buNone/>
            </a:pPr>
            <a:r>
              <a:rPr lang="es-HN" sz="2800" dirty="0"/>
              <a:t>La mayoría de los países cuentan con procedimientos bien documentados mediante los cuales se puede obtener un pasaporte que demuestre una identidad en cualquier lugar donde se encuentre. </a:t>
            </a:r>
          </a:p>
          <a:p>
            <a:pPr marL="0" indent="0" algn="just">
              <a:buNone/>
            </a:pPr>
            <a:r>
              <a:rPr lang="es-HN" sz="2800" dirty="0"/>
              <a:t>En el mundo de las computadoras, no existe un documento único que sirva para probar una identidad donde sea que nos encontremos. Como resultado, la mayoría de los sitios web y servicios utilizan distintas técnicas de autenticación.</a:t>
            </a:r>
          </a:p>
          <a:p>
            <a:pPr marL="0" indent="0" algn="just">
              <a:buNone/>
            </a:pPr>
            <a:r>
              <a:rPr lang="es-HN" sz="2800" dirty="0"/>
              <a:t>Si uno no sabe quién es realmente un usuario, no puede saber a qué recursos o servicios debe tener derecho de acceso, ni tampoco es posible identificar las acciones que realizaron.</a:t>
            </a:r>
          </a:p>
          <a:p>
            <a:pPr marL="0" indent="0" algn="just">
              <a:buNone/>
            </a:pPr>
            <a:endParaRPr lang="es-HN" sz="2800" dirty="0"/>
          </a:p>
          <a:p>
            <a:endParaRPr lang="es-HN" dirty="0"/>
          </a:p>
        </p:txBody>
      </p:sp>
    </p:spTree>
    <p:extLst>
      <p:ext uri="{BB962C8B-B14F-4D97-AF65-F5344CB8AC3E}">
        <p14:creationId xmlns:p14="http://schemas.microsoft.com/office/powerpoint/2010/main" val="1309107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BE795-D50B-4666-8AC5-7CE1BE2C50B0}"/>
              </a:ext>
            </a:extLst>
          </p:cNvPr>
          <p:cNvSpPr>
            <a:spLocks noGrp="1"/>
          </p:cNvSpPr>
          <p:nvPr>
            <p:ph type="title"/>
          </p:nvPr>
        </p:nvSpPr>
        <p:spPr/>
        <p:txBody>
          <a:bodyPr>
            <a:normAutofit fontScale="90000"/>
          </a:bodyPr>
          <a:lstStyle/>
          <a:p>
            <a:r>
              <a:rPr lang="es-HN" b="1" dirty="0"/>
              <a:t>¿Cómo demostrar quiénes somos en el mundo online?</a:t>
            </a:r>
            <a:br>
              <a:rPr lang="es-HN" b="1" dirty="0"/>
            </a:br>
            <a:endParaRPr lang="es-HN" dirty="0"/>
          </a:p>
        </p:txBody>
      </p:sp>
      <p:sp>
        <p:nvSpPr>
          <p:cNvPr id="5" name="Marcador de contenido 4">
            <a:extLst>
              <a:ext uri="{FF2B5EF4-FFF2-40B4-BE49-F238E27FC236}">
                <a16:creationId xmlns:a16="http://schemas.microsoft.com/office/drawing/2014/main" id="{A786EABD-AE91-4F8E-BFD7-A0D0219F81DE}"/>
              </a:ext>
            </a:extLst>
          </p:cNvPr>
          <p:cNvSpPr>
            <a:spLocks noGrp="1"/>
          </p:cNvSpPr>
          <p:nvPr>
            <p:ph idx="1"/>
          </p:nvPr>
        </p:nvSpPr>
        <p:spPr/>
        <p:txBody>
          <a:bodyPr>
            <a:normAutofit/>
          </a:bodyPr>
          <a:lstStyle/>
          <a:p>
            <a:pPr marL="0" indent="0" algn="just">
              <a:buNone/>
            </a:pPr>
            <a:r>
              <a:rPr lang="es-HN" sz="2400" dirty="0"/>
              <a:t>Cuando tenemos que demostrar que somos quienes aseguramos ser, debemos buscar algo único e inalterable acerca nuestro. Para ello, podemos recurrir a algunas estrategias:</a:t>
            </a:r>
          </a:p>
          <a:p>
            <a:pPr lvl="0" algn="just"/>
            <a:r>
              <a:rPr lang="es-HN" sz="2400" dirty="0"/>
              <a:t>Factor de conocimiento: lo que se sabe.</a:t>
            </a:r>
          </a:p>
          <a:p>
            <a:pPr lvl="0" algn="just"/>
            <a:r>
              <a:rPr lang="es-HN" sz="2400" dirty="0"/>
              <a:t>Factor de posesión o propiedad: lo que tienes.</a:t>
            </a:r>
          </a:p>
          <a:p>
            <a:pPr lvl="0" algn="just"/>
            <a:r>
              <a:rPr lang="es-HN" sz="2400" dirty="0"/>
              <a:t>Factor de inherencia o existencia: lo que eres.</a:t>
            </a:r>
          </a:p>
        </p:txBody>
      </p:sp>
    </p:spTree>
    <p:extLst>
      <p:ext uri="{BB962C8B-B14F-4D97-AF65-F5344CB8AC3E}">
        <p14:creationId xmlns:p14="http://schemas.microsoft.com/office/powerpoint/2010/main" val="79662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3AF79-B75F-4244-BE5E-029C29826F8D}"/>
              </a:ext>
            </a:extLst>
          </p:cNvPr>
          <p:cNvSpPr>
            <a:spLocks noGrp="1"/>
          </p:cNvSpPr>
          <p:nvPr>
            <p:ph type="title"/>
          </p:nvPr>
        </p:nvSpPr>
        <p:spPr/>
        <p:txBody>
          <a:bodyPr/>
          <a:lstStyle/>
          <a:p>
            <a:r>
              <a:rPr lang="es-HN" b="1" dirty="0"/>
              <a:t>Factor de conocimiento</a:t>
            </a:r>
            <a:endParaRPr lang="es-HN" dirty="0"/>
          </a:p>
        </p:txBody>
      </p:sp>
      <p:sp>
        <p:nvSpPr>
          <p:cNvPr id="3" name="Marcador de contenido 2">
            <a:extLst>
              <a:ext uri="{FF2B5EF4-FFF2-40B4-BE49-F238E27FC236}">
                <a16:creationId xmlns:a16="http://schemas.microsoft.com/office/drawing/2014/main" id="{1D9C4152-B456-4095-B4DF-1B192ECC0EA6}"/>
              </a:ext>
            </a:extLst>
          </p:cNvPr>
          <p:cNvSpPr>
            <a:spLocks noGrp="1"/>
          </p:cNvSpPr>
          <p:nvPr>
            <p:ph idx="1"/>
          </p:nvPr>
        </p:nvSpPr>
        <p:spPr/>
        <p:txBody>
          <a:bodyPr>
            <a:normAutofit/>
          </a:bodyPr>
          <a:lstStyle/>
          <a:p>
            <a:pPr marL="0" indent="0" algn="just">
              <a:buNone/>
            </a:pPr>
            <a:endParaRPr lang="es-HN" sz="2000" dirty="0"/>
          </a:p>
          <a:p>
            <a:pPr marL="0" indent="0" algn="just">
              <a:buNone/>
            </a:pPr>
            <a:r>
              <a:rPr lang="es-HN" sz="2000" dirty="0"/>
              <a:t>Hay ciertas cosas que se utilizan comúnmente como “factores de conocimiento”: </a:t>
            </a:r>
          </a:p>
          <a:p>
            <a:pPr algn="just"/>
            <a:r>
              <a:rPr lang="es-HN" sz="2000" dirty="0"/>
              <a:t>Las contraseñas, las claves de acceso, las frases de contraseña o el PIN (que es el acrónimo en inglés de Número de Identificación Personal). Muchas personas no se dan cuenta de que las “preguntas secretas” (que algunos sitios web te exigen que utilices además de tu contraseña) también son factores de conocimiento.</a:t>
            </a:r>
          </a:p>
          <a:p>
            <a:endParaRPr lang="es-HN" dirty="0"/>
          </a:p>
        </p:txBody>
      </p:sp>
      <p:sp>
        <p:nvSpPr>
          <p:cNvPr id="4" name="Marcador de texto 3">
            <a:extLst>
              <a:ext uri="{FF2B5EF4-FFF2-40B4-BE49-F238E27FC236}">
                <a16:creationId xmlns:a16="http://schemas.microsoft.com/office/drawing/2014/main" id="{A437CAB4-06CF-46BF-840F-C8D7A9068349}"/>
              </a:ext>
            </a:extLst>
          </p:cNvPr>
          <p:cNvSpPr>
            <a:spLocks noGrp="1"/>
          </p:cNvSpPr>
          <p:nvPr>
            <p:ph type="body" sz="half" idx="2"/>
          </p:nvPr>
        </p:nvSpPr>
        <p:spPr/>
        <p:txBody>
          <a:bodyPr>
            <a:normAutofit lnSpcReduction="10000"/>
          </a:bodyPr>
          <a:lstStyle/>
          <a:p>
            <a:pPr algn="just"/>
            <a:r>
              <a:rPr lang="es-HN" sz="2400" dirty="0"/>
              <a:t>Involucra un dato que (idealmente) solo conoces tú (la persona cuya identidad se está tratando de verificar) y la persona o proceso que está verificando tu identidad.</a:t>
            </a:r>
          </a:p>
          <a:p>
            <a:pPr algn="just"/>
            <a:endParaRPr lang="es-HN" dirty="0"/>
          </a:p>
        </p:txBody>
      </p:sp>
    </p:spTree>
    <p:extLst>
      <p:ext uri="{BB962C8B-B14F-4D97-AF65-F5344CB8AC3E}">
        <p14:creationId xmlns:p14="http://schemas.microsoft.com/office/powerpoint/2010/main" val="2713961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8FC9A-7441-4167-9218-CD1A0A1B49CD}"/>
              </a:ext>
            </a:extLst>
          </p:cNvPr>
          <p:cNvSpPr>
            <a:spLocks noGrp="1"/>
          </p:cNvSpPr>
          <p:nvPr>
            <p:ph type="title"/>
          </p:nvPr>
        </p:nvSpPr>
        <p:spPr/>
        <p:txBody>
          <a:bodyPr>
            <a:normAutofit/>
          </a:bodyPr>
          <a:lstStyle/>
          <a:p>
            <a:r>
              <a:rPr lang="es-HN" b="1" dirty="0"/>
              <a:t>Factor de posesión o propiedad</a:t>
            </a:r>
            <a:endParaRPr lang="es-HN" dirty="0"/>
          </a:p>
        </p:txBody>
      </p:sp>
      <p:sp>
        <p:nvSpPr>
          <p:cNvPr id="3" name="Marcador de contenido 2">
            <a:extLst>
              <a:ext uri="{FF2B5EF4-FFF2-40B4-BE49-F238E27FC236}">
                <a16:creationId xmlns:a16="http://schemas.microsoft.com/office/drawing/2014/main" id="{35255398-5DDF-4B4D-8ADC-1BA325C7E0F8}"/>
              </a:ext>
            </a:extLst>
          </p:cNvPr>
          <p:cNvSpPr>
            <a:spLocks noGrp="1"/>
          </p:cNvSpPr>
          <p:nvPr>
            <p:ph idx="1"/>
          </p:nvPr>
        </p:nvSpPr>
        <p:spPr/>
        <p:txBody>
          <a:bodyPr>
            <a:normAutofit fontScale="92500"/>
          </a:bodyPr>
          <a:lstStyle/>
          <a:p>
            <a:pPr marL="0" indent="0" algn="just">
              <a:buNone/>
            </a:pPr>
            <a:r>
              <a:rPr lang="es-HN" sz="2400" dirty="0"/>
              <a:t>La mayoría de nosotros tenemos al menos un “factor de propiedad” en la billetera, posiblemente varios. Si bien tu licencia de conducir o tu documento de identidad sin duda pertenecen a esta categoría, las tarjetas de pago también lo son, por lo que a veces está permitido utilizarlas como una forma muy básica de identificación.</a:t>
            </a:r>
          </a:p>
          <a:p>
            <a:pPr marL="0" indent="0" algn="just">
              <a:buNone/>
            </a:pPr>
            <a:r>
              <a:rPr lang="es-HN" sz="2400" dirty="0"/>
              <a:t>Las tarjetas de crédito o débito que llevas en la billetera no son solo una señal de que el banco te considera capaz de pagar tus deudas; también indican que el banco ya ha verificado tu identidad.</a:t>
            </a:r>
          </a:p>
          <a:p>
            <a:endParaRPr lang="es-HN" dirty="0"/>
          </a:p>
        </p:txBody>
      </p:sp>
      <p:sp>
        <p:nvSpPr>
          <p:cNvPr id="4" name="Marcador de texto 3">
            <a:extLst>
              <a:ext uri="{FF2B5EF4-FFF2-40B4-BE49-F238E27FC236}">
                <a16:creationId xmlns:a16="http://schemas.microsoft.com/office/drawing/2014/main" id="{97A49418-5C2E-4C4E-A535-56280E993329}"/>
              </a:ext>
            </a:extLst>
          </p:cNvPr>
          <p:cNvSpPr>
            <a:spLocks noGrp="1"/>
          </p:cNvSpPr>
          <p:nvPr>
            <p:ph type="body" sz="half" idx="2"/>
          </p:nvPr>
        </p:nvSpPr>
        <p:spPr/>
        <p:txBody>
          <a:bodyPr>
            <a:normAutofit lnSpcReduction="10000"/>
          </a:bodyPr>
          <a:lstStyle/>
          <a:p>
            <a:pPr algn="just"/>
            <a:r>
              <a:rPr lang="es-HN" sz="2400" dirty="0"/>
              <a:t>Involucra un objeto entregado por la persona u organización que te está verificando, que puedes mostrar para verificar tu identidad.</a:t>
            </a:r>
          </a:p>
          <a:p>
            <a:endParaRPr lang="es-HN" dirty="0"/>
          </a:p>
        </p:txBody>
      </p:sp>
    </p:spTree>
    <p:extLst>
      <p:ext uri="{BB962C8B-B14F-4D97-AF65-F5344CB8AC3E}">
        <p14:creationId xmlns:p14="http://schemas.microsoft.com/office/powerpoint/2010/main" val="1850493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59DEE8-1C07-40ED-9D21-E1A32F06CF1C}"/>
              </a:ext>
            </a:extLst>
          </p:cNvPr>
          <p:cNvSpPr>
            <a:spLocks noGrp="1"/>
          </p:cNvSpPr>
          <p:nvPr>
            <p:ph idx="1"/>
          </p:nvPr>
        </p:nvSpPr>
        <p:spPr>
          <a:xfrm>
            <a:off x="2231136" y="1046922"/>
            <a:ext cx="7729728" cy="4693105"/>
          </a:xfrm>
        </p:spPr>
        <p:txBody>
          <a:bodyPr/>
          <a:lstStyle/>
          <a:p>
            <a:pPr marL="0" indent="0" algn="just">
              <a:buNone/>
            </a:pPr>
            <a:r>
              <a:rPr lang="es-HN" sz="2400" dirty="0"/>
              <a:t>Pero el documento personal y las tarjetas de pago no son los únicos ejemplos de “factores de propiedad”. Cualquier cosa que pueda vincularse a ti en forma exclusiva es útil; por ejemplo, una dirección de correo electrónico, un dispositivo móvil o un número telefónico. </a:t>
            </a:r>
          </a:p>
          <a:p>
            <a:pPr marL="0" indent="0" algn="just">
              <a:buNone/>
            </a:pPr>
            <a:r>
              <a:rPr lang="es-HN" sz="2400" dirty="0"/>
              <a:t>Los sitios online también pueden generar códigos de claves temporales y enviártelos por mensajes SMS, llamadas de voz o correos electrónicos, para que luego los puedas usar como credenciales de inicio de sesión.</a:t>
            </a:r>
          </a:p>
          <a:p>
            <a:endParaRPr lang="es-HN" dirty="0"/>
          </a:p>
        </p:txBody>
      </p:sp>
    </p:spTree>
    <p:extLst>
      <p:ext uri="{BB962C8B-B14F-4D97-AF65-F5344CB8AC3E}">
        <p14:creationId xmlns:p14="http://schemas.microsoft.com/office/powerpoint/2010/main" val="69761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E61BC0-47F9-4A33-9042-B90753F9D5C2}"/>
              </a:ext>
            </a:extLst>
          </p:cNvPr>
          <p:cNvSpPr>
            <a:spLocks noGrp="1"/>
          </p:cNvSpPr>
          <p:nvPr>
            <p:ph type="title"/>
          </p:nvPr>
        </p:nvSpPr>
        <p:spPr/>
        <p:txBody>
          <a:bodyPr>
            <a:normAutofit fontScale="90000"/>
          </a:bodyPr>
          <a:lstStyle/>
          <a:p>
            <a:r>
              <a:rPr lang="es-HN" b="1" dirty="0"/>
              <a:t>Factor de inherencia o existencia</a:t>
            </a:r>
            <a:endParaRPr lang="es-HN" dirty="0"/>
          </a:p>
        </p:txBody>
      </p:sp>
      <p:sp>
        <p:nvSpPr>
          <p:cNvPr id="5" name="Marcador de contenido 4">
            <a:extLst>
              <a:ext uri="{FF2B5EF4-FFF2-40B4-BE49-F238E27FC236}">
                <a16:creationId xmlns:a16="http://schemas.microsoft.com/office/drawing/2014/main" id="{A7501B9D-61C3-4EA6-B5A2-EBB19942ACDD}"/>
              </a:ext>
            </a:extLst>
          </p:cNvPr>
          <p:cNvSpPr>
            <a:spLocks noGrp="1"/>
          </p:cNvSpPr>
          <p:nvPr>
            <p:ph idx="1"/>
          </p:nvPr>
        </p:nvSpPr>
        <p:spPr/>
        <p:txBody>
          <a:bodyPr>
            <a:normAutofit/>
          </a:bodyPr>
          <a:lstStyle/>
          <a:p>
            <a:pPr marL="0" indent="0" algn="just">
              <a:buNone/>
            </a:pPr>
            <a:r>
              <a:rPr lang="es-HN" sz="2000" dirty="0"/>
              <a:t>Este factor de autenticación que antes solo estaba disponible para los espías, hoy en día está presente en muchos smartphones o equipos portátiles. El escáner de huellas dactilares, que es el ejemplo más común, tiene el propósito de verificar el patrón único de las puntas de tus dedos. Algunos smartphones ahora vienen con un escáner de iris, que verifica las manchas y coloraciones exclusivas de tus ojos.</a:t>
            </a:r>
          </a:p>
          <a:p>
            <a:pPr marL="0" indent="0" algn="just">
              <a:buNone/>
            </a:pPr>
            <a:r>
              <a:rPr lang="es-HN" sz="2000" dirty="0"/>
              <a:t> La Oficina de Aduanas y Protección Fronteriza de los Estados Unidos está probando escáneres de reconocimiento facial, como una manera de automatizar la verificación de la identificación mediante fotografías.</a:t>
            </a:r>
          </a:p>
          <a:p>
            <a:endParaRPr lang="es-HN" dirty="0"/>
          </a:p>
        </p:txBody>
      </p:sp>
      <p:sp>
        <p:nvSpPr>
          <p:cNvPr id="6" name="Marcador de texto 5">
            <a:extLst>
              <a:ext uri="{FF2B5EF4-FFF2-40B4-BE49-F238E27FC236}">
                <a16:creationId xmlns:a16="http://schemas.microsoft.com/office/drawing/2014/main" id="{E19F4DC6-7CCE-44F8-89F7-1B41D8E39844}"/>
              </a:ext>
            </a:extLst>
          </p:cNvPr>
          <p:cNvSpPr>
            <a:spLocks noGrp="1"/>
          </p:cNvSpPr>
          <p:nvPr>
            <p:ph type="body" sz="half" idx="2"/>
          </p:nvPr>
        </p:nvSpPr>
        <p:spPr/>
        <p:txBody>
          <a:bodyPr/>
          <a:lstStyle/>
          <a:p>
            <a:pPr algn="just"/>
            <a:r>
              <a:rPr lang="es-HN" sz="2400" dirty="0"/>
              <a:t>Involucra las cosas que forman parte de lo que eres; por lo general son cosas que nunca cambiarán.</a:t>
            </a:r>
          </a:p>
          <a:p>
            <a:endParaRPr lang="es-HN" dirty="0"/>
          </a:p>
        </p:txBody>
      </p:sp>
    </p:spTree>
    <p:extLst>
      <p:ext uri="{BB962C8B-B14F-4D97-AF65-F5344CB8AC3E}">
        <p14:creationId xmlns:p14="http://schemas.microsoft.com/office/powerpoint/2010/main" val="151653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524D6-262E-498D-869B-B2CD2FD31516}"/>
              </a:ext>
            </a:extLst>
          </p:cNvPr>
          <p:cNvSpPr>
            <a:spLocks noGrp="1"/>
          </p:cNvSpPr>
          <p:nvPr>
            <p:ph type="title"/>
          </p:nvPr>
        </p:nvSpPr>
        <p:spPr/>
        <p:txBody>
          <a:bodyPr>
            <a:normAutofit/>
          </a:bodyPr>
          <a:lstStyle/>
          <a:p>
            <a:r>
              <a:rPr lang="es-HN" b="1" dirty="0"/>
              <a:t>¿Cuándo un factor no es suficiente?</a:t>
            </a:r>
            <a:endParaRPr lang="es-HN" dirty="0"/>
          </a:p>
        </p:txBody>
      </p:sp>
      <p:sp>
        <p:nvSpPr>
          <p:cNvPr id="3" name="Marcador de contenido 2">
            <a:extLst>
              <a:ext uri="{FF2B5EF4-FFF2-40B4-BE49-F238E27FC236}">
                <a16:creationId xmlns:a16="http://schemas.microsoft.com/office/drawing/2014/main" id="{E09A2C64-56A5-4B5A-9A0D-F6FE6BCBE49E}"/>
              </a:ext>
            </a:extLst>
          </p:cNvPr>
          <p:cNvSpPr>
            <a:spLocks noGrp="1"/>
          </p:cNvSpPr>
          <p:nvPr>
            <p:ph idx="1"/>
          </p:nvPr>
        </p:nvSpPr>
        <p:spPr/>
        <p:txBody>
          <a:bodyPr>
            <a:normAutofit/>
          </a:bodyPr>
          <a:lstStyle/>
          <a:p>
            <a:pPr marL="0" indent="0" algn="just">
              <a:buNone/>
            </a:pPr>
            <a:r>
              <a:rPr lang="es-HN" sz="2000" dirty="0"/>
              <a:t> El uso de más de un factor para autenticar a propietarios de cuentas es cada vez más popular.</a:t>
            </a:r>
          </a:p>
          <a:p>
            <a:pPr marL="0" indent="0" algn="just">
              <a:buNone/>
            </a:pPr>
            <a:r>
              <a:rPr lang="es-HN" sz="2000" dirty="0"/>
              <a:t>A esta altura, la mayoría de nosotros conocemos a alguien cuya cuenta online fue comprometida. La autenticación que solo utiliza el nombre de usuario y la contraseña le genera tantos problemas de seguridad a tanta gente que los investigadores buscan constantemente nuevas formas de autenticar a sus usuarios en forma rápida y segura. El uso de más de un factor para autenticar a los propietarios de cuentas es una opción cada vez más popular.</a:t>
            </a:r>
          </a:p>
          <a:p>
            <a:endParaRPr lang="es-HN" dirty="0"/>
          </a:p>
        </p:txBody>
      </p:sp>
    </p:spTree>
    <p:extLst>
      <p:ext uri="{BB962C8B-B14F-4D97-AF65-F5344CB8AC3E}">
        <p14:creationId xmlns:p14="http://schemas.microsoft.com/office/powerpoint/2010/main" val="113090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005F7-6397-489A-9341-1CB8B9776923}"/>
              </a:ext>
            </a:extLst>
          </p:cNvPr>
          <p:cNvSpPr>
            <a:spLocks noGrp="1"/>
          </p:cNvSpPr>
          <p:nvPr>
            <p:ph type="title"/>
          </p:nvPr>
        </p:nvSpPr>
        <p:spPr/>
        <p:txBody>
          <a:bodyPr/>
          <a:lstStyle/>
          <a:p>
            <a:r>
              <a:rPr lang="es-ES" dirty="0"/>
              <a:t>Introducción</a:t>
            </a:r>
            <a:endParaRPr lang="es-HN" dirty="0"/>
          </a:p>
        </p:txBody>
      </p:sp>
      <p:sp>
        <p:nvSpPr>
          <p:cNvPr id="3" name="Marcador de contenido 2">
            <a:extLst>
              <a:ext uri="{FF2B5EF4-FFF2-40B4-BE49-F238E27FC236}">
                <a16:creationId xmlns:a16="http://schemas.microsoft.com/office/drawing/2014/main" id="{65EAB488-568D-4C0E-983F-54B4F0BC8915}"/>
              </a:ext>
            </a:extLst>
          </p:cNvPr>
          <p:cNvSpPr>
            <a:spLocks noGrp="1"/>
          </p:cNvSpPr>
          <p:nvPr>
            <p:ph idx="1"/>
          </p:nvPr>
        </p:nvSpPr>
        <p:spPr/>
        <p:txBody>
          <a:bodyPr/>
          <a:lstStyle/>
          <a:p>
            <a:pPr algn="just"/>
            <a:r>
              <a:rPr lang="es-HN" sz="2400" dirty="0"/>
              <a:t>La autenticación es un método muy importante de realizar para verificar si las personas son quienes dicen ser, el método principal de autenticación para los humanos es el rostro o características físicas específicas, para los sistemas informáticos y servicios en línea se suelen utilizar distintos métodos de autenticación que derivan de las características o conocimientos de los usuarios.</a:t>
            </a:r>
          </a:p>
          <a:p>
            <a:endParaRPr lang="es-HN" dirty="0"/>
          </a:p>
        </p:txBody>
      </p:sp>
    </p:spTree>
    <p:extLst>
      <p:ext uri="{BB962C8B-B14F-4D97-AF65-F5344CB8AC3E}">
        <p14:creationId xmlns:p14="http://schemas.microsoft.com/office/powerpoint/2010/main" val="321425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1CC6F-1C2A-4FF9-9420-F0E0B9E0064F}"/>
              </a:ext>
            </a:extLst>
          </p:cNvPr>
          <p:cNvSpPr>
            <a:spLocks noGrp="1"/>
          </p:cNvSpPr>
          <p:nvPr>
            <p:ph type="title"/>
          </p:nvPr>
        </p:nvSpPr>
        <p:spPr/>
        <p:txBody>
          <a:bodyPr/>
          <a:lstStyle/>
          <a:p>
            <a:r>
              <a:rPr lang="es-HN" b="1" dirty="0"/>
              <a:t>¿Cuándo un factor no es suficiente?</a:t>
            </a:r>
            <a:endParaRPr lang="es-HN" dirty="0"/>
          </a:p>
        </p:txBody>
      </p:sp>
      <p:sp>
        <p:nvSpPr>
          <p:cNvPr id="3" name="Marcador de contenido 2">
            <a:extLst>
              <a:ext uri="{FF2B5EF4-FFF2-40B4-BE49-F238E27FC236}">
                <a16:creationId xmlns:a16="http://schemas.microsoft.com/office/drawing/2014/main" id="{BE1FC72C-9E30-4B1E-97A2-A7E1F14C270C}"/>
              </a:ext>
            </a:extLst>
          </p:cNvPr>
          <p:cNvSpPr>
            <a:spLocks noGrp="1"/>
          </p:cNvSpPr>
          <p:nvPr>
            <p:ph idx="1"/>
          </p:nvPr>
        </p:nvSpPr>
        <p:spPr/>
        <p:txBody>
          <a:bodyPr/>
          <a:lstStyle/>
          <a:p>
            <a:pPr marL="0" indent="0" algn="just">
              <a:buNone/>
            </a:pPr>
            <a:r>
              <a:rPr lang="es-HN" sz="2400" dirty="0"/>
              <a:t>El inicio de una sesión mediante el uso de dos factores de autenticación se denomina “autenticación en dos fases”, “autenticación de dos factores”, “verificación en dos pasos”; o, para abreviar, 2FA. Si un proceso de inicio de sesión tiene habilitada la 2FA, incluso si los usuarios dan a conocer sus credenciales (ya sea accidental o intencionalmente), sus cuentas aún seguirán protegidas si el atacante no tiene también acceso al segundo factor.</a:t>
            </a:r>
          </a:p>
          <a:p>
            <a:endParaRPr lang="es-HN" dirty="0"/>
          </a:p>
        </p:txBody>
      </p:sp>
    </p:spTree>
    <p:extLst>
      <p:ext uri="{BB962C8B-B14F-4D97-AF65-F5344CB8AC3E}">
        <p14:creationId xmlns:p14="http://schemas.microsoft.com/office/powerpoint/2010/main" val="273922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FA7CB-2A45-4858-B858-54958176B7F2}"/>
              </a:ext>
            </a:extLst>
          </p:cNvPr>
          <p:cNvSpPr>
            <a:spLocks noGrp="1"/>
          </p:cNvSpPr>
          <p:nvPr>
            <p:ph type="title"/>
          </p:nvPr>
        </p:nvSpPr>
        <p:spPr/>
        <p:txBody>
          <a:bodyPr/>
          <a:lstStyle/>
          <a:p>
            <a:r>
              <a:rPr lang="es-HN" b="1" dirty="0"/>
              <a:t>Los factores del futuro</a:t>
            </a:r>
            <a:endParaRPr lang="es-HN" dirty="0"/>
          </a:p>
        </p:txBody>
      </p:sp>
      <p:sp>
        <p:nvSpPr>
          <p:cNvPr id="3" name="Marcador de contenido 2">
            <a:extLst>
              <a:ext uri="{FF2B5EF4-FFF2-40B4-BE49-F238E27FC236}">
                <a16:creationId xmlns:a16="http://schemas.microsoft.com/office/drawing/2014/main" id="{C3DF5C03-052D-4D37-B45B-3A0C4D1159F8}"/>
              </a:ext>
            </a:extLst>
          </p:cNvPr>
          <p:cNvSpPr>
            <a:spLocks noGrp="1"/>
          </p:cNvSpPr>
          <p:nvPr>
            <p:ph idx="1"/>
          </p:nvPr>
        </p:nvSpPr>
        <p:spPr>
          <a:xfrm>
            <a:off x="2231136" y="2638044"/>
            <a:ext cx="7729728" cy="3603730"/>
          </a:xfrm>
        </p:spPr>
        <p:txBody>
          <a:bodyPr>
            <a:normAutofit fontScale="55000" lnSpcReduction="20000"/>
          </a:bodyPr>
          <a:lstStyle/>
          <a:p>
            <a:pPr marL="0" indent="0" algn="just">
              <a:buNone/>
            </a:pPr>
            <a:r>
              <a:rPr lang="es-HN" sz="3200" dirty="0"/>
              <a:t>Otro método para mejorar la seguridad de la autenticación es encontrar nuevos factores, hay un par que ya se están utilizando sin que la gente lo sepa:</a:t>
            </a:r>
          </a:p>
          <a:p>
            <a:pPr marL="0" indent="0" algn="just">
              <a:buNone/>
            </a:pPr>
            <a:endParaRPr lang="es-HN" sz="3200" dirty="0"/>
          </a:p>
          <a:p>
            <a:pPr lvl="0" algn="just"/>
            <a:r>
              <a:rPr lang="es-HN" sz="3200" dirty="0"/>
              <a:t>Factor de ubicación: dónde estás</a:t>
            </a:r>
          </a:p>
          <a:p>
            <a:pPr lvl="0" algn="just"/>
            <a:r>
              <a:rPr lang="es-HN" sz="3200" dirty="0"/>
              <a:t>Factor de comportamiento: lo que haces</a:t>
            </a:r>
          </a:p>
          <a:p>
            <a:pPr marL="0" indent="0" algn="just">
              <a:buNone/>
            </a:pPr>
            <a:endParaRPr lang="es-HN" sz="3200" dirty="0"/>
          </a:p>
          <a:p>
            <a:pPr marL="0" indent="0" algn="just">
              <a:buNone/>
            </a:pPr>
            <a:r>
              <a:rPr lang="es-HN" sz="3200" dirty="0"/>
              <a:t>Pueden parecer un poco extraños, porque la gente viaja y su comportamiento va cambiando con el tiempo. Seguramente te preguntarás cómo pueden ser únicos si los datos cambian. Pero al parecer pueden ser muy útiles, en especial cuando se usan en conjunto con otros factores.</a:t>
            </a:r>
          </a:p>
          <a:p>
            <a:pPr lvl="0" algn="just"/>
            <a:endParaRPr lang="es-HN" sz="2400" dirty="0"/>
          </a:p>
          <a:p>
            <a:endParaRPr lang="es-HN" dirty="0"/>
          </a:p>
        </p:txBody>
      </p:sp>
    </p:spTree>
    <p:extLst>
      <p:ext uri="{BB962C8B-B14F-4D97-AF65-F5344CB8AC3E}">
        <p14:creationId xmlns:p14="http://schemas.microsoft.com/office/powerpoint/2010/main" val="132536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6D6DA-1568-4544-ACA1-E3C464902E5B}"/>
              </a:ext>
            </a:extLst>
          </p:cNvPr>
          <p:cNvSpPr>
            <a:spLocks noGrp="1"/>
          </p:cNvSpPr>
          <p:nvPr>
            <p:ph type="title"/>
          </p:nvPr>
        </p:nvSpPr>
        <p:spPr/>
        <p:txBody>
          <a:bodyPr/>
          <a:lstStyle/>
          <a:p>
            <a:r>
              <a:rPr lang="es-HN" b="1" dirty="0"/>
              <a:t>Los factores del futuro</a:t>
            </a:r>
            <a:endParaRPr lang="es-HN" dirty="0"/>
          </a:p>
        </p:txBody>
      </p:sp>
      <p:sp>
        <p:nvSpPr>
          <p:cNvPr id="3" name="Marcador de contenido 2">
            <a:extLst>
              <a:ext uri="{FF2B5EF4-FFF2-40B4-BE49-F238E27FC236}">
                <a16:creationId xmlns:a16="http://schemas.microsoft.com/office/drawing/2014/main" id="{0DCF09C7-0694-447A-8D77-AFAE01368F42}"/>
              </a:ext>
            </a:extLst>
          </p:cNvPr>
          <p:cNvSpPr>
            <a:spLocks noGrp="1"/>
          </p:cNvSpPr>
          <p:nvPr>
            <p:ph sz="half" idx="1"/>
          </p:nvPr>
        </p:nvSpPr>
        <p:spPr/>
        <p:txBody>
          <a:bodyPr>
            <a:noAutofit/>
          </a:bodyPr>
          <a:lstStyle/>
          <a:p>
            <a:pPr algn="just"/>
            <a:r>
              <a:rPr lang="es-HN" sz="2000" dirty="0"/>
              <a:t>El “factor de ubicación” se basa en que es posible esperar que una persona esté en cierto lugar en determinado momento (es decir, en casa o en el trabajo) o que use ciertas máquinas específicas. Obviamente, no siempre será el caso; entonces, por sí misma, esta información solo tiene utilidad marginal.</a:t>
            </a:r>
          </a:p>
        </p:txBody>
      </p:sp>
      <p:sp>
        <p:nvSpPr>
          <p:cNvPr id="4" name="Marcador de contenido 3">
            <a:extLst>
              <a:ext uri="{FF2B5EF4-FFF2-40B4-BE49-F238E27FC236}">
                <a16:creationId xmlns:a16="http://schemas.microsoft.com/office/drawing/2014/main" id="{6E823747-37D6-4A0C-9C43-10E49A36D9C5}"/>
              </a:ext>
            </a:extLst>
          </p:cNvPr>
          <p:cNvSpPr>
            <a:spLocks noGrp="1"/>
          </p:cNvSpPr>
          <p:nvPr>
            <p:ph sz="half" idx="2"/>
          </p:nvPr>
        </p:nvSpPr>
        <p:spPr/>
        <p:txBody>
          <a:bodyPr>
            <a:normAutofit/>
          </a:bodyPr>
          <a:lstStyle/>
          <a:p>
            <a:pPr algn="just"/>
            <a:r>
              <a:rPr lang="es-HN" sz="2000" dirty="0"/>
              <a:t>El “factor de comportamiento” se basa en que los comportamientos pueden ser tan únicos como las huellas dactilares; por ejemplo, nuestros hábitos de navegación, nuestras voces, nuestros movimientos del mouse o en la pantalla táctil, o nuestra letra cuando escribimos a mano. </a:t>
            </a:r>
          </a:p>
        </p:txBody>
      </p:sp>
    </p:spTree>
    <p:extLst>
      <p:ext uri="{BB962C8B-B14F-4D97-AF65-F5344CB8AC3E}">
        <p14:creationId xmlns:p14="http://schemas.microsoft.com/office/powerpoint/2010/main" val="143252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53B3C-242B-4C9A-9734-F1FB539E07E8}"/>
              </a:ext>
            </a:extLst>
          </p:cNvPr>
          <p:cNvSpPr>
            <a:spLocks noGrp="1"/>
          </p:cNvSpPr>
          <p:nvPr>
            <p:ph type="title"/>
          </p:nvPr>
        </p:nvSpPr>
        <p:spPr/>
        <p:txBody>
          <a:bodyPr>
            <a:normAutofit fontScale="90000"/>
          </a:bodyPr>
          <a:lstStyle/>
          <a:p>
            <a:r>
              <a:rPr lang="es-HN" b="1" dirty="0"/>
              <a:t>características De un sistema de autenticación</a:t>
            </a:r>
            <a:endParaRPr lang="es-HN" dirty="0"/>
          </a:p>
        </p:txBody>
      </p:sp>
      <p:sp>
        <p:nvSpPr>
          <p:cNvPr id="3" name="Marcador de contenido 2">
            <a:extLst>
              <a:ext uri="{FF2B5EF4-FFF2-40B4-BE49-F238E27FC236}">
                <a16:creationId xmlns:a16="http://schemas.microsoft.com/office/drawing/2014/main" id="{DCBAF7B0-42BA-42AA-A55B-DD8333AFC90A}"/>
              </a:ext>
            </a:extLst>
          </p:cNvPr>
          <p:cNvSpPr>
            <a:spLocks noGrp="1"/>
          </p:cNvSpPr>
          <p:nvPr>
            <p:ph idx="1"/>
          </p:nvPr>
        </p:nvSpPr>
        <p:spPr/>
        <p:txBody>
          <a:bodyPr/>
          <a:lstStyle/>
          <a:p>
            <a:pPr lvl="0" algn="just"/>
            <a:r>
              <a:rPr lang="es-HN" sz="2000" dirty="0"/>
              <a:t>Fiabilidad: la probabilidad de error debe ser mínima.</a:t>
            </a:r>
          </a:p>
          <a:p>
            <a:pPr lvl="0" algn="just"/>
            <a:r>
              <a:rPr lang="es-HN" sz="2000" dirty="0"/>
              <a:t>Viabilidad: debe ser económicamente asequible para la empresa que lo quiera implementar. Si cuesta más que los datos que se quieren proteger, estaremos seleccionado el sistema de autenticación equivocado.</a:t>
            </a:r>
          </a:p>
          <a:p>
            <a:pPr lvl="0" algn="just"/>
            <a:r>
              <a:rPr lang="es-HN" sz="2000" dirty="0"/>
              <a:t>Seguridad: debe ser resistente a posibles ciberataques.</a:t>
            </a:r>
          </a:p>
          <a:p>
            <a:pPr lvl="0" algn="just"/>
            <a:r>
              <a:rPr lang="es-HN" sz="2000" dirty="0"/>
              <a:t>Usabilidad: debe de ser fácil de usar para el cliente o usuario que se debe autenticar.</a:t>
            </a:r>
          </a:p>
          <a:p>
            <a:pPr marL="0" indent="0">
              <a:buNone/>
            </a:pPr>
            <a:endParaRPr lang="es-HN" dirty="0"/>
          </a:p>
        </p:txBody>
      </p:sp>
      <p:sp>
        <p:nvSpPr>
          <p:cNvPr id="4" name="Marcador de texto 3">
            <a:extLst>
              <a:ext uri="{FF2B5EF4-FFF2-40B4-BE49-F238E27FC236}">
                <a16:creationId xmlns:a16="http://schemas.microsoft.com/office/drawing/2014/main" id="{B68E669D-A5D3-4602-9B87-5B9014C18AB1}"/>
              </a:ext>
            </a:extLst>
          </p:cNvPr>
          <p:cNvSpPr>
            <a:spLocks noGrp="1"/>
          </p:cNvSpPr>
          <p:nvPr>
            <p:ph type="body" sz="half" idx="2"/>
          </p:nvPr>
        </p:nvSpPr>
        <p:spPr/>
        <p:txBody>
          <a:bodyPr/>
          <a:lstStyle/>
          <a:p>
            <a:pPr algn="just"/>
            <a:r>
              <a:rPr lang="es-HN" sz="2000" dirty="0"/>
              <a:t>Para que un determinado sistema de autenticación se pueda implementar fácilmente debe cumplir con los siguientes requisitos:</a:t>
            </a:r>
          </a:p>
          <a:p>
            <a:endParaRPr lang="es-HN" dirty="0"/>
          </a:p>
        </p:txBody>
      </p:sp>
    </p:spTree>
    <p:extLst>
      <p:ext uri="{BB962C8B-B14F-4D97-AF65-F5344CB8AC3E}">
        <p14:creationId xmlns:p14="http://schemas.microsoft.com/office/powerpoint/2010/main" val="653684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8418D-6AAF-4763-BBEB-528799002269}"/>
              </a:ext>
            </a:extLst>
          </p:cNvPr>
          <p:cNvSpPr>
            <a:spLocks noGrp="1"/>
          </p:cNvSpPr>
          <p:nvPr>
            <p:ph type="title"/>
          </p:nvPr>
        </p:nvSpPr>
        <p:spPr/>
        <p:txBody>
          <a:bodyPr>
            <a:normAutofit/>
          </a:bodyPr>
          <a:lstStyle/>
          <a:p>
            <a:r>
              <a:rPr lang="es-ES" b="1" dirty="0"/>
              <a:t>Autenticación en Sistemas Empresariales</a:t>
            </a:r>
            <a:endParaRPr lang="es-HN" dirty="0"/>
          </a:p>
        </p:txBody>
      </p:sp>
      <p:sp>
        <p:nvSpPr>
          <p:cNvPr id="3" name="Marcador de texto 2">
            <a:extLst>
              <a:ext uri="{FF2B5EF4-FFF2-40B4-BE49-F238E27FC236}">
                <a16:creationId xmlns:a16="http://schemas.microsoft.com/office/drawing/2014/main" id="{ED18AF54-A481-40F2-85AA-9DEF27E520AF}"/>
              </a:ext>
            </a:extLst>
          </p:cNvPr>
          <p:cNvSpPr>
            <a:spLocks noGrp="1"/>
          </p:cNvSpPr>
          <p:nvPr>
            <p:ph type="body" idx="1"/>
          </p:nvPr>
        </p:nvSpPr>
        <p:spPr/>
        <p:txBody>
          <a:bodyPr/>
          <a:lstStyle/>
          <a:p>
            <a:endParaRPr lang="es-HN"/>
          </a:p>
        </p:txBody>
      </p:sp>
    </p:spTree>
    <p:extLst>
      <p:ext uri="{BB962C8B-B14F-4D97-AF65-F5344CB8AC3E}">
        <p14:creationId xmlns:p14="http://schemas.microsoft.com/office/powerpoint/2010/main" val="2184412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CE7C65-9852-49C8-8202-D74AFEA8A48F}"/>
              </a:ext>
            </a:extLst>
          </p:cNvPr>
          <p:cNvSpPr>
            <a:spLocks noGrp="1"/>
          </p:cNvSpPr>
          <p:nvPr>
            <p:ph idx="1"/>
          </p:nvPr>
        </p:nvSpPr>
        <p:spPr>
          <a:xfrm>
            <a:off x="2146852" y="795130"/>
            <a:ext cx="7814012" cy="4944897"/>
          </a:xfrm>
        </p:spPr>
        <p:txBody>
          <a:bodyPr>
            <a:normAutofit/>
          </a:bodyPr>
          <a:lstStyle/>
          <a:p>
            <a:pPr marL="0" indent="0" algn="just">
              <a:buNone/>
            </a:pPr>
            <a:r>
              <a:rPr lang="es-HN" sz="2000" dirty="0"/>
              <a:t>La autentificación es la primera etapa del proceso de conexión de un usuario. Toda organización que se basa en un sistema de información tiene que garantizar el proceso de conexión a los sistemas y aplicaciones.</a:t>
            </a:r>
          </a:p>
          <a:p>
            <a:pPr marL="0" indent="0" algn="just">
              <a:buNone/>
            </a:pPr>
            <a:r>
              <a:rPr lang="es-HN" sz="2000" dirty="0"/>
              <a:t>La creación de una fuente única y fiable de las identidades, asociada a la gestión de los derechos son los dos pilares de una buena infraestructura de gestión de las identidades y accesos. El proceso de conexión de un usuario puede entonces efectuarse. Se articula en general alrededor de 4 etapas:</a:t>
            </a:r>
          </a:p>
          <a:p>
            <a:pPr algn="just"/>
            <a:r>
              <a:rPr lang="es-HN" sz="2000" dirty="0"/>
              <a:t>Proceso inicial</a:t>
            </a:r>
          </a:p>
          <a:p>
            <a:pPr algn="just"/>
            <a:r>
              <a:rPr lang="es-HN" sz="2000" dirty="0"/>
              <a:t>Proceso de conexión a una aplicación</a:t>
            </a:r>
          </a:p>
          <a:p>
            <a:pPr algn="just"/>
            <a:r>
              <a:rPr lang="es-HN" sz="2000" dirty="0"/>
              <a:t>Política de seguridad.</a:t>
            </a:r>
          </a:p>
          <a:p>
            <a:pPr algn="just"/>
            <a:r>
              <a:rPr lang="es-HN" sz="2000" dirty="0"/>
              <a:t>¿Autenticación o identificación? (Comprobante)</a:t>
            </a:r>
          </a:p>
          <a:p>
            <a:pPr marL="0" indent="0" algn="just">
              <a:buNone/>
            </a:pPr>
            <a:endParaRPr lang="es-HN" b="1" dirty="0"/>
          </a:p>
          <a:p>
            <a:pPr marL="0" indent="0" algn="just">
              <a:buNone/>
            </a:pPr>
            <a:endParaRPr lang="es-HN" dirty="0"/>
          </a:p>
          <a:p>
            <a:pPr algn="just"/>
            <a:endParaRPr lang="es-HN" dirty="0"/>
          </a:p>
          <a:p>
            <a:pPr algn="just"/>
            <a:endParaRPr lang="es-HN" dirty="0"/>
          </a:p>
          <a:p>
            <a:endParaRPr lang="es-HN" dirty="0"/>
          </a:p>
        </p:txBody>
      </p:sp>
    </p:spTree>
    <p:extLst>
      <p:ext uri="{BB962C8B-B14F-4D97-AF65-F5344CB8AC3E}">
        <p14:creationId xmlns:p14="http://schemas.microsoft.com/office/powerpoint/2010/main" val="2594010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74C55-702C-4475-A364-EE1B59F37029}"/>
              </a:ext>
            </a:extLst>
          </p:cNvPr>
          <p:cNvSpPr>
            <a:spLocks noGrp="1"/>
          </p:cNvSpPr>
          <p:nvPr>
            <p:ph type="title"/>
          </p:nvPr>
        </p:nvSpPr>
        <p:spPr/>
        <p:txBody>
          <a:bodyPr/>
          <a:lstStyle/>
          <a:p>
            <a:r>
              <a:rPr lang="es-HN" b="1" dirty="0"/>
              <a:t>Proceso inicial</a:t>
            </a:r>
            <a:endParaRPr lang="es-HN" dirty="0"/>
          </a:p>
        </p:txBody>
      </p:sp>
      <p:sp>
        <p:nvSpPr>
          <p:cNvPr id="3" name="Marcador de contenido 2">
            <a:extLst>
              <a:ext uri="{FF2B5EF4-FFF2-40B4-BE49-F238E27FC236}">
                <a16:creationId xmlns:a16="http://schemas.microsoft.com/office/drawing/2014/main" id="{6CCB1464-2E6F-404F-B444-DD124015124C}"/>
              </a:ext>
            </a:extLst>
          </p:cNvPr>
          <p:cNvSpPr>
            <a:spLocks noGrp="1"/>
          </p:cNvSpPr>
          <p:nvPr>
            <p:ph idx="1"/>
          </p:nvPr>
        </p:nvSpPr>
        <p:spPr/>
        <p:txBody>
          <a:bodyPr/>
          <a:lstStyle/>
          <a:p>
            <a:r>
              <a:rPr lang="es-HN" sz="2400" dirty="0"/>
              <a:t>Común a todas las conexiones</a:t>
            </a:r>
          </a:p>
          <a:p>
            <a:r>
              <a:rPr lang="es-HN" sz="2400" dirty="0"/>
              <a:t>Abertura de una sesión sobre del puesto de trabajo y autenticación del usuario.</a:t>
            </a:r>
          </a:p>
          <a:p>
            <a:r>
              <a:rPr lang="es-HN" sz="2400" dirty="0"/>
              <a:t>Se comprueba los derechos del usuario y lo conecta a sus recursos.</a:t>
            </a:r>
          </a:p>
          <a:p>
            <a:endParaRPr lang="es-HN" dirty="0"/>
          </a:p>
        </p:txBody>
      </p:sp>
    </p:spTree>
    <p:extLst>
      <p:ext uri="{BB962C8B-B14F-4D97-AF65-F5344CB8AC3E}">
        <p14:creationId xmlns:p14="http://schemas.microsoft.com/office/powerpoint/2010/main" val="3391235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0D1A0-DB02-4F1B-B0F2-03DFF83A15F2}"/>
              </a:ext>
            </a:extLst>
          </p:cNvPr>
          <p:cNvSpPr>
            <a:spLocks noGrp="1"/>
          </p:cNvSpPr>
          <p:nvPr>
            <p:ph type="title"/>
          </p:nvPr>
        </p:nvSpPr>
        <p:spPr/>
        <p:txBody>
          <a:bodyPr>
            <a:normAutofit/>
          </a:bodyPr>
          <a:lstStyle/>
          <a:p>
            <a:r>
              <a:rPr lang="es-HN" b="1" dirty="0"/>
              <a:t>Proceso de conexión a una aplicación</a:t>
            </a:r>
            <a:endParaRPr lang="es-HN" dirty="0"/>
          </a:p>
        </p:txBody>
      </p:sp>
      <p:sp>
        <p:nvSpPr>
          <p:cNvPr id="3" name="Marcador de contenido 2">
            <a:extLst>
              <a:ext uri="{FF2B5EF4-FFF2-40B4-BE49-F238E27FC236}">
                <a16:creationId xmlns:a16="http://schemas.microsoft.com/office/drawing/2014/main" id="{8DD115EE-AC00-4474-8B92-B53D339D10FB}"/>
              </a:ext>
            </a:extLst>
          </p:cNvPr>
          <p:cNvSpPr>
            <a:spLocks noGrp="1"/>
          </p:cNvSpPr>
          <p:nvPr>
            <p:ph idx="1"/>
          </p:nvPr>
        </p:nvSpPr>
        <p:spPr/>
        <p:txBody>
          <a:bodyPr>
            <a:normAutofit/>
          </a:bodyPr>
          <a:lstStyle/>
          <a:p>
            <a:pPr algn="just"/>
            <a:r>
              <a:rPr lang="es-HN" sz="2400" dirty="0"/>
              <a:t>Ejecución por el usuario de una aplicación y autenticación sobre esta aplicación.</a:t>
            </a:r>
          </a:p>
          <a:p>
            <a:pPr algn="just"/>
            <a:r>
              <a:rPr lang="es-HN" sz="2400" dirty="0"/>
              <a:t>La aplicación comprueba los derechos del usuario y lo conecta a sus transacciones y datos.</a:t>
            </a:r>
          </a:p>
          <a:p>
            <a:pPr marL="0" indent="0">
              <a:buNone/>
            </a:pPr>
            <a:endParaRPr lang="es-HN" dirty="0"/>
          </a:p>
        </p:txBody>
      </p:sp>
    </p:spTree>
    <p:extLst>
      <p:ext uri="{BB962C8B-B14F-4D97-AF65-F5344CB8AC3E}">
        <p14:creationId xmlns:p14="http://schemas.microsoft.com/office/powerpoint/2010/main" val="296053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A92E5-D49A-4071-B043-C65D632EA674}"/>
              </a:ext>
            </a:extLst>
          </p:cNvPr>
          <p:cNvSpPr>
            <a:spLocks noGrp="1"/>
          </p:cNvSpPr>
          <p:nvPr>
            <p:ph type="title"/>
          </p:nvPr>
        </p:nvSpPr>
        <p:spPr/>
        <p:txBody>
          <a:bodyPr/>
          <a:lstStyle/>
          <a:p>
            <a:r>
              <a:rPr lang="es-HN" b="1" dirty="0"/>
              <a:t>Política de seguridad</a:t>
            </a:r>
            <a:endParaRPr lang="es-HN" dirty="0"/>
          </a:p>
        </p:txBody>
      </p:sp>
      <p:sp>
        <p:nvSpPr>
          <p:cNvPr id="3" name="Marcador de contenido 2">
            <a:extLst>
              <a:ext uri="{FF2B5EF4-FFF2-40B4-BE49-F238E27FC236}">
                <a16:creationId xmlns:a16="http://schemas.microsoft.com/office/drawing/2014/main" id="{2BA0D551-D13E-43B0-BDCF-605886DEB083}"/>
              </a:ext>
            </a:extLst>
          </p:cNvPr>
          <p:cNvSpPr>
            <a:spLocks noGrp="1"/>
          </p:cNvSpPr>
          <p:nvPr>
            <p:ph idx="1"/>
          </p:nvPr>
        </p:nvSpPr>
        <p:spPr/>
        <p:txBody>
          <a:bodyPr>
            <a:normAutofit/>
          </a:bodyPr>
          <a:lstStyle/>
          <a:p>
            <a:pPr marL="0" indent="0" algn="just">
              <a:buNone/>
            </a:pPr>
            <a:r>
              <a:rPr lang="es-HN" dirty="0"/>
              <a:t>Toda organización tiene, o debería tener, una política de seguridad relativa a la protección de los puestos de trabajo, de las aplicaciones, de los datos o también de los sistemas del SI. Esta política de seguridad puede definir niveles mínimos de autenticación en función de la criticidad del recurso utilizado. </a:t>
            </a:r>
          </a:p>
          <a:p>
            <a:pPr marL="0" indent="0" algn="just">
              <a:buNone/>
            </a:pPr>
            <a:r>
              <a:rPr lang="es-HN" dirty="0"/>
              <a:t>Por ejemplo, es posible imaginar, como en muy buena película de espionaje, que se coloca un puesto de trabajo crítico en una sala protegida por un acceso controlado por un código confidencial, por la introducción de una tarjeta inteligente y por una definición biométrica del ojo derecho. La protección es entonces a su máximo, ya que para registrar es necesario proporcionar un elemento que se sabe (el código), que se posee (la tarjeta) y que es (el ojo).</a:t>
            </a:r>
          </a:p>
          <a:p>
            <a:endParaRPr lang="es-HN" dirty="0"/>
          </a:p>
        </p:txBody>
      </p:sp>
    </p:spTree>
    <p:extLst>
      <p:ext uri="{BB962C8B-B14F-4D97-AF65-F5344CB8AC3E}">
        <p14:creationId xmlns:p14="http://schemas.microsoft.com/office/powerpoint/2010/main" val="979337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A85D1-5E78-4388-9BE8-70FFCF99DCE4}"/>
              </a:ext>
            </a:extLst>
          </p:cNvPr>
          <p:cNvSpPr>
            <a:spLocks noGrp="1"/>
          </p:cNvSpPr>
          <p:nvPr>
            <p:ph type="title"/>
          </p:nvPr>
        </p:nvSpPr>
        <p:spPr/>
        <p:txBody>
          <a:bodyPr>
            <a:normAutofit/>
          </a:bodyPr>
          <a:lstStyle/>
          <a:p>
            <a:r>
              <a:rPr lang="es-HN" dirty="0"/>
              <a:t>¿Autenticación o identificación? </a:t>
            </a:r>
          </a:p>
        </p:txBody>
      </p:sp>
      <p:sp>
        <p:nvSpPr>
          <p:cNvPr id="3" name="Marcador de contenido 2">
            <a:extLst>
              <a:ext uri="{FF2B5EF4-FFF2-40B4-BE49-F238E27FC236}">
                <a16:creationId xmlns:a16="http://schemas.microsoft.com/office/drawing/2014/main" id="{0305681E-5007-427A-8C4C-664FBECE2A95}"/>
              </a:ext>
            </a:extLst>
          </p:cNvPr>
          <p:cNvSpPr>
            <a:spLocks noGrp="1"/>
          </p:cNvSpPr>
          <p:nvPr>
            <p:ph idx="1"/>
          </p:nvPr>
        </p:nvSpPr>
        <p:spPr/>
        <p:txBody>
          <a:bodyPr>
            <a:normAutofit/>
          </a:bodyPr>
          <a:lstStyle/>
          <a:p>
            <a:pPr marL="0" indent="0" algn="just">
              <a:buNone/>
            </a:pPr>
            <a:r>
              <a:rPr lang="es-HN" sz="2000" dirty="0"/>
              <a:t>Existe una diferencia muy simple entre identificación y autenticación: el comprobante.</a:t>
            </a:r>
          </a:p>
          <a:p>
            <a:pPr marL="0" indent="0" algn="just">
              <a:buNone/>
            </a:pPr>
            <a:r>
              <a:rPr lang="es-HN" sz="2000" dirty="0"/>
              <a:t>Una identificación se basa en una simple declaración como la recepción o la lectura de un código de identificación (identificador, </a:t>
            </a:r>
            <a:r>
              <a:rPr lang="es-HN" sz="2000" dirty="0" err="1"/>
              <a:t>n°</a:t>
            </a:r>
            <a:r>
              <a:rPr lang="es-HN" sz="2000" dirty="0"/>
              <a:t> serie, código barra,). Este código de identificación no se supone secreto. Es un dato público.</a:t>
            </a:r>
          </a:p>
          <a:p>
            <a:pPr marL="0" indent="0" algn="just">
              <a:buNone/>
            </a:pPr>
            <a:r>
              <a:rPr lang="es-HN" sz="2000" dirty="0"/>
              <a:t>La autenticación se basa en un elemento de prueba como un secreto compartido o un secreto asimétrico. La autenticación permite asegurarse con un nivel de confianza razonable de la identidad del usuario.</a:t>
            </a:r>
          </a:p>
          <a:p>
            <a:endParaRPr lang="es-HN" dirty="0"/>
          </a:p>
        </p:txBody>
      </p:sp>
    </p:spTree>
    <p:extLst>
      <p:ext uri="{BB962C8B-B14F-4D97-AF65-F5344CB8AC3E}">
        <p14:creationId xmlns:p14="http://schemas.microsoft.com/office/powerpoint/2010/main" val="15928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69B30-C1B0-414E-970A-46FBC3B1B1C5}"/>
              </a:ext>
            </a:extLst>
          </p:cNvPr>
          <p:cNvSpPr>
            <a:spLocks noGrp="1"/>
          </p:cNvSpPr>
          <p:nvPr>
            <p:ph type="title"/>
          </p:nvPr>
        </p:nvSpPr>
        <p:spPr/>
        <p:txBody>
          <a:bodyPr/>
          <a:lstStyle/>
          <a:p>
            <a:r>
              <a:rPr lang="es-ES" dirty="0"/>
              <a:t>Definición</a:t>
            </a:r>
            <a:endParaRPr lang="es-HN" dirty="0"/>
          </a:p>
        </p:txBody>
      </p:sp>
      <p:sp>
        <p:nvSpPr>
          <p:cNvPr id="3" name="Marcador de contenido 2">
            <a:extLst>
              <a:ext uri="{FF2B5EF4-FFF2-40B4-BE49-F238E27FC236}">
                <a16:creationId xmlns:a16="http://schemas.microsoft.com/office/drawing/2014/main" id="{B0DAB88F-351C-476D-A55F-A00FB531BC59}"/>
              </a:ext>
            </a:extLst>
          </p:cNvPr>
          <p:cNvSpPr>
            <a:spLocks noGrp="1"/>
          </p:cNvSpPr>
          <p:nvPr>
            <p:ph idx="1"/>
          </p:nvPr>
        </p:nvSpPr>
        <p:spPr/>
        <p:txBody>
          <a:bodyPr/>
          <a:lstStyle/>
          <a:p>
            <a:pPr algn="just"/>
            <a:r>
              <a:rPr lang="es-HN" sz="2400" dirty="0"/>
              <a:t>La Autenticación es el proceso que debe seguir un usuario para tener acceso a los recursos de un sistema o de una red de computadores. Este proceso implica identificación (decirle al sistema quién es) y autenticación (demostrar que el usuario es quien dice ser). </a:t>
            </a:r>
          </a:p>
          <a:p>
            <a:endParaRPr lang="es-HN" dirty="0"/>
          </a:p>
        </p:txBody>
      </p:sp>
    </p:spTree>
    <p:extLst>
      <p:ext uri="{BB962C8B-B14F-4D97-AF65-F5344CB8AC3E}">
        <p14:creationId xmlns:p14="http://schemas.microsoft.com/office/powerpoint/2010/main" val="2671033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4493C-057A-4C26-9994-078EF4B9E1DF}"/>
              </a:ext>
            </a:extLst>
          </p:cNvPr>
          <p:cNvSpPr>
            <a:spLocks noGrp="1"/>
          </p:cNvSpPr>
          <p:nvPr>
            <p:ph type="title"/>
          </p:nvPr>
        </p:nvSpPr>
        <p:spPr/>
        <p:txBody>
          <a:bodyPr/>
          <a:lstStyle/>
          <a:p>
            <a:r>
              <a:rPr lang="es-HN" dirty="0"/>
              <a:t>Elementos de autenticación</a:t>
            </a:r>
          </a:p>
        </p:txBody>
      </p:sp>
      <p:sp>
        <p:nvSpPr>
          <p:cNvPr id="3" name="Marcador de texto 2">
            <a:extLst>
              <a:ext uri="{FF2B5EF4-FFF2-40B4-BE49-F238E27FC236}">
                <a16:creationId xmlns:a16="http://schemas.microsoft.com/office/drawing/2014/main" id="{DA0D8776-20BF-46D0-8678-4FF6D24D1566}"/>
              </a:ext>
            </a:extLst>
          </p:cNvPr>
          <p:cNvSpPr>
            <a:spLocks noGrp="1"/>
          </p:cNvSpPr>
          <p:nvPr>
            <p:ph type="body" idx="1"/>
          </p:nvPr>
        </p:nvSpPr>
        <p:spPr/>
        <p:txBody>
          <a:bodyPr/>
          <a:lstStyle/>
          <a:p>
            <a:endParaRPr lang="es-HN" dirty="0"/>
          </a:p>
        </p:txBody>
      </p:sp>
    </p:spTree>
    <p:extLst>
      <p:ext uri="{BB962C8B-B14F-4D97-AF65-F5344CB8AC3E}">
        <p14:creationId xmlns:p14="http://schemas.microsoft.com/office/powerpoint/2010/main" val="1815552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FFEF99B5-DEFF-4666-894E-4A36094A4BDF}"/>
              </a:ext>
            </a:extLst>
          </p:cNvPr>
          <p:cNvSpPr>
            <a:spLocks noGrp="1"/>
          </p:cNvSpPr>
          <p:nvPr>
            <p:ph idx="1"/>
          </p:nvPr>
        </p:nvSpPr>
        <p:spPr>
          <a:xfrm>
            <a:off x="2231136" y="1524000"/>
            <a:ext cx="7729728" cy="3617843"/>
          </a:xfrm>
        </p:spPr>
        <p:txBody>
          <a:bodyPr/>
          <a:lstStyle/>
          <a:p>
            <a:pPr marL="0" indent="0" algn="just">
              <a:buNone/>
            </a:pPr>
            <a:r>
              <a:rPr lang="es-HN" sz="2400" dirty="0"/>
              <a:t>Para autentificarse, un usuario proporciona en general al menos 2 elementos:</a:t>
            </a:r>
          </a:p>
          <a:p>
            <a:pPr lvl="0" algn="just"/>
            <a:r>
              <a:rPr lang="es-HN" sz="2400" dirty="0"/>
              <a:t>Su identificador que permite su definición.</a:t>
            </a:r>
          </a:p>
          <a:p>
            <a:pPr lvl="0" algn="just"/>
            <a:r>
              <a:rPr lang="es-HN" sz="2400" dirty="0"/>
              <a:t>Uno o más elementos que permiten garantizar la propia autenticación.</a:t>
            </a:r>
            <a:r>
              <a:rPr lang="es-ES" sz="2400" dirty="0"/>
              <a:t> </a:t>
            </a:r>
          </a:p>
          <a:p>
            <a:pPr lvl="0" algn="just"/>
            <a:endParaRPr lang="es-HN" sz="2400" dirty="0"/>
          </a:p>
          <a:p>
            <a:pPr marL="0" indent="0" algn="just">
              <a:buNone/>
            </a:pPr>
            <a:r>
              <a:rPr lang="es-ES" sz="2400" dirty="0"/>
              <a:t>Encontramos así estos elementos bajo distintas formas. He aquí los más</a:t>
            </a:r>
            <a:r>
              <a:rPr lang="es-HN" sz="2400" dirty="0"/>
              <a:t> </a:t>
            </a:r>
            <a:r>
              <a:rPr lang="es-ES" sz="2400" dirty="0"/>
              <a:t>ampliamente utilizados:</a:t>
            </a:r>
            <a:endParaRPr lang="es-HN" sz="2400" dirty="0"/>
          </a:p>
          <a:p>
            <a:endParaRPr lang="es-HN" dirty="0"/>
          </a:p>
        </p:txBody>
      </p:sp>
    </p:spTree>
    <p:extLst>
      <p:ext uri="{BB962C8B-B14F-4D97-AF65-F5344CB8AC3E}">
        <p14:creationId xmlns:p14="http://schemas.microsoft.com/office/powerpoint/2010/main" val="2533953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CA8F-8574-44D4-9946-FF718CFE6199}"/>
              </a:ext>
            </a:extLst>
          </p:cNvPr>
          <p:cNvSpPr>
            <a:spLocks noGrp="1"/>
          </p:cNvSpPr>
          <p:nvPr>
            <p:ph type="title"/>
          </p:nvPr>
        </p:nvSpPr>
        <p:spPr/>
        <p:txBody>
          <a:bodyPr/>
          <a:lstStyle/>
          <a:p>
            <a:r>
              <a:rPr lang="es-ES" dirty="0"/>
              <a:t>El identificador y la contraseña</a:t>
            </a:r>
            <a:endParaRPr lang="es-HN" dirty="0"/>
          </a:p>
        </p:txBody>
      </p:sp>
      <p:sp>
        <p:nvSpPr>
          <p:cNvPr id="3" name="Marcador de contenido 2">
            <a:extLst>
              <a:ext uri="{FF2B5EF4-FFF2-40B4-BE49-F238E27FC236}">
                <a16:creationId xmlns:a16="http://schemas.microsoft.com/office/drawing/2014/main" id="{484FA7FB-E4B4-4BFE-807F-052751ACBDC4}"/>
              </a:ext>
            </a:extLst>
          </p:cNvPr>
          <p:cNvSpPr>
            <a:spLocks noGrp="1"/>
          </p:cNvSpPr>
          <p:nvPr>
            <p:ph idx="1"/>
          </p:nvPr>
        </p:nvSpPr>
        <p:spPr/>
        <p:txBody>
          <a:bodyPr>
            <a:normAutofit/>
          </a:bodyPr>
          <a:lstStyle/>
          <a:p>
            <a:pPr marL="0" indent="0" algn="just">
              <a:buNone/>
            </a:pPr>
            <a:r>
              <a:rPr lang="es-ES" sz="2400" dirty="0"/>
              <a:t>El identificador y la contraseña son el par de autenticación más</a:t>
            </a:r>
            <a:r>
              <a:rPr lang="es-HN" sz="2400" dirty="0"/>
              <a:t> </a:t>
            </a:r>
            <a:r>
              <a:rPr lang="es-ES" sz="2400" dirty="0"/>
              <a:t>conocido. </a:t>
            </a:r>
          </a:p>
          <a:p>
            <a:pPr marL="0" indent="0" algn="just">
              <a:buNone/>
            </a:pPr>
            <a:r>
              <a:rPr lang="es-ES" sz="2400" dirty="0"/>
              <a:t>Simple, robusto, incluso rústico, su más grande defecto es que el nivel de seguridad depende directamente de la complejidad</a:t>
            </a:r>
            <a:r>
              <a:rPr lang="es-HN" sz="2400" dirty="0"/>
              <a:t> </a:t>
            </a:r>
            <a:r>
              <a:rPr lang="es-ES" sz="2400" dirty="0"/>
              <a:t>de la contraseña.</a:t>
            </a:r>
          </a:p>
          <a:p>
            <a:pPr marL="0" indent="0" algn="just">
              <a:buNone/>
            </a:pPr>
            <a:r>
              <a:rPr lang="es-ES" sz="2400" dirty="0"/>
              <a:t> Contraseñas simples son escasas, y contraseñas demasiado complejas conducen a los usuarios a aplicar estrategias no siempre correctas para gestionarlas.</a:t>
            </a:r>
            <a:endParaRPr lang="es-HN" sz="2400" dirty="0"/>
          </a:p>
        </p:txBody>
      </p:sp>
      <p:sp>
        <p:nvSpPr>
          <p:cNvPr id="4" name="Marcador de texto 3">
            <a:extLst>
              <a:ext uri="{FF2B5EF4-FFF2-40B4-BE49-F238E27FC236}">
                <a16:creationId xmlns:a16="http://schemas.microsoft.com/office/drawing/2014/main" id="{B02016D8-D5E5-4924-B8DE-21BA2BA3E4F0}"/>
              </a:ext>
            </a:extLst>
          </p:cNvPr>
          <p:cNvSpPr>
            <a:spLocks noGrp="1"/>
          </p:cNvSpPr>
          <p:nvPr>
            <p:ph type="body" sz="half" idx="2"/>
          </p:nvPr>
        </p:nvSpPr>
        <p:spPr/>
        <p:txBody>
          <a:bodyPr/>
          <a:lstStyle/>
          <a:p>
            <a:endParaRPr lang="es-HN"/>
          </a:p>
        </p:txBody>
      </p:sp>
    </p:spTree>
    <p:extLst>
      <p:ext uri="{BB962C8B-B14F-4D97-AF65-F5344CB8AC3E}">
        <p14:creationId xmlns:p14="http://schemas.microsoft.com/office/powerpoint/2010/main" val="1669492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FAB89-7388-4E52-97A1-C50A5E4B8BF5}"/>
              </a:ext>
            </a:extLst>
          </p:cNvPr>
          <p:cNvSpPr>
            <a:spLocks noGrp="1"/>
          </p:cNvSpPr>
          <p:nvPr>
            <p:ph type="title"/>
          </p:nvPr>
        </p:nvSpPr>
        <p:spPr/>
        <p:txBody>
          <a:bodyPr>
            <a:normAutofit fontScale="90000"/>
          </a:bodyPr>
          <a:lstStyle/>
          <a:p>
            <a:r>
              <a:rPr lang="es-ES" dirty="0"/>
              <a:t>El identificador y la contraseña OTP (</a:t>
            </a:r>
            <a:r>
              <a:rPr lang="es-ES" dirty="0" err="1"/>
              <a:t>One</a:t>
            </a:r>
            <a:r>
              <a:rPr lang="es-ES" dirty="0"/>
              <a:t>-Time </a:t>
            </a:r>
            <a:r>
              <a:rPr lang="es-ES" dirty="0" err="1"/>
              <a:t>Password</a:t>
            </a:r>
            <a:r>
              <a:rPr lang="es-ES" dirty="0"/>
              <a:t>).</a:t>
            </a:r>
            <a:endParaRPr lang="es-HN" dirty="0"/>
          </a:p>
        </p:txBody>
      </p:sp>
      <p:sp>
        <p:nvSpPr>
          <p:cNvPr id="3" name="Marcador de contenido 2">
            <a:extLst>
              <a:ext uri="{FF2B5EF4-FFF2-40B4-BE49-F238E27FC236}">
                <a16:creationId xmlns:a16="http://schemas.microsoft.com/office/drawing/2014/main" id="{F15A8C7C-A1E1-44D8-9B71-4C950A53CA9F}"/>
              </a:ext>
            </a:extLst>
          </p:cNvPr>
          <p:cNvSpPr>
            <a:spLocks noGrp="1"/>
          </p:cNvSpPr>
          <p:nvPr>
            <p:ph idx="1"/>
          </p:nvPr>
        </p:nvSpPr>
        <p:spPr/>
        <p:txBody>
          <a:bodyPr>
            <a:normAutofit fontScale="92500" lnSpcReduction="20000"/>
          </a:bodyPr>
          <a:lstStyle/>
          <a:p>
            <a:pPr marL="0" indent="0" algn="just">
              <a:lnSpc>
                <a:spcPct val="150000"/>
              </a:lnSpc>
              <a:spcAft>
                <a:spcPts val="0"/>
              </a:spcAft>
              <a:buNone/>
            </a:pPr>
            <a:r>
              <a:rPr lang="es-ES" sz="2400" dirty="0"/>
              <a:t>El OTP permite asegurar el uso de la contraseña en la red. En efecto, con un sistema OTP el usuario posee un calculador especializado que le proporciona bajo petición una contraseña. Esta contraseña es válida solo durante una duración limitada, y para una única utilización. Esta solución se aplica en general para el proceso de</a:t>
            </a:r>
            <a:r>
              <a:rPr lang="es-HN" sz="2400" dirty="0"/>
              <a:t> </a:t>
            </a:r>
            <a:r>
              <a:rPr lang="es-ES" sz="2400" dirty="0"/>
              <a:t>autenticación inicial para los accesos externos mediante IP/VPN.</a:t>
            </a:r>
            <a:endParaRPr lang="es-HN" sz="2400" dirty="0">
              <a:latin typeface="Arial" panose="020B0604020202020204" pitchFamily="34" charset="0"/>
              <a:ea typeface="Arial" panose="020B0604020202020204" pitchFamily="34" charset="0"/>
              <a:cs typeface="Times New Roman" panose="02020603050405020304" pitchFamily="18" charset="0"/>
            </a:endParaRPr>
          </a:p>
          <a:p>
            <a:endParaRPr lang="es-HN" dirty="0"/>
          </a:p>
        </p:txBody>
      </p:sp>
      <p:sp>
        <p:nvSpPr>
          <p:cNvPr id="4" name="Marcador de texto 3">
            <a:extLst>
              <a:ext uri="{FF2B5EF4-FFF2-40B4-BE49-F238E27FC236}">
                <a16:creationId xmlns:a16="http://schemas.microsoft.com/office/drawing/2014/main" id="{7B45E1CB-8A71-4D0A-AE97-E44BBE9015A4}"/>
              </a:ext>
            </a:extLst>
          </p:cNvPr>
          <p:cNvSpPr>
            <a:spLocks noGrp="1"/>
          </p:cNvSpPr>
          <p:nvPr>
            <p:ph type="body" sz="half" idx="2"/>
          </p:nvPr>
        </p:nvSpPr>
        <p:spPr/>
        <p:txBody>
          <a:bodyPr/>
          <a:lstStyle/>
          <a:p>
            <a:endParaRPr lang="es-HN"/>
          </a:p>
        </p:txBody>
      </p:sp>
    </p:spTree>
    <p:extLst>
      <p:ext uri="{BB962C8B-B14F-4D97-AF65-F5344CB8AC3E}">
        <p14:creationId xmlns:p14="http://schemas.microsoft.com/office/powerpoint/2010/main" val="141730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B164E-4FD7-47C3-9122-66156FC5B82C}"/>
              </a:ext>
            </a:extLst>
          </p:cNvPr>
          <p:cNvSpPr>
            <a:spLocks noGrp="1"/>
          </p:cNvSpPr>
          <p:nvPr>
            <p:ph type="title"/>
          </p:nvPr>
        </p:nvSpPr>
        <p:spPr/>
        <p:txBody>
          <a:bodyPr>
            <a:normAutofit fontScale="90000"/>
          </a:bodyPr>
          <a:lstStyle/>
          <a:p>
            <a:r>
              <a:rPr lang="es-ES" dirty="0"/>
              <a:t>Los certificados PKI sobre tarjeta inteligente o token USB</a:t>
            </a:r>
            <a:endParaRPr lang="es-HN" dirty="0"/>
          </a:p>
        </p:txBody>
      </p:sp>
      <p:sp>
        <p:nvSpPr>
          <p:cNvPr id="3" name="Marcador de contenido 2">
            <a:extLst>
              <a:ext uri="{FF2B5EF4-FFF2-40B4-BE49-F238E27FC236}">
                <a16:creationId xmlns:a16="http://schemas.microsoft.com/office/drawing/2014/main" id="{3FAF2E19-EF94-49FD-83D7-B68AB1089259}"/>
              </a:ext>
            </a:extLst>
          </p:cNvPr>
          <p:cNvSpPr>
            <a:spLocks noGrp="1"/>
          </p:cNvSpPr>
          <p:nvPr>
            <p:ph idx="1"/>
          </p:nvPr>
        </p:nvSpPr>
        <p:spPr/>
        <p:txBody>
          <a:bodyPr/>
          <a:lstStyle/>
          <a:p>
            <a:pPr marL="0" indent="0" algn="just">
              <a:buNone/>
            </a:pPr>
            <a:r>
              <a:rPr lang="es-ES" sz="2000" dirty="0"/>
              <a:t>Los certificados X.509 aplican una tecnología avanzada de codificación que permite calcular o firmar mensajes sin tener que compartir de secreto. </a:t>
            </a:r>
          </a:p>
          <a:p>
            <a:pPr marL="0" indent="0" algn="just">
              <a:buNone/>
            </a:pPr>
            <a:r>
              <a:rPr lang="es-ES" sz="2000" dirty="0"/>
              <a:t>El identificador es un certificado público que es firmado y en consecuencia garantizado por una autoridad de certificación reconocida. </a:t>
            </a:r>
          </a:p>
          <a:p>
            <a:pPr marL="0" indent="0" algn="just">
              <a:buNone/>
            </a:pPr>
            <a:r>
              <a:rPr lang="es-ES" sz="2000" dirty="0"/>
              <a:t>El usuario debe proporcionar un secreto para poder utilizar los distintos elementos criptográficos: “el código PIN de su tarjeta o su tecla USB”. Esta solución se aplica en general para el proceso de autenticación inicial o para las conexiones a las aplicaciones Red o de servicio de mensajería.</a:t>
            </a:r>
            <a:endParaRPr lang="es-HN" sz="1800" dirty="0">
              <a:latin typeface="Arial" panose="020B0604020202020204" pitchFamily="34" charset="0"/>
              <a:ea typeface="Arial" panose="020B0604020202020204" pitchFamily="34" charset="0"/>
              <a:cs typeface="Times New Roman" panose="02020603050405020304" pitchFamily="18" charset="0"/>
            </a:endParaRPr>
          </a:p>
        </p:txBody>
      </p:sp>
      <p:sp>
        <p:nvSpPr>
          <p:cNvPr id="4" name="Marcador de texto 3">
            <a:extLst>
              <a:ext uri="{FF2B5EF4-FFF2-40B4-BE49-F238E27FC236}">
                <a16:creationId xmlns:a16="http://schemas.microsoft.com/office/drawing/2014/main" id="{259B1132-2A04-4884-86D8-41ED585AD901}"/>
              </a:ext>
            </a:extLst>
          </p:cNvPr>
          <p:cNvSpPr>
            <a:spLocks noGrp="1"/>
          </p:cNvSpPr>
          <p:nvPr>
            <p:ph type="body" sz="half" idx="2"/>
          </p:nvPr>
        </p:nvSpPr>
        <p:spPr/>
        <p:txBody>
          <a:bodyPr/>
          <a:lstStyle/>
          <a:p>
            <a:endParaRPr lang="es-HN"/>
          </a:p>
        </p:txBody>
      </p:sp>
    </p:spTree>
    <p:extLst>
      <p:ext uri="{BB962C8B-B14F-4D97-AF65-F5344CB8AC3E}">
        <p14:creationId xmlns:p14="http://schemas.microsoft.com/office/powerpoint/2010/main" val="288170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F5B98-9EBA-4387-983F-0B9FED69599D}"/>
              </a:ext>
            </a:extLst>
          </p:cNvPr>
          <p:cNvSpPr>
            <a:spLocks noGrp="1"/>
          </p:cNvSpPr>
          <p:nvPr>
            <p:ph type="title"/>
          </p:nvPr>
        </p:nvSpPr>
        <p:spPr/>
        <p:txBody>
          <a:bodyPr/>
          <a:lstStyle/>
          <a:p>
            <a:r>
              <a:rPr lang="es-ES" dirty="0"/>
              <a:t>Tecla “Confidencial Defensa”</a:t>
            </a:r>
            <a:endParaRPr lang="es-HN" dirty="0"/>
          </a:p>
        </p:txBody>
      </p:sp>
      <p:sp>
        <p:nvSpPr>
          <p:cNvPr id="3" name="Marcador de contenido 2">
            <a:extLst>
              <a:ext uri="{FF2B5EF4-FFF2-40B4-BE49-F238E27FC236}">
                <a16:creationId xmlns:a16="http://schemas.microsoft.com/office/drawing/2014/main" id="{65594421-0E8A-4F44-A1F4-9CAD04EE1F08}"/>
              </a:ext>
            </a:extLst>
          </p:cNvPr>
          <p:cNvSpPr>
            <a:spLocks noGrp="1"/>
          </p:cNvSpPr>
          <p:nvPr>
            <p:ph idx="1"/>
          </p:nvPr>
        </p:nvSpPr>
        <p:spPr/>
        <p:txBody>
          <a:bodyPr>
            <a:normAutofit/>
          </a:bodyPr>
          <a:lstStyle/>
          <a:p>
            <a:pPr marL="0" indent="0" algn="just">
              <a:buNone/>
            </a:pPr>
            <a:r>
              <a:rPr lang="es-ES" sz="2400" dirty="0"/>
              <a:t>Se trata de una declinación particular del ejemplo anterior.  Es en general una llave multifunciones: </a:t>
            </a:r>
          </a:p>
          <a:p>
            <a:pPr algn="just"/>
            <a:r>
              <a:rPr lang="es-ES" sz="2400" dirty="0"/>
              <a:t>Almacenamiento de certificado X.509 </a:t>
            </a:r>
          </a:p>
          <a:p>
            <a:pPr algn="just"/>
            <a:r>
              <a:rPr lang="es-ES" sz="2400" dirty="0"/>
              <a:t>Almacenamiento de datos</a:t>
            </a:r>
          </a:p>
          <a:p>
            <a:pPr algn="just"/>
            <a:r>
              <a:rPr lang="es-ES" sz="2400" dirty="0"/>
              <a:t>Recurso criptográfico</a:t>
            </a:r>
            <a:endParaRPr lang="es-HN" sz="2400" dirty="0"/>
          </a:p>
        </p:txBody>
      </p:sp>
      <p:sp>
        <p:nvSpPr>
          <p:cNvPr id="4" name="Marcador de texto 3">
            <a:extLst>
              <a:ext uri="{FF2B5EF4-FFF2-40B4-BE49-F238E27FC236}">
                <a16:creationId xmlns:a16="http://schemas.microsoft.com/office/drawing/2014/main" id="{D8E85EE1-59B1-4876-ADC7-9512AD407487}"/>
              </a:ext>
            </a:extLst>
          </p:cNvPr>
          <p:cNvSpPr>
            <a:spLocks noGrp="1"/>
          </p:cNvSpPr>
          <p:nvPr>
            <p:ph type="body" sz="half" idx="2"/>
          </p:nvPr>
        </p:nvSpPr>
        <p:spPr/>
        <p:txBody>
          <a:bodyPr/>
          <a:lstStyle/>
          <a:p>
            <a:endParaRPr lang="es-HN"/>
          </a:p>
        </p:txBody>
      </p:sp>
    </p:spTree>
    <p:extLst>
      <p:ext uri="{BB962C8B-B14F-4D97-AF65-F5344CB8AC3E}">
        <p14:creationId xmlns:p14="http://schemas.microsoft.com/office/powerpoint/2010/main" val="1444988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B1EF5-175B-4665-B7E1-190FE9A7C25D}"/>
              </a:ext>
            </a:extLst>
          </p:cNvPr>
          <p:cNvSpPr>
            <a:spLocks noGrp="1"/>
          </p:cNvSpPr>
          <p:nvPr>
            <p:ph type="title"/>
          </p:nvPr>
        </p:nvSpPr>
        <p:spPr/>
        <p:txBody>
          <a:bodyPr>
            <a:normAutofit fontScale="90000"/>
          </a:bodyPr>
          <a:lstStyle/>
          <a:p>
            <a:r>
              <a:rPr lang="es-ES" dirty="0"/>
              <a:t>El identificador y la contraseña sobre una tarjeta inteligente</a:t>
            </a:r>
            <a:endParaRPr lang="es-HN" dirty="0"/>
          </a:p>
        </p:txBody>
      </p:sp>
      <p:sp>
        <p:nvSpPr>
          <p:cNvPr id="3" name="Marcador de contenido 2">
            <a:extLst>
              <a:ext uri="{FF2B5EF4-FFF2-40B4-BE49-F238E27FC236}">
                <a16:creationId xmlns:a16="http://schemas.microsoft.com/office/drawing/2014/main" id="{1F4E0A05-2363-457B-A44D-F5766AC17CC8}"/>
              </a:ext>
            </a:extLst>
          </p:cNvPr>
          <p:cNvSpPr>
            <a:spLocks noGrp="1"/>
          </p:cNvSpPr>
          <p:nvPr>
            <p:ph idx="1"/>
          </p:nvPr>
        </p:nvSpPr>
        <p:spPr/>
        <p:txBody>
          <a:bodyPr/>
          <a:lstStyle/>
          <a:p>
            <a:pPr algn="just"/>
            <a:r>
              <a:rPr lang="es-ES" sz="2400" dirty="0"/>
              <a:t>El almacenamiento del identificador y la contraseña sobre una tarjeta inteligente permite suplementar la protección del proceso de autenticación. La contraseña puede así ser muy compleja y cambiada regularmente de manera automática y aleatoria. Sin la tarjeta, y sin su código PIN, no se puede acceder a la contraseña. Esta solución se aplica generalmente para el proceso de autenticación inicial</a:t>
            </a:r>
            <a:endParaRPr lang="es-HN" sz="2400" dirty="0">
              <a:latin typeface="Arial" panose="020B0604020202020204" pitchFamily="34" charset="0"/>
              <a:ea typeface="Arial" panose="020B0604020202020204" pitchFamily="34" charset="0"/>
              <a:cs typeface="Times New Roman" panose="02020603050405020304" pitchFamily="18" charset="0"/>
            </a:endParaRPr>
          </a:p>
          <a:p>
            <a:endParaRPr lang="es-HN" dirty="0"/>
          </a:p>
        </p:txBody>
      </p:sp>
      <p:sp>
        <p:nvSpPr>
          <p:cNvPr id="4" name="Marcador de texto 3">
            <a:extLst>
              <a:ext uri="{FF2B5EF4-FFF2-40B4-BE49-F238E27FC236}">
                <a16:creationId xmlns:a16="http://schemas.microsoft.com/office/drawing/2014/main" id="{4D925170-79F6-46C6-BC26-52516EAB93E6}"/>
              </a:ext>
            </a:extLst>
          </p:cNvPr>
          <p:cNvSpPr>
            <a:spLocks noGrp="1"/>
          </p:cNvSpPr>
          <p:nvPr>
            <p:ph type="body" sz="half" idx="2"/>
          </p:nvPr>
        </p:nvSpPr>
        <p:spPr/>
        <p:txBody>
          <a:bodyPr/>
          <a:lstStyle/>
          <a:p>
            <a:endParaRPr lang="es-HN"/>
          </a:p>
        </p:txBody>
      </p:sp>
    </p:spTree>
    <p:extLst>
      <p:ext uri="{BB962C8B-B14F-4D97-AF65-F5344CB8AC3E}">
        <p14:creationId xmlns:p14="http://schemas.microsoft.com/office/powerpoint/2010/main" val="1324915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42F04-87E5-47B0-99D1-19FE206C70A6}"/>
              </a:ext>
            </a:extLst>
          </p:cNvPr>
          <p:cNvSpPr>
            <a:spLocks noGrp="1"/>
          </p:cNvSpPr>
          <p:nvPr>
            <p:ph type="title"/>
          </p:nvPr>
        </p:nvSpPr>
        <p:spPr/>
        <p:txBody>
          <a:bodyPr/>
          <a:lstStyle/>
          <a:p>
            <a:r>
              <a:rPr lang="es-ES" dirty="0"/>
              <a:t>Biométrica</a:t>
            </a:r>
            <a:endParaRPr lang="es-HN" dirty="0"/>
          </a:p>
        </p:txBody>
      </p:sp>
      <p:sp>
        <p:nvSpPr>
          <p:cNvPr id="3" name="Marcador de contenido 2">
            <a:extLst>
              <a:ext uri="{FF2B5EF4-FFF2-40B4-BE49-F238E27FC236}">
                <a16:creationId xmlns:a16="http://schemas.microsoft.com/office/drawing/2014/main" id="{C81D6FBF-8407-45AD-8C6D-69C87138AD77}"/>
              </a:ext>
            </a:extLst>
          </p:cNvPr>
          <p:cNvSpPr>
            <a:spLocks noGrp="1"/>
          </p:cNvSpPr>
          <p:nvPr>
            <p:ph idx="1"/>
          </p:nvPr>
        </p:nvSpPr>
        <p:spPr/>
        <p:txBody>
          <a:bodyPr/>
          <a:lstStyle/>
          <a:p>
            <a:pPr marL="0" indent="0" algn="just">
              <a:buNone/>
            </a:pPr>
            <a:r>
              <a:rPr lang="es-ES" sz="2400" dirty="0"/>
              <a:t>La autenticación por biométrica se basa en la verificación de un elemento del cuerpo del usuario (generalmente la huella dactilar).</a:t>
            </a:r>
          </a:p>
          <a:p>
            <a:pPr marL="0" indent="0" algn="just">
              <a:buNone/>
            </a:pPr>
            <a:r>
              <a:rPr lang="es-ES" sz="2400" dirty="0"/>
              <a:t> Puede basarse en un distribuidor central, en el puesto de trabajo o en una tarjeta inteligente para almacenar los datos biométricos del usuario. Esta solución se aplica en general para el proceso de autenticación inicial y/o para proteger el acceso a aplicaciones muy sensibles.</a:t>
            </a:r>
            <a:endParaRPr lang="es-HN" sz="2400" dirty="0">
              <a:latin typeface="Arial" panose="020B0604020202020204" pitchFamily="34" charset="0"/>
              <a:ea typeface="Arial" panose="020B0604020202020204" pitchFamily="34" charset="0"/>
              <a:cs typeface="Times New Roman" panose="02020603050405020304" pitchFamily="18" charset="0"/>
            </a:endParaRPr>
          </a:p>
          <a:p>
            <a:endParaRPr lang="es-HN" dirty="0"/>
          </a:p>
        </p:txBody>
      </p:sp>
      <p:sp>
        <p:nvSpPr>
          <p:cNvPr id="4" name="Marcador de texto 3">
            <a:extLst>
              <a:ext uri="{FF2B5EF4-FFF2-40B4-BE49-F238E27FC236}">
                <a16:creationId xmlns:a16="http://schemas.microsoft.com/office/drawing/2014/main" id="{6C54F807-730F-4FAB-9497-EBD804F00B89}"/>
              </a:ext>
            </a:extLst>
          </p:cNvPr>
          <p:cNvSpPr>
            <a:spLocks noGrp="1"/>
          </p:cNvSpPr>
          <p:nvPr>
            <p:ph type="body" sz="half" idx="2"/>
          </p:nvPr>
        </p:nvSpPr>
        <p:spPr/>
        <p:txBody>
          <a:bodyPr/>
          <a:lstStyle/>
          <a:p>
            <a:endParaRPr lang="es-HN"/>
          </a:p>
        </p:txBody>
      </p:sp>
    </p:spTree>
    <p:extLst>
      <p:ext uri="{BB962C8B-B14F-4D97-AF65-F5344CB8AC3E}">
        <p14:creationId xmlns:p14="http://schemas.microsoft.com/office/powerpoint/2010/main" val="2730758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AFA09-6807-491D-81E7-1D2E295C6B77}"/>
              </a:ext>
            </a:extLst>
          </p:cNvPr>
          <p:cNvSpPr>
            <a:spLocks noGrp="1"/>
          </p:cNvSpPr>
          <p:nvPr>
            <p:ph type="title"/>
          </p:nvPr>
        </p:nvSpPr>
        <p:spPr/>
        <p:txBody>
          <a:bodyPr/>
          <a:lstStyle/>
          <a:p>
            <a:r>
              <a:rPr lang="es-ES" dirty="0"/>
              <a:t>La definición sin contacto </a:t>
            </a:r>
            <a:endParaRPr lang="es-HN" dirty="0"/>
          </a:p>
        </p:txBody>
      </p:sp>
      <p:sp>
        <p:nvSpPr>
          <p:cNvPr id="3" name="Marcador de contenido 2">
            <a:extLst>
              <a:ext uri="{FF2B5EF4-FFF2-40B4-BE49-F238E27FC236}">
                <a16:creationId xmlns:a16="http://schemas.microsoft.com/office/drawing/2014/main" id="{E78AEAE3-ADA8-4E9C-9821-7F1E4685387E}"/>
              </a:ext>
            </a:extLst>
          </p:cNvPr>
          <p:cNvSpPr>
            <a:spLocks noGrp="1"/>
          </p:cNvSpPr>
          <p:nvPr>
            <p:ph idx="1"/>
          </p:nvPr>
        </p:nvSpPr>
        <p:spPr>
          <a:xfrm>
            <a:off x="6736080" y="0"/>
            <a:ext cx="4815840" cy="6053328"/>
          </a:xfrm>
        </p:spPr>
        <p:txBody>
          <a:bodyPr>
            <a:noAutofit/>
          </a:bodyPr>
          <a:lstStyle/>
          <a:p>
            <a:pPr marL="0" indent="0" algn="just">
              <a:buNone/>
            </a:pPr>
            <a:r>
              <a:rPr lang="es-ES" sz="1800" dirty="0"/>
              <a:t>El RFID es una tecnología que hoy se despliega en los proyectos de Identificación/Autenticación. </a:t>
            </a:r>
          </a:p>
          <a:p>
            <a:pPr marL="0" indent="0" algn="just">
              <a:buNone/>
            </a:pPr>
            <a:r>
              <a:rPr lang="es-ES" sz="1800" dirty="0"/>
              <a:t>Un chip RFID es insertado en una tarjeta y lleva un número de identificación. Este número se asocia a continuación a un usuario en un sistema informático. </a:t>
            </a:r>
          </a:p>
          <a:p>
            <a:pPr marL="0" indent="0" algn="just">
              <a:buNone/>
            </a:pPr>
            <a:r>
              <a:rPr lang="es-ES" sz="1800" dirty="0"/>
              <a:t>A la base es una tecnología de Identificación que puede, acoplado a una contraseña proporcionada por el usuario por ejemplo, utilizarse en procedimientos de autenticación. </a:t>
            </a:r>
          </a:p>
          <a:p>
            <a:pPr marL="0" indent="0" algn="just">
              <a:buNone/>
            </a:pPr>
            <a:r>
              <a:rPr lang="es-ES" sz="1800" dirty="0"/>
              <a:t>Existe 2 declinaciones de esta tecnología:  El RFID pasivo o HID, que supone que la tarjeta no posee alimentación propia. La tarjeta es abastecida en la lectura por un campo electromagnético generado por el lector. </a:t>
            </a:r>
          </a:p>
          <a:p>
            <a:pPr marL="0" indent="0" algn="just">
              <a:buNone/>
            </a:pPr>
            <a:r>
              <a:rPr lang="es-ES" sz="1800" dirty="0"/>
              <a:t>El RFID activo se basa en los protocolos de comunicación RFID pero asocia a la carta una alimentación propia. Esta alimentación permite una detección de la tarjeta a más largo alcance (por ejemplo a partir de la entrada en una sala o una oficina). El interés principal del RFID activo es permitir un acta de ausencia para los puestos de trabajo en zonas accesibles al público.</a:t>
            </a:r>
            <a:endParaRPr lang="es-HN" sz="1800" dirty="0"/>
          </a:p>
        </p:txBody>
      </p:sp>
      <p:sp>
        <p:nvSpPr>
          <p:cNvPr id="4" name="Marcador de texto 3">
            <a:extLst>
              <a:ext uri="{FF2B5EF4-FFF2-40B4-BE49-F238E27FC236}">
                <a16:creationId xmlns:a16="http://schemas.microsoft.com/office/drawing/2014/main" id="{53EDFFD6-4CBF-4802-A2B6-C195EA96865E}"/>
              </a:ext>
            </a:extLst>
          </p:cNvPr>
          <p:cNvSpPr>
            <a:spLocks noGrp="1"/>
          </p:cNvSpPr>
          <p:nvPr>
            <p:ph type="body" sz="half" idx="2"/>
          </p:nvPr>
        </p:nvSpPr>
        <p:spPr/>
        <p:txBody>
          <a:bodyPr/>
          <a:lstStyle/>
          <a:p>
            <a:endParaRPr lang="es-HN"/>
          </a:p>
        </p:txBody>
      </p:sp>
    </p:spTree>
    <p:extLst>
      <p:ext uri="{BB962C8B-B14F-4D97-AF65-F5344CB8AC3E}">
        <p14:creationId xmlns:p14="http://schemas.microsoft.com/office/powerpoint/2010/main" val="2581155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072D43-82FD-4721-932E-970106E2701D}"/>
              </a:ext>
            </a:extLst>
          </p:cNvPr>
          <p:cNvSpPr/>
          <p:nvPr/>
        </p:nvSpPr>
        <p:spPr>
          <a:xfrm>
            <a:off x="2192531" y="2967335"/>
            <a:ext cx="7806945" cy="923330"/>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Gracias por su atención</a:t>
            </a:r>
          </a:p>
        </p:txBody>
      </p:sp>
    </p:spTree>
    <p:extLst>
      <p:ext uri="{BB962C8B-B14F-4D97-AF65-F5344CB8AC3E}">
        <p14:creationId xmlns:p14="http://schemas.microsoft.com/office/powerpoint/2010/main" val="43365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4DE1F76-D6C3-4CCA-BB8D-EE9BB9DB6232}"/>
              </a:ext>
            </a:extLst>
          </p:cNvPr>
          <p:cNvSpPr>
            <a:spLocks noGrp="1"/>
          </p:cNvSpPr>
          <p:nvPr>
            <p:ph idx="1"/>
          </p:nvPr>
        </p:nvSpPr>
        <p:spPr>
          <a:xfrm>
            <a:off x="2231136" y="1033670"/>
            <a:ext cx="7729728" cy="4534079"/>
          </a:xfrm>
        </p:spPr>
        <p:txBody>
          <a:bodyPr>
            <a:normAutofit lnSpcReduction="10000"/>
          </a:bodyPr>
          <a:lstStyle/>
          <a:p>
            <a:pPr marL="0" indent="0" algn="just">
              <a:buNone/>
            </a:pPr>
            <a:r>
              <a:rPr lang="es-ES" sz="2000" dirty="0"/>
              <a:t>La autenticación por sí sola no verifica derechos de acceso del usuario, estos se confirman en el proceso de autorización.</a:t>
            </a:r>
          </a:p>
          <a:p>
            <a:pPr algn="just"/>
            <a:endParaRPr lang="es-ES" sz="2000" dirty="0"/>
          </a:p>
          <a:p>
            <a:pPr marL="0" indent="0" algn="just">
              <a:buNone/>
            </a:pPr>
            <a:r>
              <a:rPr lang="es-ES" sz="2000" dirty="0"/>
              <a:t>En general, la seguridad de las redes de datos requiere para conceder acceso a los servicios de la red, tres procesos: </a:t>
            </a:r>
          </a:p>
          <a:p>
            <a:pPr algn="just"/>
            <a:endParaRPr lang="es-ES" sz="2000" dirty="0"/>
          </a:p>
          <a:p>
            <a:pPr algn="just"/>
            <a:r>
              <a:rPr lang="es-ES" sz="2000" dirty="0"/>
              <a:t>Autenticación, </a:t>
            </a:r>
          </a:p>
          <a:p>
            <a:pPr algn="just"/>
            <a:r>
              <a:rPr lang="es-ES" sz="2000" dirty="0"/>
              <a:t>Autorización </a:t>
            </a:r>
          </a:p>
          <a:p>
            <a:pPr algn="just"/>
            <a:r>
              <a:rPr lang="es-ES" sz="2000" dirty="0"/>
              <a:t>Registro.</a:t>
            </a:r>
          </a:p>
          <a:p>
            <a:pPr marL="0" indent="0">
              <a:buNone/>
            </a:pPr>
            <a:endParaRPr lang="es-ES" sz="2000" dirty="0"/>
          </a:p>
          <a:p>
            <a:pPr marL="0" indent="0">
              <a:buNone/>
            </a:pPr>
            <a:r>
              <a:rPr lang="es-HN" sz="2000" dirty="0"/>
              <a:t>Estos tres procesos se conocen por las siglas en inglés como AAA, o </a:t>
            </a:r>
            <a:r>
              <a:rPr lang="es-HN" sz="2000" dirty="0" err="1"/>
              <a:t>Authentication</a:t>
            </a:r>
            <a:r>
              <a:rPr lang="es-HN" sz="2000" dirty="0"/>
              <a:t>,  </a:t>
            </a:r>
            <a:r>
              <a:rPr lang="es-HN" sz="2000" dirty="0" err="1"/>
              <a:t>Authorization</a:t>
            </a:r>
            <a:r>
              <a:rPr lang="es-HN" sz="2000" dirty="0"/>
              <a:t>, y </a:t>
            </a:r>
            <a:r>
              <a:rPr lang="es-HN" sz="2000" dirty="0" err="1"/>
              <a:t>Accounting</a:t>
            </a:r>
            <a:r>
              <a:rPr lang="es-HN" sz="2000" dirty="0"/>
              <a:t>.</a:t>
            </a:r>
          </a:p>
          <a:p>
            <a:pPr marL="0" indent="0">
              <a:buNone/>
            </a:pPr>
            <a:endParaRPr lang="es-ES" dirty="0"/>
          </a:p>
          <a:p>
            <a:endParaRPr lang="es-HN" dirty="0"/>
          </a:p>
        </p:txBody>
      </p:sp>
    </p:spTree>
    <p:extLst>
      <p:ext uri="{BB962C8B-B14F-4D97-AF65-F5344CB8AC3E}">
        <p14:creationId xmlns:p14="http://schemas.microsoft.com/office/powerpoint/2010/main" val="192550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8442E-C8E2-46EF-BF22-B46B30583BC4}"/>
              </a:ext>
            </a:extLst>
          </p:cNvPr>
          <p:cNvSpPr>
            <a:spLocks noGrp="1"/>
          </p:cNvSpPr>
          <p:nvPr>
            <p:ph type="title"/>
          </p:nvPr>
        </p:nvSpPr>
        <p:spPr/>
        <p:txBody>
          <a:bodyPr>
            <a:normAutofit/>
          </a:bodyPr>
          <a:lstStyle/>
          <a:p>
            <a:r>
              <a:rPr lang="es-HN" dirty="0"/>
              <a:t>Autenticación</a:t>
            </a:r>
          </a:p>
        </p:txBody>
      </p:sp>
      <p:pic>
        <p:nvPicPr>
          <p:cNvPr id="6" name="Marcador de contenido 5">
            <a:extLst>
              <a:ext uri="{FF2B5EF4-FFF2-40B4-BE49-F238E27FC236}">
                <a16:creationId xmlns:a16="http://schemas.microsoft.com/office/drawing/2014/main" id="{170CC422-D027-4324-8277-61D5AB866231}"/>
              </a:ext>
            </a:extLst>
          </p:cNvPr>
          <p:cNvPicPr>
            <a:picLocks noGrp="1" noChangeAspect="1"/>
          </p:cNvPicPr>
          <p:nvPr>
            <p:ph idx="1"/>
          </p:nvPr>
        </p:nvPicPr>
        <p:blipFill>
          <a:blip r:embed="rId2"/>
          <a:stretch>
            <a:fillRect/>
          </a:stretch>
        </p:blipFill>
        <p:spPr>
          <a:xfrm>
            <a:off x="6735763" y="2259784"/>
            <a:ext cx="4816475" cy="2338433"/>
          </a:xfrm>
        </p:spPr>
      </p:pic>
      <p:sp>
        <p:nvSpPr>
          <p:cNvPr id="4" name="Marcador de texto 3">
            <a:extLst>
              <a:ext uri="{FF2B5EF4-FFF2-40B4-BE49-F238E27FC236}">
                <a16:creationId xmlns:a16="http://schemas.microsoft.com/office/drawing/2014/main" id="{2DD97D47-719C-4292-A3CE-DFF53D3D11E0}"/>
              </a:ext>
            </a:extLst>
          </p:cNvPr>
          <p:cNvSpPr>
            <a:spLocks noGrp="1"/>
          </p:cNvSpPr>
          <p:nvPr>
            <p:ph type="body" sz="half" idx="2"/>
          </p:nvPr>
        </p:nvSpPr>
        <p:spPr/>
        <p:txBody>
          <a:bodyPr/>
          <a:lstStyle/>
          <a:p>
            <a:pPr algn="just"/>
            <a:r>
              <a:rPr lang="es-HN" sz="2400" dirty="0"/>
              <a:t>Proceso por el cual el usuario se identifica en forma inequívoca; es decir, sin duda o equivocación de que es quien dice ser.</a:t>
            </a:r>
          </a:p>
          <a:p>
            <a:endParaRPr lang="es-HN" dirty="0"/>
          </a:p>
        </p:txBody>
      </p:sp>
    </p:spTree>
    <p:extLst>
      <p:ext uri="{BB962C8B-B14F-4D97-AF65-F5344CB8AC3E}">
        <p14:creationId xmlns:p14="http://schemas.microsoft.com/office/powerpoint/2010/main" val="193570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22B93-93AC-4708-AFF4-6D5F8CA78089}"/>
              </a:ext>
            </a:extLst>
          </p:cNvPr>
          <p:cNvSpPr>
            <a:spLocks noGrp="1"/>
          </p:cNvSpPr>
          <p:nvPr>
            <p:ph type="title"/>
          </p:nvPr>
        </p:nvSpPr>
        <p:spPr/>
        <p:txBody>
          <a:bodyPr>
            <a:normAutofit/>
          </a:bodyPr>
          <a:lstStyle/>
          <a:p>
            <a:r>
              <a:rPr lang="es-HN" dirty="0"/>
              <a:t>Autorización</a:t>
            </a:r>
          </a:p>
        </p:txBody>
      </p:sp>
      <p:pic>
        <p:nvPicPr>
          <p:cNvPr id="8" name="Marcador de contenido 7">
            <a:extLst>
              <a:ext uri="{FF2B5EF4-FFF2-40B4-BE49-F238E27FC236}">
                <a16:creationId xmlns:a16="http://schemas.microsoft.com/office/drawing/2014/main" id="{51B0126D-B6A0-444B-B6D7-B8500E87EBC3}"/>
              </a:ext>
            </a:extLst>
          </p:cNvPr>
          <p:cNvPicPr>
            <a:picLocks noGrp="1" noChangeAspect="1"/>
          </p:cNvPicPr>
          <p:nvPr>
            <p:ph idx="1"/>
          </p:nvPr>
        </p:nvPicPr>
        <p:blipFill>
          <a:blip r:embed="rId2"/>
          <a:stretch>
            <a:fillRect/>
          </a:stretch>
        </p:blipFill>
        <p:spPr>
          <a:xfrm>
            <a:off x="6735763" y="1826017"/>
            <a:ext cx="4816475" cy="3205966"/>
          </a:xfrm>
        </p:spPr>
      </p:pic>
      <p:sp>
        <p:nvSpPr>
          <p:cNvPr id="4" name="Marcador de texto 3">
            <a:extLst>
              <a:ext uri="{FF2B5EF4-FFF2-40B4-BE49-F238E27FC236}">
                <a16:creationId xmlns:a16="http://schemas.microsoft.com/office/drawing/2014/main" id="{4478FD31-2CEC-4A61-9950-1ECB665F5FC9}"/>
              </a:ext>
            </a:extLst>
          </p:cNvPr>
          <p:cNvSpPr>
            <a:spLocks noGrp="1"/>
          </p:cNvSpPr>
          <p:nvPr>
            <p:ph type="body" sz="half" idx="2"/>
          </p:nvPr>
        </p:nvSpPr>
        <p:spPr/>
        <p:txBody>
          <a:bodyPr/>
          <a:lstStyle/>
          <a:p>
            <a:pPr algn="just"/>
            <a:r>
              <a:rPr lang="es-HN" sz="2400" dirty="0"/>
              <a:t>Es el proceso por el cual la red de datos autoriza al usuario identificado a acceder a determinados recursos de la misma.</a:t>
            </a:r>
          </a:p>
          <a:p>
            <a:endParaRPr lang="es-HN" dirty="0"/>
          </a:p>
        </p:txBody>
      </p:sp>
    </p:spTree>
    <p:extLst>
      <p:ext uri="{BB962C8B-B14F-4D97-AF65-F5344CB8AC3E}">
        <p14:creationId xmlns:p14="http://schemas.microsoft.com/office/powerpoint/2010/main" val="164646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ABB5C-FA40-4BA6-B0AA-9C7C5EBF3455}"/>
              </a:ext>
            </a:extLst>
          </p:cNvPr>
          <p:cNvSpPr>
            <a:spLocks noGrp="1"/>
          </p:cNvSpPr>
          <p:nvPr>
            <p:ph type="title"/>
          </p:nvPr>
        </p:nvSpPr>
        <p:spPr/>
        <p:txBody>
          <a:bodyPr>
            <a:normAutofit/>
          </a:bodyPr>
          <a:lstStyle/>
          <a:p>
            <a:r>
              <a:rPr lang="es-HN" dirty="0"/>
              <a:t>Registro</a:t>
            </a:r>
          </a:p>
        </p:txBody>
      </p:sp>
      <p:pic>
        <p:nvPicPr>
          <p:cNvPr id="8" name="Marcador de contenido 7">
            <a:extLst>
              <a:ext uri="{FF2B5EF4-FFF2-40B4-BE49-F238E27FC236}">
                <a16:creationId xmlns:a16="http://schemas.microsoft.com/office/drawing/2014/main" id="{9F4C00C6-B26F-4DE1-9D8F-E2EFF461FDE3}"/>
              </a:ext>
            </a:extLst>
          </p:cNvPr>
          <p:cNvPicPr>
            <a:picLocks noGrp="1" noChangeAspect="1"/>
          </p:cNvPicPr>
          <p:nvPr>
            <p:ph idx="1"/>
          </p:nvPr>
        </p:nvPicPr>
        <p:blipFill>
          <a:blip r:embed="rId2"/>
          <a:stretch>
            <a:fillRect/>
          </a:stretch>
        </p:blipFill>
        <p:spPr>
          <a:xfrm>
            <a:off x="6642165" y="2120348"/>
            <a:ext cx="4940333" cy="2584174"/>
          </a:xfrm>
        </p:spPr>
      </p:pic>
      <p:sp>
        <p:nvSpPr>
          <p:cNvPr id="4" name="Marcador de texto 3">
            <a:extLst>
              <a:ext uri="{FF2B5EF4-FFF2-40B4-BE49-F238E27FC236}">
                <a16:creationId xmlns:a16="http://schemas.microsoft.com/office/drawing/2014/main" id="{8049E35D-3664-4C7B-8E12-E3D264C45F13}"/>
              </a:ext>
            </a:extLst>
          </p:cNvPr>
          <p:cNvSpPr>
            <a:spLocks noGrp="1"/>
          </p:cNvSpPr>
          <p:nvPr>
            <p:ph type="body" sz="half" idx="2"/>
          </p:nvPr>
        </p:nvSpPr>
        <p:spPr/>
        <p:txBody>
          <a:bodyPr>
            <a:normAutofit lnSpcReduction="10000"/>
          </a:bodyPr>
          <a:lstStyle/>
          <a:p>
            <a:pPr algn="just"/>
            <a:r>
              <a:rPr lang="es-HN" sz="2400" dirty="0"/>
              <a:t>Registro: el proceso mediante el cual la red registra todos y cada uno de los accesos a los recursos que realiza el usuario, autorizado o no.</a:t>
            </a:r>
          </a:p>
          <a:p>
            <a:endParaRPr lang="es-HN" dirty="0"/>
          </a:p>
        </p:txBody>
      </p:sp>
    </p:spTree>
    <p:extLst>
      <p:ext uri="{BB962C8B-B14F-4D97-AF65-F5344CB8AC3E}">
        <p14:creationId xmlns:p14="http://schemas.microsoft.com/office/powerpoint/2010/main" val="273519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6B27B-6A04-48E0-8E7F-A18A4B759515}"/>
              </a:ext>
            </a:extLst>
          </p:cNvPr>
          <p:cNvSpPr>
            <a:spLocks noGrp="1"/>
          </p:cNvSpPr>
          <p:nvPr>
            <p:ph type="title"/>
          </p:nvPr>
        </p:nvSpPr>
        <p:spPr/>
        <p:txBody>
          <a:bodyPr/>
          <a:lstStyle/>
          <a:p>
            <a:r>
              <a:rPr lang="es-HN" b="1" dirty="0"/>
              <a:t>Tipos de autenticación</a:t>
            </a:r>
            <a:endParaRPr lang="es-HN" dirty="0"/>
          </a:p>
        </p:txBody>
      </p:sp>
      <p:sp>
        <p:nvSpPr>
          <p:cNvPr id="3" name="Marcador de contenido 2">
            <a:extLst>
              <a:ext uri="{FF2B5EF4-FFF2-40B4-BE49-F238E27FC236}">
                <a16:creationId xmlns:a16="http://schemas.microsoft.com/office/drawing/2014/main" id="{801AB5DB-AA8D-45BB-91BD-3B9E23FFAAC9}"/>
              </a:ext>
            </a:extLst>
          </p:cNvPr>
          <p:cNvSpPr>
            <a:spLocks noGrp="1"/>
          </p:cNvSpPr>
          <p:nvPr>
            <p:ph idx="1"/>
          </p:nvPr>
        </p:nvSpPr>
        <p:spPr/>
        <p:txBody>
          <a:bodyPr>
            <a:normAutofit fontScale="92500" lnSpcReduction="20000"/>
          </a:bodyPr>
          <a:lstStyle/>
          <a:p>
            <a:pPr marL="0" indent="0" algn="just">
              <a:buNone/>
            </a:pPr>
            <a:r>
              <a:rPr lang="es-HN" sz="2200" dirty="0"/>
              <a:t>Se puede efectuar autenticación usando uno o varios de los siguientes métodos:</a:t>
            </a:r>
          </a:p>
          <a:p>
            <a:pPr lvl="0" algn="just"/>
            <a:r>
              <a:rPr lang="es-HN" sz="2200" dirty="0"/>
              <a:t>Autenticación por conocimientos: basada en información que sólo conoce el usuario.</a:t>
            </a:r>
          </a:p>
          <a:p>
            <a:pPr lvl="0" algn="just"/>
            <a:r>
              <a:rPr lang="es-HN" sz="2200" dirty="0"/>
              <a:t>Autenticación por pertenencia: basada en algo que posee el usuario.</a:t>
            </a:r>
          </a:p>
          <a:p>
            <a:pPr lvl="0" algn="just"/>
            <a:r>
              <a:rPr lang="es-HN" sz="2200" dirty="0"/>
              <a:t>Autenticación por características: basada en alguna característica física del usuario.</a:t>
            </a:r>
          </a:p>
          <a:p>
            <a:pPr marL="0" indent="0" algn="just">
              <a:buNone/>
            </a:pPr>
            <a:r>
              <a:rPr lang="es-HN" sz="2200" dirty="0"/>
              <a:t>De lo anterior se deduce que la autenticación involucra aspectos físicos y lógicos relacionados con el acceso, la utilización y la modificación de los recursos de la red o sistema.</a:t>
            </a:r>
          </a:p>
          <a:p>
            <a:endParaRPr lang="es-HN" dirty="0"/>
          </a:p>
        </p:txBody>
      </p:sp>
    </p:spTree>
    <p:extLst>
      <p:ext uri="{BB962C8B-B14F-4D97-AF65-F5344CB8AC3E}">
        <p14:creationId xmlns:p14="http://schemas.microsoft.com/office/powerpoint/2010/main" val="317984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5E9F2-6992-49C6-BD15-C88A5736015B}"/>
              </a:ext>
            </a:extLst>
          </p:cNvPr>
          <p:cNvSpPr>
            <a:spLocks noGrp="1"/>
          </p:cNvSpPr>
          <p:nvPr>
            <p:ph type="title"/>
          </p:nvPr>
        </p:nvSpPr>
        <p:spPr/>
        <p:txBody>
          <a:bodyPr/>
          <a:lstStyle/>
          <a:p>
            <a:r>
              <a:rPr lang="es-ES" dirty="0"/>
              <a:t> </a:t>
            </a:r>
            <a:r>
              <a:rPr lang="es-HN" b="1" dirty="0"/>
              <a:t>Autenticación física </a:t>
            </a:r>
            <a:endParaRPr lang="es-HN" dirty="0"/>
          </a:p>
        </p:txBody>
      </p:sp>
      <p:sp>
        <p:nvSpPr>
          <p:cNvPr id="3" name="Marcador de contenido 2">
            <a:extLst>
              <a:ext uri="{FF2B5EF4-FFF2-40B4-BE49-F238E27FC236}">
                <a16:creationId xmlns:a16="http://schemas.microsoft.com/office/drawing/2014/main" id="{A69A8972-7A5F-4DFF-94AA-F2ECC9A084D1}"/>
              </a:ext>
            </a:extLst>
          </p:cNvPr>
          <p:cNvSpPr>
            <a:spLocks noGrp="1"/>
          </p:cNvSpPr>
          <p:nvPr>
            <p:ph idx="1"/>
          </p:nvPr>
        </p:nvSpPr>
        <p:spPr/>
        <p:txBody>
          <a:bodyPr/>
          <a:lstStyle/>
          <a:p>
            <a:pPr marL="0" indent="0" algn="just">
              <a:buNone/>
            </a:pPr>
            <a:r>
              <a:rPr lang="es-HN" dirty="0"/>
              <a:t> </a:t>
            </a:r>
            <a:r>
              <a:rPr lang="es-HN" sz="2400" dirty="0"/>
              <a:t>La autenticación física se basa en algún objeto físico que posee el usuario, o en alguna característica física del usuario; en tal caso utiliza algún tipo de mecanismo biométrico.  </a:t>
            </a:r>
          </a:p>
          <a:p>
            <a:pPr marL="0" indent="0" algn="just">
              <a:buNone/>
            </a:pPr>
            <a:r>
              <a:rPr lang="es-HN" sz="2400" dirty="0"/>
              <a:t>La información capturada en el proceso de autenticación, pasa al proceso de autorización realizado por personas, dispositivos electrónicos de seguridad o sistemas de seguridad informática. </a:t>
            </a:r>
          </a:p>
          <a:p>
            <a:endParaRPr lang="es-HN" dirty="0"/>
          </a:p>
        </p:txBody>
      </p:sp>
    </p:spTree>
    <p:extLst>
      <p:ext uri="{BB962C8B-B14F-4D97-AF65-F5344CB8AC3E}">
        <p14:creationId xmlns:p14="http://schemas.microsoft.com/office/powerpoint/2010/main" val="990226935"/>
      </p:ext>
    </p:extLst>
  </p:cSld>
  <p:clrMapOvr>
    <a:masterClrMapping/>
  </p:clrMapOvr>
</p:sld>
</file>

<file path=ppt/theme/theme1.xml><?xml version="1.0" encoding="utf-8"?>
<a:theme xmlns:a="http://schemas.openxmlformats.org/drawingml/2006/main" name="Paquete">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TM10001115[[fn=Paquete]]</Template>
  <TotalTime>170</TotalTime>
  <Words>2604</Words>
  <Application>Microsoft Office PowerPoint</Application>
  <PresentationFormat>Panorámica</PresentationFormat>
  <Paragraphs>135</Paragraphs>
  <Slides>39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39</vt:i4>
      </vt:variant>
    </vt:vector>
  </HeadingPairs>
  <TitlesOfParts>
    <vt:vector size="42" baseType="lpstr">
      <vt:lpstr>Arial</vt:lpstr>
      <vt:lpstr>Gill Sans MT</vt:lpstr>
      <vt:lpstr>Paquete</vt:lpstr>
      <vt:lpstr>Autenticación en Línea. </vt:lpstr>
      <vt:lpstr>Introducción</vt:lpstr>
      <vt:lpstr>Definición</vt:lpstr>
      <vt:lpstr>Presentación de PowerPoint</vt:lpstr>
      <vt:lpstr>Autenticación</vt:lpstr>
      <vt:lpstr>Autorización</vt:lpstr>
      <vt:lpstr>Registro</vt:lpstr>
      <vt:lpstr>Tipos de autenticación</vt:lpstr>
      <vt:lpstr> Autenticación física </vt:lpstr>
      <vt:lpstr>Autenticación lógica </vt:lpstr>
      <vt:lpstr>Presentación de PowerPoint</vt:lpstr>
      <vt:lpstr>Autenticación en Línea</vt:lpstr>
      <vt:lpstr>Presentación de PowerPoint</vt:lpstr>
      <vt:lpstr>¿Cómo demostrar quiénes somos en el mundo online? </vt:lpstr>
      <vt:lpstr>Factor de conocimiento</vt:lpstr>
      <vt:lpstr>Factor de posesión o propiedad</vt:lpstr>
      <vt:lpstr>Presentación de PowerPoint</vt:lpstr>
      <vt:lpstr>Factor de inherencia o existencia</vt:lpstr>
      <vt:lpstr>¿Cuándo un factor no es suficiente?</vt:lpstr>
      <vt:lpstr>¿Cuándo un factor no es suficiente?</vt:lpstr>
      <vt:lpstr>Los factores del futuro</vt:lpstr>
      <vt:lpstr>Los factores del futuro</vt:lpstr>
      <vt:lpstr>características De un sistema de autenticación</vt:lpstr>
      <vt:lpstr>Autenticación en Sistemas Empresariales</vt:lpstr>
      <vt:lpstr>Presentación de PowerPoint</vt:lpstr>
      <vt:lpstr>Proceso inicial</vt:lpstr>
      <vt:lpstr>Proceso de conexión a una aplicación</vt:lpstr>
      <vt:lpstr>Política de seguridad</vt:lpstr>
      <vt:lpstr>¿Autenticación o identificación? </vt:lpstr>
      <vt:lpstr>Elementos de autenticación</vt:lpstr>
      <vt:lpstr>Presentación de PowerPoint</vt:lpstr>
      <vt:lpstr>El identificador y la contraseña</vt:lpstr>
      <vt:lpstr>El identificador y la contraseña OTP (One-Time Password).</vt:lpstr>
      <vt:lpstr>Los certificados PKI sobre tarjeta inteligente o token USB</vt:lpstr>
      <vt:lpstr>Tecla “Confidencial Defensa”</vt:lpstr>
      <vt:lpstr>El identificador y la contraseña sobre una tarjeta inteligente</vt:lpstr>
      <vt:lpstr>Biométrica</vt:lpstr>
      <vt:lpstr>La definición sin contacto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Autenticación en Línea.</dc:title>
  <dc:creator>Luis Fer Irias</dc:creator>
  <cp:lastModifiedBy>Luis Fer Irias</cp:lastModifiedBy>
  <cp:revision>48</cp:revision>
  <dcterms:created xsi:type="dcterms:W3CDTF">2019-09-11T00:39:34Z</dcterms:created>
  <dcterms:modified xsi:type="dcterms:W3CDTF">2019-09-11T03:30:25Z</dcterms:modified>
</cp:coreProperties>
</file>