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9" r:id="rId11"/>
    <p:sldId id="270" r:id="rId12"/>
    <p:sldId id="285" r:id="rId13"/>
    <p:sldId id="271" r:id="rId14"/>
    <p:sldId id="272" r:id="rId15"/>
    <p:sldId id="273" r:id="rId16"/>
    <p:sldId id="275" r:id="rId17"/>
    <p:sldId id="276" r:id="rId18"/>
    <p:sldId id="278" r:id="rId19"/>
    <p:sldId id="279" r:id="rId20"/>
    <p:sldId id="287" r:id="rId21"/>
    <p:sldId id="286" r:id="rId22"/>
    <p:sldId id="280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0"/>
    <p:restoredTop sz="96327"/>
  </p:normalViewPr>
  <p:slideViewPr>
    <p:cSldViewPr snapToGrid="0" snapToObjects="1">
      <p:cViewPr varScale="1">
        <p:scale>
          <a:sx n="152" d="100"/>
          <a:sy n="152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A6D36-13F4-44FD-9279-0F40A18DBC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4DD6B-D280-416B-A8B7-46B24A9A09E9}">
      <dgm:prSet/>
      <dgm:spPr/>
      <dgm:t>
        <a:bodyPr/>
        <a:lstStyle/>
        <a:p>
          <a:r>
            <a:rPr lang="en-US" dirty="0"/>
            <a:t>Get rid of KYC Bitcoin (more precisely, replace KYC Bitcoin w non-KYC Bitcoin)</a:t>
          </a:r>
        </a:p>
      </dgm:t>
    </dgm:pt>
    <dgm:pt modelId="{C8C7AABD-41CD-48CA-BCB5-8FF590FE135B}" type="parTrans" cxnId="{E744CDBA-02A8-462A-B975-B3F9B73FFC4E}">
      <dgm:prSet/>
      <dgm:spPr/>
      <dgm:t>
        <a:bodyPr/>
        <a:lstStyle/>
        <a:p>
          <a:endParaRPr lang="en-US"/>
        </a:p>
      </dgm:t>
    </dgm:pt>
    <dgm:pt modelId="{88262D79-A024-4BFA-9218-41A2AA280A77}" type="sibTrans" cxnId="{E744CDBA-02A8-462A-B975-B3F9B73FFC4E}">
      <dgm:prSet/>
      <dgm:spPr/>
      <dgm:t>
        <a:bodyPr/>
        <a:lstStyle/>
        <a:p>
          <a:endParaRPr lang="en-US"/>
        </a:p>
      </dgm:t>
    </dgm:pt>
    <dgm:pt modelId="{7BB6AE1B-4D34-435F-9517-80759C9F9D26}">
      <dgm:prSet/>
      <dgm:spPr/>
      <dgm:t>
        <a:bodyPr/>
        <a:lstStyle/>
        <a:p>
          <a:r>
            <a:rPr lang="en-US" dirty="0"/>
            <a:t>Replace iOS with Calyx or Graphene</a:t>
          </a:r>
        </a:p>
      </dgm:t>
    </dgm:pt>
    <dgm:pt modelId="{A49C6B93-EF8C-4FDC-BB3C-AD3F8A426DAE}" type="parTrans" cxnId="{E2BCBD74-6BC7-4A54-B0A7-98622337D034}">
      <dgm:prSet/>
      <dgm:spPr/>
      <dgm:t>
        <a:bodyPr/>
        <a:lstStyle/>
        <a:p>
          <a:endParaRPr lang="en-US"/>
        </a:p>
      </dgm:t>
    </dgm:pt>
    <dgm:pt modelId="{ABA9CD57-3190-4B50-863A-26BBC752F68F}" type="sibTrans" cxnId="{E2BCBD74-6BC7-4A54-B0A7-98622337D034}">
      <dgm:prSet/>
      <dgm:spPr/>
      <dgm:t>
        <a:bodyPr/>
        <a:lstStyle/>
        <a:p>
          <a:endParaRPr lang="en-US"/>
        </a:p>
      </dgm:t>
    </dgm:pt>
    <dgm:pt modelId="{276BE1C1-3B17-4F65-9420-77CEB234E4DB}">
      <dgm:prSet/>
      <dgm:spPr/>
      <dgm:t>
        <a:bodyPr/>
        <a:lstStyle/>
        <a:p>
          <a:r>
            <a:rPr lang="en-US" dirty="0"/>
            <a:t>Replace MacOS with Linux</a:t>
          </a:r>
        </a:p>
      </dgm:t>
    </dgm:pt>
    <dgm:pt modelId="{398F1EE6-DD0B-4FB5-AD81-3A4D8FD51F75}" type="parTrans" cxnId="{B125A9B4-708A-4666-A008-17F7E270D651}">
      <dgm:prSet/>
      <dgm:spPr/>
      <dgm:t>
        <a:bodyPr/>
        <a:lstStyle/>
        <a:p>
          <a:endParaRPr lang="en-US"/>
        </a:p>
      </dgm:t>
    </dgm:pt>
    <dgm:pt modelId="{E1225840-EDCA-4921-863A-EA4637574C9D}" type="sibTrans" cxnId="{B125A9B4-708A-4666-A008-17F7E270D651}">
      <dgm:prSet/>
      <dgm:spPr/>
      <dgm:t>
        <a:bodyPr/>
        <a:lstStyle/>
        <a:p>
          <a:endParaRPr lang="en-US"/>
        </a:p>
      </dgm:t>
    </dgm:pt>
    <dgm:pt modelId="{84386954-E0C0-47A9-B1C3-8426ADC6850B}">
      <dgm:prSet/>
      <dgm:spPr/>
      <dgm:t>
        <a:bodyPr/>
        <a:lstStyle/>
        <a:p>
          <a:r>
            <a:rPr lang="en-US" dirty="0"/>
            <a:t>Try out </a:t>
          </a:r>
          <a:r>
            <a:rPr lang="en-US" dirty="0" err="1"/>
            <a:t>coinjoin</a:t>
          </a:r>
          <a:r>
            <a:rPr lang="en-US" dirty="0"/>
            <a:t> (</a:t>
          </a:r>
          <a:r>
            <a:rPr lang="en-US" dirty="0" err="1"/>
            <a:t>Samourai</a:t>
          </a:r>
          <a:r>
            <a:rPr lang="en-US" dirty="0"/>
            <a:t> wallet (mobile), Sparrow wallet (desktop))</a:t>
          </a:r>
        </a:p>
      </dgm:t>
    </dgm:pt>
    <dgm:pt modelId="{7F14BFE9-A4E4-4378-A304-C329E09AD092}" type="parTrans" cxnId="{665E5A06-20D9-40F4-98D1-C8C951543F63}">
      <dgm:prSet/>
      <dgm:spPr/>
      <dgm:t>
        <a:bodyPr/>
        <a:lstStyle/>
        <a:p>
          <a:endParaRPr lang="en-US"/>
        </a:p>
      </dgm:t>
    </dgm:pt>
    <dgm:pt modelId="{D4AD7AFB-F5C2-47AF-BF3C-CAA0CD83C4D3}" type="sibTrans" cxnId="{665E5A06-20D9-40F4-98D1-C8C951543F63}">
      <dgm:prSet/>
      <dgm:spPr/>
      <dgm:t>
        <a:bodyPr/>
        <a:lstStyle/>
        <a:p>
          <a:endParaRPr lang="en-US"/>
        </a:p>
      </dgm:t>
    </dgm:pt>
    <dgm:pt modelId="{63631871-49B1-5C48-8061-B92F63A95F25}">
      <dgm:prSet/>
      <dgm:spPr/>
      <dgm:t>
        <a:bodyPr/>
        <a:lstStyle/>
        <a:p>
          <a:r>
            <a:rPr lang="en-US" dirty="0"/>
            <a:t>Replace mobile carrier in my name with MVNO, prepaid anonymously</a:t>
          </a:r>
        </a:p>
      </dgm:t>
    </dgm:pt>
    <dgm:pt modelId="{0FB4BE38-798D-A740-85F6-1482E92DB563}" type="parTrans" cxnId="{544433D9-E04C-FF47-BD57-1D437995A98E}">
      <dgm:prSet/>
      <dgm:spPr/>
      <dgm:t>
        <a:bodyPr/>
        <a:lstStyle/>
        <a:p>
          <a:endParaRPr lang="en-US"/>
        </a:p>
      </dgm:t>
    </dgm:pt>
    <dgm:pt modelId="{A7114512-A55E-4745-A158-AAE603514C12}" type="sibTrans" cxnId="{544433D9-E04C-FF47-BD57-1D437995A98E}">
      <dgm:prSet/>
      <dgm:spPr/>
      <dgm:t>
        <a:bodyPr/>
        <a:lstStyle/>
        <a:p>
          <a:endParaRPr lang="en-US"/>
        </a:p>
      </dgm:t>
    </dgm:pt>
    <dgm:pt modelId="{C7E46C40-CB86-6946-A525-07D6A01C8371}">
      <dgm:prSet/>
      <dgm:spPr/>
      <dgm:t>
        <a:bodyPr/>
        <a:lstStyle/>
        <a:p>
          <a:r>
            <a:rPr lang="en-US" dirty="0"/>
            <a:t>Get standalone GPS for car</a:t>
          </a:r>
        </a:p>
      </dgm:t>
    </dgm:pt>
    <dgm:pt modelId="{35D02B21-310A-374C-A468-6EEC31FDBA65}" type="parTrans" cxnId="{45CE35FD-98CA-E44F-A144-88998F5FFE2D}">
      <dgm:prSet/>
      <dgm:spPr/>
      <dgm:t>
        <a:bodyPr/>
        <a:lstStyle/>
        <a:p>
          <a:endParaRPr lang="en-US"/>
        </a:p>
      </dgm:t>
    </dgm:pt>
    <dgm:pt modelId="{4D0D9339-82F8-8C47-90C8-40AA2A16757C}" type="sibTrans" cxnId="{45CE35FD-98CA-E44F-A144-88998F5FFE2D}">
      <dgm:prSet/>
      <dgm:spPr/>
      <dgm:t>
        <a:bodyPr/>
        <a:lstStyle/>
        <a:p>
          <a:endParaRPr lang="en-US"/>
        </a:p>
      </dgm:t>
    </dgm:pt>
    <dgm:pt modelId="{B207CF1C-7234-9E41-83B4-8088D3933A53}">
      <dgm:prSet/>
      <dgm:spPr/>
      <dgm:t>
        <a:bodyPr/>
        <a:lstStyle/>
        <a:p>
          <a:r>
            <a:rPr lang="en-US" dirty="0"/>
            <a:t>Get my own hardware to self-host on</a:t>
          </a:r>
        </a:p>
      </dgm:t>
    </dgm:pt>
    <dgm:pt modelId="{F1DA9342-B39E-7E42-AB9D-F767E650D676}" type="parTrans" cxnId="{25F8044B-4CA7-414D-BB77-AAE7E830345D}">
      <dgm:prSet/>
      <dgm:spPr/>
      <dgm:t>
        <a:bodyPr/>
        <a:lstStyle/>
        <a:p>
          <a:endParaRPr lang="en-US"/>
        </a:p>
      </dgm:t>
    </dgm:pt>
    <dgm:pt modelId="{E6345CED-4963-BC44-B4CF-D9530AE8FFFF}" type="sibTrans" cxnId="{25F8044B-4CA7-414D-BB77-AAE7E830345D}">
      <dgm:prSet/>
      <dgm:spPr/>
      <dgm:t>
        <a:bodyPr/>
        <a:lstStyle/>
        <a:p>
          <a:endParaRPr lang="en-US"/>
        </a:p>
      </dgm:t>
    </dgm:pt>
    <dgm:pt modelId="{BBD215A0-CFF9-D842-ACF5-1B33DBD2257B}" type="pres">
      <dgm:prSet presAssocID="{1A1A6D36-13F4-44FD-9279-0F40A18DBC00}" presName="linear" presStyleCnt="0">
        <dgm:presLayoutVars>
          <dgm:animLvl val="lvl"/>
          <dgm:resizeHandles val="exact"/>
        </dgm:presLayoutVars>
      </dgm:prSet>
      <dgm:spPr/>
    </dgm:pt>
    <dgm:pt modelId="{5E888F1A-3ADA-0840-B249-5766E3B1116F}" type="pres">
      <dgm:prSet presAssocID="{BC44DD6B-D280-416B-A8B7-46B24A9A09E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0A8F1AF-4300-5447-AC00-70236A2FFDF2}" type="pres">
      <dgm:prSet presAssocID="{88262D79-A024-4BFA-9218-41A2AA280A77}" presName="spacer" presStyleCnt="0"/>
      <dgm:spPr/>
    </dgm:pt>
    <dgm:pt modelId="{0C394012-3F95-544B-9D38-2E44FA81E0DC}" type="pres">
      <dgm:prSet presAssocID="{7BB6AE1B-4D34-435F-9517-80759C9F9D2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183BEA7-F131-9640-9E2C-5A8642C15260}" type="pres">
      <dgm:prSet presAssocID="{ABA9CD57-3190-4B50-863A-26BBC752F68F}" presName="spacer" presStyleCnt="0"/>
      <dgm:spPr/>
    </dgm:pt>
    <dgm:pt modelId="{36C584C1-427A-D941-B4B8-8260088198CC}" type="pres">
      <dgm:prSet presAssocID="{276BE1C1-3B17-4F65-9420-77CEB234E4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B73A422-D8B5-C146-A099-7D9D6148FC55}" type="pres">
      <dgm:prSet presAssocID="{E1225840-EDCA-4921-863A-EA4637574C9D}" presName="spacer" presStyleCnt="0"/>
      <dgm:spPr/>
    </dgm:pt>
    <dgm:pt modelId="{095689D7-992C-B344-9B86-4172EAB04C89}" type="pres">
      <dgm:prSet presAssocID="{84386954-E0C0-47A9-B1C3-8426ADC685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F84287B-0E1E-7545-B698-FAAAFBDEF6BD}" type="pres">
      <dgm:prSet presAssocID="{D4AD7AFB-F5C2-47AF-BF3C-CAA0CD83C4D3}" presName="spacer" presStyleCnt="0"/>
      <dgm:spPr/>
    </dgm:pt>
    <dgm:pt modelId="{9E758061-F42B-354C-952A-1807233208DA}" type="pres">
      <dgm:prSet presAssocID="{63631871-49B1-5C48-8061-B92F63A95F2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4422687-BE76-4E44-BD90-F96B4FD8D922}" type="pres">
      <dgm:prSet presAssocID="{A7114512-A55E-4745-A158-AAE603514C12}" presName="spacer" presStyleCnt="0"/>
      <dgm:spPr/>
    </dgm:pt>
    <dgm:pt modelId="{0F4A15E1-838A-0047-91F3-0974545FA9A0}" type="pres">
      <dgm:prSet presAssocID="{C7E46C40-CB86-6946-A525-07D6A01C837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99E71FD-BE7D-B94B-9C3F-CDE2C9ED3ED0}" type="pres">
      <dgm:prSet presAssocID="{4D0D9339-82F8-8C47-90C8-40AA2A16757C}" presName="spacer" presStyleCnt="0"/>
      <dgm:spPr/>
    </dgm:pt>
    <dgm:pt modelId="{76F00BD0-CE17-7D43-AAE9-B0ECA0EB28DA}" type="pres">
      <dgm:prSet presAssocID="{B207CF1C-7234-9E41-83B4-8088D3933A5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65E5A06-20D9-40F4-98D1-C8C951543F63}" srcId="{1A1A6D36-13F4-44FD-9279-0F40A18DBC00}" destId="{84386954-E0C0-47A9-B1C3-8426ADC6850B}" srcOrd="3" destOrd="0" parTransId="{7F14BFE9-A4E4-4378-A304-C329E09AD092}" sibTransId="{D4AD7AFB-F5C2-47AF-BF3C-CAA0CD83C4D3}"/>
    <dgm:cxn modelId="{AC63320B-2BC7-3847-9AC0-C2A587F10FD5}" type="presOf" srcId="{7BB6AE1B-4D34-435F-9517-80759C9F9D26}" destId="{0C394012-3F95-544B-9D38-2E44FA81E0DC}" srcOrd="0" destOrd="0" presId="urn:microsoft.com/office/officeart/2005/8/layout/vList2"/>
    <dgm:cxn modelId="{47E02010-1F47-7B4D-9B7D-0B24EFE510BC}" type="presOf" srcId="{B207CF1C-7234-9E41-83B4-8088D3933A53}" destId="{76F00BD0-CE17-7D43-AAE9-B0ECA0EB28DA}" srcOrd="0" destOrd="0" presId="urn:microsoft.com/office/officeart/2005/8/layout/vList2"/>
    <dgm:cxn modelId="{9012E736-8908-5C4F-90D7-299AFA52BD70}" type="presOf" srcId="{63631871-49B1-5C48-8061-B92F63A95F25}" destId="{9E758061-F42B-354C-952A-1807233208DA}" srcOrd="0" destOrd="0" presId="urn:microsoft.com/office/officeart/2005/8/layout/vList2"/>
    <dgm:cxn modelId="{25F8044B-4CA7-414D-BB77-AAE7E830345D}" srcId="{1A1A6D36-13F4-44FD-9279-0F40A18DBC00}" destId="{B207CF1C-7234-9E41-83B4-8088D3933A53}" srcOrd="6" destOrd="0" parTransId="{F1DA9342-B39E-7E42-AB9D-F767E650D676}" sibTransId="{E6345CED-4963-BC44-B4CF-D9530AE8FFFF}"/>
    <dgm:cxn modelId="{1EEDAF52-AC16-324D-AFD0-9BDA8F74573B}" type="presOf" srcId="{84386954-E0C0-47A9-B1C3-8426ADC6850B}" destId="{095689D7-992C-B344-9B86-4172EAB04C89}" srcOrd="0" destOrd="0" presId="urn:microsoft.com/office/officeart/2005/8/layout/vList2"/>
    <dgm:cxn modelId="{E2BCBD74-6BC7-4A54-B0A7-98622337D034}" srcId="{1A1A6D36-13F4-44FD-9279-0F40A18DBC00}" destId="{7BB6AE1B-4D34-435F-9517-80759C9F9D26}" srcOrd="1" destOrd="0" parTransId="{A49C6B93-EF8C-4FDC-BB3C-AD3F8A426DAE}" sibTransId="{ABA9CD57-3190-4B50-863A-26BBC752F68F}"/>
    <dgm:cxn modelId="{D41C3579-F53A-8D4C-951A-837B5562DAE5}" type="presOf" srcId="{1A1A6D36-13F4-44FD-9279-0F40A18DBC00}" destId="{BBD215A0-CFF9-D842-ACF5-1B33DBD2257B}" srcOrd="0" destOrd="0" presId="urn:microsoft.com/office/officeart/2005/8/layout/vList2"/>
    <dgm:cxn modelId="{0C648B80-5854-084A-A899-20080D16706D}" type="presOf" srcId="{C7E46C40-CB86-6946-A525-07D6A01C8371}" destId="{0F4A15E1-838A-0047-91F3-0974545FA9A0}" srcOrd="0" destOrd="0" presId="urn:microsoft.com/office/officeart/2005/8/layout/vList2"/>
    <dgm:cxn modelId="{B125A9B4-708A-4666-A008-17F7E270D651}" srcId="{1A1A6D36-13F4-44FD-9279-0F40A18DBC00}" destId="{276BE1C1-3B17-4F65-9420-77CEB234E4DB}" srcOrd="2" destOrd="0" parTransId="{398F1EE6-DD0B-4FB5-AD81-3A4D8FD51F75}" sibTransId="{E1225840-EDCA-4921-863A-EA4637574C9D}"/>
    <dgm:cxn modelId="{E744CDBA-02A8-462A-B975-B3F9B73FFC4E}" srcId="{1A1A6D36-13F4-44FD-9279-0F40A18DBC00}" destId="{BC44DD6B-D280-416B-A8B7-46B24A9A09E9}" srcOrd="0" destOrd="0" parTransId="{C8C7AABD-41CD-48CA-BCB5-8FF590FE135B}" sibTransId="{88262D79-A024-4BFA-9218-41A2AA280A77}"/>
    <dgm:cxn modelId="{EE5853C6-2377-AA42-B6AA-0C9887B74D8E}" type="presOf" srcId="{BC44DD6B-D280-416B-A8B7-46B24A9A09E9}" destId="{5E888F1A-3ADA-0840-B249-5766E3B1116F}" srcOrd="0" destOrd="0" presId="urn:microsoft.com/office/officeart/2005/8/layout/vList2"/>
    <dgm:cxn modelId="{2C60E9CB-2A68-5B4B-AD4A-A27B87145659}" type="presOf" srcId="{276BE1C1-3B17-4F65-9420-77CEB234E4DB}" destId="{36C584C1-427A-D941-B4B8-8260088198CC}" srcOrd="0" destOrd="0" presId="urn:microsoft.com/office/officeart/2005/8/layout/vList2"/>
    <dgm:cxn modelId="{544433D9-E04C-FF47-BD57-1D437995A98E}" srcId="{1A1A6D36-13F4-44FD-9279-0F40A18DBC00}" destId="{63631871-49B1-5C48-8061-B92F63A95F25}" srcOrd="4" destOrd="0" parTransId="{0FB4BE38-798D-A740-85F6-1482E92DB563}" sibTransId="{A7114512-A55E-4745-A158-AAE603514C12}"/>
    <dgm:cxn modelId="{45CE35FD-98CA-E44F-A144-88998F5FFE2D}" srcId="{1A1A6D36-13F4-44FD-9279-0F40A18DBC00}" destId="{C7E46C40-CB86-6946-A525-07D6A01C8371}" srcOrd="5" destOrd="0" parTransId="{35D02B21-310A-374C-A468-6EEC31FDBA65}" sibTransId="{4D0D9339-82F8-8C47-90C8-40AA2A16757C}"/>
    <dgm:cxn modelId="{DC7BA778-379A-6E44-8231-0D686D54DF4F}" type="presParOf" srcId="{BBD215A0-CFF9-D842-ACF5-1B33DBD2257B}" destId="{5E888F1A-3ADA-0840-B249-5766E3B1116F}" srcOrd="0" destOrd="0" presId="urn:microsoft.com/office/officeart/2005/8/layout/vList2"/>
    <dgm:cxn modelId="{99D44EA3-5E4C-F441-A681-D19929D5311E}" type="presParOf" srcId="{BBD215A0-CFF9-D842-ACF5-1B33DBD2257B}" destId="{30A8F1AF-4300-5447-AC00-70236A2FFDF2}" srcOrd="1" destOrd="0" presId="urn:microsoft.com/office/officeart/2005/8/layout/vList2"/>
    <dgm:cxn modelId="{16507770-505D-0D4C-8BED-607C406A353D}" type="presParOf" srcId="{BBD215A0-CFF9-D842-ACF5-1B33DBD2257B}" destId="{0C394012-3F95-544B-9D38-2E44FA81E0DC}" srcOrd="2" destOrd="0" presId="urn:microsoft.com/office/officeart/2005/8/layout/vList2"/>
    <dgm:cxn modelId="{D456FAEC-DC8C-C040-B9EF-7A122CDE2D03}" type="presParOf" srcId="{BBD215A0-CFF9-D842-ACF5-1B33DBD2257B}" destId="{E183BEA7-F131-9640-9E2C-5A8642C15260}" srcOrd="3" destOrd="0" presId="urn:microsoft.com/office/officeart/2005/8/layout/vList2"/>
    <dgm:cxn modelId="{7209E797-2EFC-8A4D-8FAB-D0502C629707}" type="presParOf" srcId="{BBD215A0-CFF9-D842-ACF5-1B33DBD2257B}" destId="{36C584C1-427A-D941-B4B8-8260088198CC}" srcOrd="4" destOrd="0" presId="urn:microsoft.com/office/officeart/2005/8/layout/vList2"/>
    <dgm:cxn modelId="{9821DFD1-F843-9B40-AB8A-A800C461EB55}" type="presParOf" srcId="{BBD215A0-CFF9-D842-ACF5-1B33DBD2257B}" destId="{6B73A422-D8B5-C146-A099-7D9D6148FC55}" srcOrd="5" destOrd="0" presId="urn:microsoft.com/office/officeart/2005/8/layout/vList2"/>
    <dgm:cxn modelId="{E6D33773-3603-4342-9DFA-8515994FF322}" type="presParOf" srcId="{BBD215A0-CFF9-D842-ACF5-1B33DBD2257B}" destId="{095689D7-992C-B344-9B86-4172EAB04C89}" srcOrd="6" destOrd="0" presId="urn:microsoft.com/office/officeart/2005/8/layout/vList2"/>
    <dgm:cxn modelId="{C4CCEB64-A994-D84E-94CA-4406ACD274F8}" type="presParOf" srcId="{BBD215A0-CFF9-D842-ACF5-1B33DBD2257B}" destId="{3F84287B-0E1E-7545-B698-FAAAFBDEF6BD}" srcOrd="7" destOrd="0" presId="urn:microsoft.com/office/officeart/2005/8/layout/vList2"/>
    <dgm:cxn modelId="{AFB72753-FB56-7A46-9C90-C2D3C9493487}" type="presParOf" srcId="{BBD215A0-CFF9-D842-ACF5-1B33DBD2257B}" destId="{9E758061-F42B-354C-952A-1807233208DA}" srcOrd="8" destOrd="0" presId="urn:microsoft.com/office/officeart/2005/8/layout/vList2"/>
    <dgm:cxn modelId="{20D346C6-8C16-5E40-972B-3A07CB1950FD}" type="presParOf" srcId="{BBD215A0-CFF9-D842-ACF5-1B33DBD2257B}" destId="{04422687-BE76-4E44-BD90-F96B4FD8D922}" srcOrd="9" destOrd="0" presId="urn:microsoft.com/office/officeart/2005/8/layout/vList2"/>
    <dgm:cxn modelId="{0FF86F28-E183-BF45-ACBE-A64652BCA3F0}" type="presParOf" srcId="{BBD215A0-CFF9-D842-ACF5-1B33DBD2257B}" destId="{0F4A15E1-838A-0047-91F3-0974545FA9A0}" srcOrd="10" destOrd="0" presId="urn:microsoft.com/office/officeart/2005/8/layout/vList2"/>
    <dgm:cxn modelId="{DED58A34-A3EB-2A4F-9816-B365EF7AB60A}" type="presParOf" srcId="{BBD215A0-CFF9-D842-ACF5-1B33DBD2257B}" destId="{B99E71FD-BE7D-B94B-9C3F-CDE2C9ED3ED0}" srcOrd="11" destOrd="0" presId="urn:microsoft.com/office/officeart/2005/8/layout/vList2"/>
    <dgm:cxn modelId="{5F4D87E1-2476-D746-8D6B-729CA07EFBCD}" type="presParOf" srcId="{BBD215A0-CFF9-D842-ACF5-1B33DBD2257B}" destId="{76F00BD0-CE17-7D43-AAE9-B0ECA0EB28D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88F1A-3ADA-0840-B249-5766E3B1116F}">
      <dsp:nvSpPr>
        <dsp:cNvPr id="0" name=""/>
        <dsp:cNvSpPr/>
      </dsp:nvSpPr>
      <dsp:spPr>
        <a:xfrm>
          <a:off x="0" y="46530"/>
          <a:ext cx="6144367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rid of KYC Bitcoin (more precisely, replace KYC Bitcoin w non-KYC Bitcoin)</a:t>
          </a:r>
        </a:p>
      </dsp:txBody>
      <dsp:txXfrm>
        <a:off x="33012" y="79542"/>
        <a:ext cx="6078343" cy="610236"/>
      </dsp:txXfrm>
    </dsp:sp>
    <dsp:sp modelId="{0C394012-3F95-544B-9D38-2E44FA81E0DC}">
      <dsp:nvSpPr>
        <dsp:cNvPr id="0" name=""/>
        <dsp:cNvSpPr/>
      </dsp:nvSpPr>
      <dsp:spPr>
        <a:xfrm>
          <a:off x="0" y="771750"/>
          <a:ext cx="6144367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Replace iOS with Calyx or Graphene</a:t>
          </a:r>
        </a:p>
      </dsp:txBody>
      <dsp:txXfrm>
        <a:off x="33012" y="804762"/>
        <a:ext cx="6078343" cy="610236"/>
      </dsp:txXfrm>
    </dsp:sp>
    <dsp:sp modelId="{36C584C1-427A-D941-B4B8-8260088198CC}">
      <dsp:nvSpPr>
        <dsp:cNvPr id="0" name=""/>
        <dsp:cNvSpPr/>
      </dsp:nvSpPr>
      <dsp:spPr>
        <a:xfrm>
          <a:off x="0" y="1496970"/>
          <a:ext cx="6144367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Replace MacOS with Linux</a:t>
          </a:r>
        </a:p>
      </dsp:txBody>
      <dsp:txXfrm>
        <a:off x="33012" y="1529982"/>
        <a:ext cx="6078343" cy="610236"/>
      </dsp:txXfrm>
    </dsp:sp>
    <dsp:sp modelId="{095689D7-992C-B344-9B86-4172EAB04C89}">
      <dsp:nvSpPr>
        <dsp:cNvPr id="0" name=""/>
        <dsp:cNvSpPr/>
      </dsp:nvSpPr>
      <dsp:spPr>
        <a:xfrm>
          <a:off x="0" y="2222190"/>
          <a:ext cx="6144367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Try out </a:t>
          </a:r>
          <a:r>
            <a:rPr lang="en-US" sz="1700" kern="1200" dirty="0" err="1"/>
            <a:t>coinjoin</a:t>
          </a:r>
          <a:r>
            <a:rPr lang="en-US" sz="1700" kern="1200" dirty="0"/>
            <a:t> (</a:t>
          </a:r>
          <a:r>
            <a:rPr lang="en-US" sz="1700" kern="1200" dirty="0" err="1"/>
            <a:t>Samourai</a:t>
          </a:r>
          <a:r>
            <a:rPr lang="en-US" sz="1700" kern="1200" dirty="0"/>
            <a:t> wallet (mobile), Sparrow wallet (desktop))</a:t>
          </a:r>
        </a:p>
      </dsp:txBody>
      <dsp:txXfrm>
        <a:off x="33012" y="2255202"/>
        <a:ext cx="6078343" cy="610236"/>
      </dsp:txXfrm>
    </dsp:sp>
    <dsp:sp modelId="{9E758061-F42B-354C-952A-1807233208DA}">
      <dsp:nvSpPr>
        <dsp:cNvPr id="0" name=""/>
        <dsp:cNvSpPr/>
      </dsp:nvSpPr>
      <dsp:spPr>
        <a:xfrm>
          <a:off x="0" y="2947410"/>
          <a:ext cx="6144367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Replace mobile carrier in my name with MVNO, prepaid anonymously</a:t>
          </a:r>
        </a:p>
      </dsp:txBody>
      <dsp:txXfrm>
        <a:off x="33012" y="2980422"/>
        <a:ext cx="6078343" cy="610236"/>
      </dsp:txXfrm>
    </dsp:sp>
    <dsp:sp modelId="{0F4A15E1-838A-0047-91F3-0974545FA9A0}">
      <dsp:nvSpPr>
        <dsp:cNvPr id="0" name=""/>
        <dsp:cNvSpPr/>
      </dsp:nvSpPr>
      <dsp:spPr>
        <a:xfrm>
          <a:off x="0" y="3672630"/>
          <a:ext cx="6144367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standalone GPS for car</a:t>
          </a:r>
        </a:p>
      </dsp:txBody>
      <dsp:txXfrm>
        <a:off x="33012" y="3705642"/>
        <a:ext cx="6078343" cy="610236"/>
      </dsp:txXfrm>
    </dsp:sp>
    <dsp:sp modelId="{76F00BD0-CE17-7D43-AAE9-B0ECA0EB28DA}">
      <dsp:nvSpPr>
        <dsp:cNvPr id="0" name=""/>
        <dsp:cNvSpPr/>
      </dsp:nvSpPr>
      <dsp:spPr>
        <a:xfrm>
          <a:off x="0" y="4397850"/>
          <a:ext cx="6144367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my own hardware to self-host on</a:t>
          </a:r>
        </a:p>
      </dsp:txBody>
      <dsp:txXfrm>
        <a:off x="33012" y="4430862"/>
        <a:ext cx="6078343" cy="610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wellsfargo@mydomain.com" TargetMode="External"/><Relationship Id="rId2" Type="http://schemas.openxmlformats.org/officeDocument/2006/relationships/hyperlink" Target="mailto:walmart@mydomain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0F88-7963-6DBD-737A-237BCA23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Journey to digital self-sovereignty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A1512-F2FB-A88E-C22E-1F11F1A84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0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1912690"/>
            <a:ext cx="7050266" cy="4177213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Reduce or eliminate reliance on third parties</a:t>
            </a:r>
          </a:p>
          <a:p>
            <a:r>
              <a:rPr lang="en-US">
                <a:solidFill>
                  <a:schemeClr val="tx1"/>
                </a:solidFill>
              </a:rPr>
              <a:t>If using third parties, prefer zero knowledge implementations (end to end encrypted)</a:t>
            </a:r>
          </a:p>
          <a:p>
            <a:r>
              <a:rPr lang="en-US">
                <a:solidFill>
                  <a:schemeClr val="tx1"/>
                </a:solidFill>
              </a:rPr>
              <a:t>Open source</a:t>
            </a:r>
          </a:p>
          <a:p>
            <a:r>
              <a:rPr lang="en-US">
                <a:solidFill>
                  <a:schemeClr val="tx1"/>
                </a:solidFill>
              </a:rPr>
              <a:t>Self hostable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5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1335820"/>
            <a:ext cx="9499267" cy="5480668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Replace invasive, proprietary Big Tech products &amp; services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Email: Gmail -&gt; self hosted domain name (e.g. Namecheap as registrar)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Storage: Google Drive / iCloud / Photos / contacts / calendars -----------------&gt; </a:t>
            </a:r>
            <a:r>
              <a:rPr lang="en-US" dirty="0" err="1">
                <a:solidFill>
                  <a:schemeClr val="tx1"/>
                </a:solidFill>
              </a:rPr>
              <a:t>Nextcloud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Search: Google Search -&gt; </a:t>
            </a:r>
            <a:r>
              <a:rPr lang="en-US" dirty="0" err="1">
                <a:solidFill>
                  <a:schemeClr val="tx1"/>
                </a:solidFill>
              </a:rPr>
              <a:t>Startpage</a:t>
            </a:r>
            <a:r>
              <a:rPr lang="en-US" dirty="0">
                <a:solidFill>
                  <a:schemeClr val="tx1"/>
                </a:solidFill>
              </a:rPr>
              <a:t>, DuckDuckGo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Notes: Keep/Notes -&gt; Standard Notes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Passwords: LastPass ----------------------------------------------&gt; </a:t>
            </a:r>
            <a:r>
              <a:rPr lang="en-US" dirty="0" err="1">
                <a:solidFill>
                  <a:schemeClr val="tx1"/>
                </a:solidFill>
              </a:rPr>
              <a:t>Bitwarden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Office suite: Google Docs -&gt; Only Office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Web browser: Chrome ---------------------------------------------&gt; Brave/Firefox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153C41A-6728-2596-E4F0-11DD5C8E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751" y="2088352"/>
            <a:ext cx="997528" cy="99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8" name="Picture 12">
            <a:extLst>
              <a:ext uri="{FF2B5EF4-FFF2-40B4-BE49-F238E27FC236}">
                <a16:creationId xmlns:a16="http://schemas.microsoft.com/office/drawing/2014/main" id="{0A636A33-5CF4-3423-9C82-979FCCCD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977" y="2574836"/>
            <a:ext cx="1151176" cy="11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4">
            <a:extLst>
              <a:ext uri="{FF2B5EF4-FFF2-40B4-BE49-F238E27FC236}">
                <a16:creationId xmlns:a16="http://schemas.microsoft.com/office/drawing/2014/main" id="{EF64072A-BDE0-E231-0003-F808F12E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04" y="3544069"/>
            <a:ext cx="1930400" cy="101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45E40C-97C7-F98F-8E42-474646AC7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780" y="4259334"/>
            <a:ext cx="890720" cy="751278"/>
          </a:xfrm>
          <a:prstGeom prst="rect">
            <a:avLst/>
          </a:prstGeom>
        </p:spPr>
      </p:pic>
      <p:pic>
        <p:nvPicPr>
          <p:cNvPr id="14354" name="Picture 18">
            <a:extLst>
              <a:ext uri="{FF2B5EF4-FFF2-40B4-BE49-F238E27FC236}">
                <a16:creationId xmlns:a16="http://schemas.microsoft.com/office/drawing/2014/main" id="{FBBC955C-8362-773A-6990-D49CB307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18" y="4894238"/>
            <a:ext cx="1843809" cy="6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749F884-93E0-9DED-B3B3-18E147256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896" y="3600791"/>
            <a:ext cx="1111237" cy="8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6" name="Picture 20">
            <a:extLst>
              <a:ext uri="{FF2B5EF4-FFF2-40B4-BE49-F238E27FC236}">
                <a16:creationId xmlns:a16="http://schemas.microsoft.com/office/drawing/2014/main" id="{2D6EAF22-AB1B-B14D-7CF7-57112D928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305" y="5478734"/>
            <a:ext cx="1767821" cy="99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B7E67C-83CC-DD5E-63A7-8C5D322C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985" y="6087367"/>
            <a:ext cx="1374621" cy="7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0E7484-352F-AB73-84DD-9C2422A9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230" y="6138212"/>
            <a:ext cx="652683" cy="6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5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31228"/>
            <a:ext cx="9499267" cy="65852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Install browser extensions: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uBlock</a:t>
            </a:r>
            <a:r>
              <a:rPr lang="en-US" dirty="0">
                <a:solidFill>
                  <a:schemeClr val="tx1"/>
                </a:solidFill>
              </a:rPr>
              <a:t> Origin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Decentraleyes</a:t>
            </a:r>
            <a:endParaRPr lang="en-US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xBrowserSync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AA48545-33E5-E7CB-C96E-E0F8498A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813" y="3735005"/>
            <a:ext cx="4246617" cy="1063957"/>
          </a:xfrm>
          <a:prstGeom prst="rect">
            <a:avLst/>
          </a:prstGeom>
        </p:spPr>
      </p:pic>
      <p:pic>
        <p:nvPicPr>
          <p:cNvPr id="10" name="Picture 9" descr="A picture containing text, toy&#10;&#10;Description automatically generated">
            <a:extLst>
              <a:ext uri="{FF2B5EF4-FFF2-40B4-BE49-F238E27FC236}">
                <a16:creationId xmlns:a16="http://schemas.microsoft.com/office/drawing/2014/main" id="{81FC6E67-9840-1FF6-96B7-AF1397E9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445" y="5134507"/>
            <a:ext cx="1802346" cy="172349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2873D5A-FE41-02E8-40D7-32ADDCD0B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0813" y="2554606"/>
            <a:ext cx="4211957" cy="10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6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1335820"/>
            <a:ext cx="5126050" cy="47540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Don’t give out email address, use alias service such as </a:t>
            </a:r>
            <a:r>
              <a:rPr lang="en-US" dirty="0" err="1">
                <a:solidFill>
                  <a:schemeClr val="tx1"/>
                </a:solidFill>
              </a:rPr>
              <a:t>SimpleLogin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walmart@mydomain.com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3"/>
              </a:rPr>
              <a:t>wellsfargo@mydomain.com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Etc.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075C475-DB31-0265-0274-231E8CD65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545" y="2726923"/>
            <a:ext cx="2037963" cy="203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5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1335820"/>
            <a:ext cx="9499267" cy="47540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Don’t give out phone number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For one time verification, use </a:t>
            </a:r>
            <a:r>
              <a:rPr lang="en-US" dirty="0" err="1">
                <a:solidFill>
                  <a:schemeClr val="tx1"/>
                </a:solidFill>
              </a:rPr>
              <a:t>TextVerified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For continual use, </a:t>
            </a:r>
            <a:r>
              <a:rPr lang="en-US" dirty="0" err="1">
                <a:solidFill>
                  <a:schemeClr val="tx1"/>
                </a:solidFill>
              </a:rPr>
              <a:t>MySudo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2C891A7-C8D4-09E0-6F36-E664698C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407" y="2665220"/>
            <a:ext cx="3158836" cy="15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C1CE4A4F-4237-8FCA-69C7-1DFC2ADA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411" y="4451079"/>
            <a:ext cx="2913463" cy="163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67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Steps taken so far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2216727"/>
            <a:ext cx="5716098" cy="387317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Messaging:  use a private messenger with end to end encryption</a:t>
            </a:r>
          </a:p>
          <a:p>
            <a:r>
              <a:rPr lang="en-US">
                <a:solidFill>
                  <a:schemeClr val="tx1"/>
                </a:solidFill>
              </a:rPr>
              <a:t>Replace SMS / iMessage / Telegram / WhatsApp / Facebook Messenger</a:t>
            </a:r>
          </a:p>
          <a:p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 #1 recommendation is Signal </a:t>
            </a: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  Honorable mention: Element (Matrix protocol)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E1EDBED-4156-7813-6739-4DEC4E539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15" y="2866485"/>
            <a:ext cx="3112655" cy="151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2C090991-C9C9-5658-ECDB-F7DE4FA1A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587" y="4700971"/>
            <a:ext cx="3112655" cy="151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81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Steps taken so far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2216727"/>
            <a:ext cx="5716098" cy="387317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VPN: use a no log VPN outside “14 Eyes” jurisdiction, pay with Bitcoin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IVPN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ProtonVPN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39F2364-39A6-2D4A-E1A6-E3E70282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62" y="2965837"/>
            <a:ext cx="3366808" cy="176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4" name="Picture 12">
            <a:extLst>
              <a:ext uri="{FF2B5EF4-FFF2-40B4-BE49-F238E27FC236}">
                <a16:creationId xmlns:a16="http://schemas.microsoft.com/office/drawing/2014/main" id="{4D8E9EE0-002D-89FC-0A74-4433425C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407" y="4880536"/>
            <a:ext cx="1954148" cy="195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5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2216727"/>
            <a:ext cx="5716098" cy="387317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Replace Windows with Linux</a:t>
            </a:r>
          </a:p>
          <a:p>
            <a:r>
              <a:rPr lang="en-US" dirty="0">
                <a:solidFill>
                  <a:schemeClr val="tx1"/>
                </a:solidFill>
              </a:rPr>
              <a:t>Tw0 good options: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Ubuntu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  Fedora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4E3C287C-1F20-EA66-DB0A-EAD61A28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64" y="2551546"/>
            <a:ext cx="2919413" cy="206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1F31EAB3-F414-7320-F9A7-0EBCFCE0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917" y="4232563"/>
            <a:ext cx="2551545" cy="255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1551709"/>
            <a:ext cx="3834470" cy="4538194"/>
          </a:xfrm>
        </p:spPr>
        <p:txBody>
          <a:bodyPr>
            <a:normAutofit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Bitcoin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Run a Bitcoin full node and point my wallet software at it (e.g. Raspberry Pi)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Pay with Lightning when possible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Acquire non-KYC Bitcoin (see next slide)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7241EF84-5A81-9986-80AC-C76AF019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385" y="1944862"/>
            <a:ext cx="3428091" cy="228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24595894-3E7A-F423-37F5-0486EA54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89" y="4346697"/>
            <a:ext cx="2901293" cy="169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3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023" y="1551709"/>
            <a:ext cx="2336170" cy="1000978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Bitcoin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2B1EDC-410B-C912-17A0-5BA67572DFA7}"/>
              </a:ext>
            </a:extLst>
          </p:cNvPr>
          <p:cNvSpPr txBox="1">
            <a:spLocks/>
          </p:cNvSpPr>
          <p:nvPr/>
        </p:nvSpPr>
        <p:spPr>
          <a:xfrm>
            <a:off x="7035977" y="4079019"/>
            <a:ext cx="3834470" cy="2010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CB68E-47E3-7CF3-F43B-47AF2E15AB87}"/>
              </a:ext>
            </a:extLst>
          </p:cNvPr>
          <p:cNvSpPr txBox="1">
            <a:spLocks/>
          </p:cNvSpPr>
          <p:nvPr/>
        </p:nvSpPr>
        <p:spPr>
          <a:xfrm>
            <a:off x="1170464" y="2321781"/>
            <a:ext cx="8291588" cy="88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>Acquire non-KYC Bitcoin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93D4FE-0CED-4227-B30A-EFCAA0C32486}"/>
              </a:ext>
            </a:extLst>
          </p:cNvPr>
          <p:cNvSpPr txBox="1">
            <a:spLocks/>
          </p:cNvSpPr>
          <p:nvPr/>
        </p:nvSpPr>
        <p:spPr>
          <a:xfrm>
            <a:off x="1415332" y="2600395"/>
            <a:ext cx="9008827" cy="136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KYC = Know Your Customer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3078D-8158-0326-7538-72C9C3BDD833}"/>
              </a:ext>
            </a:extLst>
          </p:cNvPr>
          <p:cNvSpPr txBox="1">
            <a:spLocks/>
          </p:cNvSpPr>
          <p:nvPr/>
        </p:nvSpPr>
        <p:spPr>
          <a:xfrm>
            <a:off x="1407420" y="3086750"/>
            <a:ext cx="9008827" cy="356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Peer to peer exchanges: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AgoraDesk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Hodl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Hodl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Bisq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04435FE-8B27-E355-3F9F-0749FD63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299" y="3780649"/>
            <a:ext cx="3584166" cy="124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74D3F6CD-932F-7D4D-ACC2-8FD2B748D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541" y="5606512"/>
            <a:ext cx="2194136" cy="127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12C8652E-CA8A-CE7F-3D1C-B8C37491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07" y="2896440"/>
            <a:ext cx="627751" cy="62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6" name="Picture 10">
            <a:extLst>
              <a:ext uri="{FF2B5EF4-FFF2-40B4-BE49-F238E27FC236}">
                <a16:creationId xmlns:a16="http://schemas.microsoft.com/office/drawing/2014/main" id="{7A091E23-E110-259E-3A53-E343B2F0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69" y="4242660"/>
            <a:ext cx="3419964" cy="188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FD5F9E-0BDB-3077-0D5C-442D3E11DCF4}"/>
              </a:ext>
            </a:extLst>
          </p:cNvPr>
          <p:cNvSpPr txBox="1"/>
          <p:nvPr/>
        </p:nvSpPr>
        <p:spPr>
          <a:xfrm>
            <a:off x="8702054" y="3008802"/>
            <a:ext cx="2464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paid in Bitcoin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 face to face at Bitcoin meetups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Bitcoin ATMs  (some have little-to-no KYC)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FC17-310B-77C5-48BC-5F9D59DFB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1663" y="5523228"/>
            <a:ext cx="203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18A3-B68F-3B6E-E274-6EA822EF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863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9351-0FDD-BED8-4C2C-520D2A8D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211" y="818206"/>
            <a:ext cx="6177271" cy="4612535"/>
          </a:xfrm>
        </p:spPr>
        <p:txBody>
          <a:bodyPr>
            <a:normAutofit/>
          </a:bodyPr>
          <a:lstStyle/>
          <a:p>
            <a:r>
              <a:rPr lang="en-US" sz="3200" dirty="0"/>
              <a:t>Jordan Bravo</a:t>
            </a:r>
          </a:p>
          <a:p>
            <a:r>
              <a:rPr lang="en-US" sz="3200" dirty="0"/>
              <a:t>Pleb</a:t>
            </a:r>
          </a:p>
          <a:p>
            <a:r>
              <a:rPr lang="en-US" sz="3200" dirty="0"/>
              <a:t>Software Developer (but you don’t need to be one)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44473-CEF7-6F95-0E2C-215059BE8BFB}"/>
              </a:ext>
            </a:extLst>
          </p:cNvPr>
          <p:cNvSpPr txBox="1"/>
          <p:nvPr/>
        </p:nvSpPr>
        <p:spPr>
          <a:xfrm>
            <a:off x="4684211" y="4796203"/>
            <a:ext cx="559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I don’t have anything to sell you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63A2A-37E3-FD00-205C-8A040EC6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" y="2164982"/>
            <a:ext cx="3085750" cy="30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54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CB68E-47E3-7CF3-F43B-47AF2E15AB87}"/>
              </a:ext>
            </a:extLst>
          </p:cNvPr>
          <p:cNvSpPr txBox="1">
            <a:spLocks/>
          </p:cNvSpPr>
          <p:nvPr/>
        </p:nvSpPr>
        <p:spPr>
          <a:xfrm>
            <a:off x="1170464" y="2321781"/>
            <a:ext cx="8291588" cy="88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>Virtual Debit Cards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93D4FE-0CED-4227-B30A-EFCAA0C32486}"/>
              </a:ext>
            </a:extLst>
          </p:cNvPr>
          <p:cNvSpPr txBox="1">
            <a:spLocks/>
          </p:cNvSpPr>
          <p:nvPr/>
        </p:nvSpPr>
        <p:spPr>
          <a:xfrm>
            <a:off x="1415332" y="2600395"/>
            <a:ext cx="9008827" cy="136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3078D-8158-0326-7538-72C9C3BDD833}"/>
              </a:ext>
            </a:extLst>
          </p:cNvPr>
          <p:cNvSpPr txBox="1">
            <a:spLocks/>
          </p:cNvSpPr>
          <p:nvPr/>
        </p:nvSpPr>
        <p:spPr>
          <a:xfrm>
            <a:off x="1407420" y="2321782"/>
            <a:ext cx="9008827" cy="432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Privacy.com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A06C8-3CB2-4175-E36B-B71CD796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702" y="2510929"/>
            <a:ext cx="2010995" cy="41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60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Steps taken so far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B9CB68E-47E3-7CF3-F43B-47AF2E15AB87}"/>
              </a:ext>
            </a:extLst>
          </p:cNvPr>
          <p:cNvSpPr txBox="1">
            <a:spLocks/>
          </p:cNvSpPr>
          <p:nvPr/>
        </p:nvSpPr>
        <p:spPr>
          <a:xfrm>
            <a:off x="1170464" y="2321781"/>
            <a:ext cx="8291588" cy="881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>Self-hosting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093D4FE-0CED-4227-B30A-EFCAA0C32486}"/>
              </a:ext>
            </a:extLst>
          </p:cNvPr>
          <p:cNvSpPr txBox="1">
            <a:spLocks/>
          </p:cNvSpPr>
          <p:nvPr/>
        </p:nvSpPr>
        <p:spPr>
          <a:xfrm>
            <a:off x="1415332" y="2600395"/>
            <a:ext cx="9008827" cy="136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3078D-8158-0326-7538-72C9C3BDD833}"/>
              </a:ext>
            </a:extLst>
          </p:cNvPr>
          <p:cNvSpPr txBox="1">
            <a:spLocks/>
          </p:cNvSpPr>
          <p:nvPr/>
        </p:nvSpPr>
        <p:spPr>
          <a:xfrm>
            <a:off x="1407420" y="2321782"/>
            <a:ext cx="9008827" cy="432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Level 0: Use third party provider of software as a service (SaaS)</a:t>
            </a:r>
          </a:p>
          <a:p>
            <a:r>
              <a:rPr lang="en-US" dirty="0">
                <a:solidFill>
                  <a:schemeClr val="tx1"/>
                </a:solidFill>
              </a:rPr>
              <a:t>Level 1: Self-host software but rent hardware (VPS)</a:t>
            </a:r>
          </a:p>
          <a:p>
            <a:r>
              <a:rPr lang="en-US" dirty="0">
                <a:solidFill>
                  <a:schemeClr val="tx1"/>
                </a:solidFill>
              </a:rPr>
              <a:t>Level 2: Self-host software on self-owned hardware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Easy options such as the Start9 Embassy</a:t>
            </a:r>
          </a:p>
        </p:txBody>
      </p:sp>
    </p:spTree>
    <p:extLst>
      <p:ext uri="{BB962C8B-B14F-4D97-AF65-F5344CB8AC3E}">
        <p14:creationId xmlns:p14="http://schemas.microsoft.com/office/powerpoint/2010/main" val="183914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64109"/>
            <a:ext cx="3073914" cy="2030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steps to take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AB4A20B0-F705-E5E5-B1CD-F83880A1F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814578"/>
              </p:ext>
            </p:extLst>
          </p:nvPr>
        </p:nvGraphicFramePr>
        <p:xfrm>
          <a:off x="4393580" y="864108"/>
          <a:ext cx="6144367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84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70F88-7963-6DBD-737A-237BCA23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796" y="761999"/>
            <a:ext cx="4813715" cy="123231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A1512-F2FB-A88E-C22E-1F11F1A84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447" y="2574419"/>
            <a:ext cx="6906708" cy="3521581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being overwhelmed:  start gradually and make incremental improvements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Don't let perfect be the enemy of good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Everyone must tailor their privacy tradeoffs to their individual preferences/situations</a:t>
            </a:r>
          </a:p>
        </p:txBody>
      </p:sp>
    </p:spTree>
    <p:extLst>
      <p:ext uri="{BB962C8B-B14F-4D97-AF65-F5344CB8AC3E}">
        <p14:creationId xmlns:p14="http://schemas.microsoft.com/office/powerpoint/2010/main" val="292886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70F88-7963-6DBD-737A-237BCA23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796" y="761999"/>
            <a:ext cx="4813715" cy="123231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Action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A1512-F2FB-A88E-C22E-1F11F1A84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447" y="2574419"/>
            <a:ext cx="6906708" cy="352158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Start using a password manager.   Recommendation: </a:t>
            </a:r>
            <a:r>
              <a:rPr lang="en-US" sz="1800" dirty="0" err="1">
                <a:solidFill>
                  <a:schemeClr val="tx1"/>
                </a:solidFill>
              </a:rPr>
              <a:t>Bitwarden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Use Signal Messenger as your primary means of communication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Try Proton Mail / Drive instead of Gmail / Google Drive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Get your Bitcoin off exchanges, try acquiring some non-KYC Bitcoin</a:t>
            </a:r>
          </a:p>
        </p:txBody>
      </p:sp>
    </p:spTree>
    <p:extLst>
      <p:ext uri="{BB962C8B-B14F-4D97-AF65-F5344CB8AC3E}">
        <p14:creationId xmlns:p14="http://schemas.microsoft.com/office/powerpoint/2010/main" val="1585539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70F88-7963-6DBD-737A-237BCA23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796" y="761999"/>
            <a:ext cx="4813715" cy="123231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A1512-F2FB-A88E-C22E-1F11F1A84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645" y="2502909"/>
            <a:ext cx="6906708" cy="389774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	 Matrix: @jordanbravo:matrix.org 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	Twitter: @thejordanbravo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	Telegram: @jordan_bravo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800" dirty="0">
                <a:solidFill>
                  <a:schemeClr val="tx1"/>
                </a:solidFill>
              </a:rPr>
              <a:t>Recommended resources:  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Non-KYC Bitcoin: kycnot.me 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Privacy Journey: privacyguides.org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Software Guides: techlore.tech/resources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C6487589-D82B-6578-DBBB-AE57909FF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25" y="3279565"/>
            <a:ext cx="495486" cy="4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>
            <a:extLst>
              <a:ext uri="{FF2B5EF4-FFF2-40B4-BE49-F238E27FC236}">
                <a16:creationId xmlns:a16="http://schemas.microsoft.com/office/drawing/2014/main" id="{06A4AE3F-AD29-073F-B0C1-18574E8DF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25" y="3995440"/>
            <a:ext cx="653034" cy="6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8">
            <a:extLst>
              <a:ext uri="{FF2B5EF4-FFF2-40B4-BE49-F238E27FC236}">
                <a16:creationId xmlns:a16="http://schemas.microsoft.com/office/drawing/2014/main" id="{C48CEEE0-5DAC-57F4-7FAE-46F0D989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62" y="2422591"/>
            <a:ext cx="769760" cy="6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DDA802-316D-F34A-520E-D43D611F2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652" y="2411249"/>
            <a:ext cx="3085750" cy="30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What is digital self-sovereignty?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4" y="2535446"/>
            <a:ext cx="7050266" cy="355445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Ownership over your computing and data: the ability to decide what to do with your data, and with whom to share it.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sz="54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153442" cy="3274586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Why did I start my journey to digital sovereignty and privacy?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2" descr="Statue of man with illustrated beard and question marks around him">
            <a:extLst>
              <a:ext uri="{FF2B5EF4-FFF2-40B4-BE49-F238E27FC236}">
                <a16:creationId xmlns:a16="http://schemas.microsoft.com/office/drawing/2014/main" id="{E26B80F6-10EF-88C0-2521-02847491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7463" y="1682927"/>
            <a:ext cx="6193767" cy="34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4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sz="54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2510395"/>
            <a:ext cx="4243908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Decentralization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Privacy</a:t>
            </a:r>
          </a:p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</a:rPr>
              <a:t>Censorship resistance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11A528-E74A-A4B0-2642-AB3CEDBE5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761" y="1714009"/>
            <a:ext cx="6173968" cy="342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16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sz="54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2510395"/>
            <a:ext cx="4243908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I want to own my own data, I don't want to rent someone else's computer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Own vs. rent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AE1FFA5-0DB9-A1EE-2724-25E0B94A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0" y="164638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73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sz="54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2510395"/>
            <a:ext cx="4243908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When using Big Tech cloud, your data is sold and/or given to others (Snowden revelations)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55A7CBF-5126-A0A7-91FA-1195D013A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67" y="1378127"/>
            <a:ext cx="6163826" cy="410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38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sz="54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2510395"/>
            <a:ext cx="4243908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Subject to changing terms of service, e.g. Google Suite  2022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3DDCE4C-D489-16C8-57BD-A379D795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28" y="1601066"/>
            <a:ext cx="6499322" cy="365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6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F709C-1AE6-0CED-5A37-500C43D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sz="54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A9DD-CF81-A802-D561-2548196D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2510395"/>
            <a:ext cx="4243908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Overlaps with Bitcoin and financial privacy.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Data on someone else's computer is like having your Bitcoin on an exchange:  you must be given permission to access it, that permission can be denied at any time (Canadian truckers)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788691B-9DEB-6967-C8D7-3D6DC1E40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55" y="1392381"/>
            <a:ext cx="6407340" cy="407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0847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3445</TotalTime>
  <Words>769</Words>
  <Application>Microsoft Macintosh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Corbel</vt:lpstr>
      <vt:lpstr>Wingdings 2</vt:lpstr>
      <vt:lpstr>Frame</vt:lpstr>
      <vt:lpstr>Journey to digital self-sovereignty</vt:lpstr>
      <vt:lpstr>Who am I?</vt:lpstr>
      <vt:lpstr>What is digital self-sovereignty?</vt:lpstr>
      <vt:lpstr>Why?</vt:lpstr>
      <vt:lpstr>Why?</vt:lpstr>
      <vt:lpstr>Why?</vt:lpstr>
      <vt:lpstr>Why?</vt:lpstr>
      <vt:lpstr>Why?</vt:lpstr>
      <vt:lpstr>Why?</vt:lpstr>
      <vt:lpstr>Goals</vt:lpstr>
      <vt:lpstr>Steps taken so far</vt:lpstr>
      <vt:lpstr>Steps taken so far</vt:lpstr>
      <vt:lpstr>Steps taken so far</vt:lpstr>
      <vt:lpstr>Steps taken so far</vt:lpstr>
      <vt:lpstr>Steps taken so far</vt:lpstr>
      <vt:lpstr>Steps taken so far</vt:lpstr>
      <vt:lpstr>Steps taken so far</vt:lpstr>
      <vt:lpstr>Steps taken so far</vt:lpstr>
      <vt:lpstr>Steps taken so far</vt:lpstr>
      <vt:lpstr>Steps taken so far</vt:lpstr>
      <vt:lpstr>Steps taken so far</vt:lpstr>
      <vt:lpstr>Future steps to take</vt:lpstr>
      <vt:lpstr>Lessons learned</vt:lpstr>
      <vt:lpstr>Action Items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to digital self-sovereignty</dc:title>
  <dc:creator>Jordan Brookman</dc:creator>
  <cp:lastModifiedBy>Jordan Brookman</cp:lastModifiedBy>
  <cp:revision>14</cp:revision>
  <dcterms:created xsi:type="dcterms:W3CDTF">2022-06-26T17:58:36Z</dcterms:created>
  <dcterms:modified xsi:type="dcterms:W3CDTF">2022-06-29T14:20:37Z</dcterms:modified>
</cp:coreProperties>
</file>