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65" r:id="rId3"/>
    <p:sldMasterId id="2147483670" r:id="rId4"/>
    <p:sldMasterId id="2147483675" r:id="rId5"/>
  </p:sldMasterIdLst>
  <p:notesMasterIdLst>
    <p:notesMasterId r:id="rId14"/>
  </p:notesMasterIdLst>
  <p:sldIdLst>
    <p:sldId id="268" r:id="rId6"/>
    <p:sldId id="269" r:id="rId7"/>
    <p:sldId id="272" r:id="rId8"/>
    <p:sldId id="273" r:id="rId9"/>
    <p:sldId id="279" r:id="rId10"/>
    <p:sldId id="280" r:id="rId11"/>
    <p:sldId id="277" r:id="rId12"/>
    <p:sldId id="27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5EAF-2A49-4A1F-AF55-00BCE3C7C622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4D3CE-F7F6-4CEC-91D4-C98AE9F1E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09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81521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32834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D8B3-534F-4D0F-AF84-F3199E9D77A3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3821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D8B3-534F-4D0F-AF84-F3199E9D77A3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61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D8B3-534F-4D0F-AF84-F3199E9D77A3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553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3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6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E50900-E123-499D-A235-58B394AEFFA8}"/>
              </a:ext>
            </a:extLst>
          </p:cNvPr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73A4F"/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4DD7771-E6D7-4AA9-AB83-473E3CE5BEFB}"/>
              </a:ext>
            </a:extLst>
          </p:cNvPr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E7E6E6">
                    <a:lumMod val="75000"/>
                  </a:srgb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rgbClr val="E7E6E6">
                  <a:lumMod val="75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27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C81AD4-4989-4C28-8D57-383DD618E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9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E50900-E123-499D-A235-58B394AEFFA8}"/>
              </a:ext>
            </a:extLst>
          </p:cNvPr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73A4F"/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4DD7771-E6D7-4AA9-AB83-473E3CE5BEFB}"/>
              </a:ext>
            </a:extLst>
          </p:cNvPr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E7E6E6">
                    <a:lumMod val="75000"/>
                  </a:srgb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rgbClr val="E7E6E6">
                  <a:lumMod val="75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41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C81AD4-4989-4C28-8D57-383DD618E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8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2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4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E50900-E123-499D-A235-58B394AEFFA8}"/>
              </a:ext>
            </a:extLst>
          </p:cNvPr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73A4F"/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4DD7771-E6D7-4AA9-AB83-473E3CE5BEFB}"/>
              </a:ext>
            </a:extLst>
          </p:cNvPr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E7E6E6">
                    <a:lumMod val="75000"/>
                  </a:srgb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rgbClr val="E7E6E6">
                  <a:lumMod val="75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52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C81AD4-4989-4C28-8D57-383DD618E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1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62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92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E50900-E123-499D-A235-58B394AEFFA8}"/>
              </a:ext>
            </a:extLst>
          </p:cNvPr>
          <p:cNvSpPr txBox="1"/>
          <p:nvPr userDrawn="1"/>
        </p:nvSpPr>
        <p:spPr>
          <a:xfrm>
            <a:off x="4157006" y="2505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73A4F"/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4DD7771-E6D7-4AA9-AB83-473E3CE5BEFB}"/>
              </a:ext>
            </a:extLst>
          </p:cNvPr>
          <p:cNvSpPr/>
          <p:nvPr userDrawn="1"/>
        </p:nvSpPr>
        <p:spPr>
          <a:xfrm>
            <a:off x="2288853" y="855736"/>
            <a:ext cx="7614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E7E6E6">
                    <a:lumMod val="75000"/>
                  </a:srgbClr>
                </a:solidFill>
                <a:cs typeface="+mn-ea"/>
                <a:sym typeface="+mn-lt"/>
              </a:rPr>
              <a:t>Loem ipsum dolor sameman tanam casectetur adipiscing elit tamam dalam qoue sampe. dolor sameman tanam casectetur adipiscing elit tamam dalam qoue sampe. </a:t>
            </a:r>
          </a:p>
          <a:p>
            <a:pPr algn="ctr"/>
            <a:endParaRPr lang="zh-CN" altLang="en-US" sz="1100" dirty="0">
              <a:solidFill>
                <a:srgbClr val="E7E6E6">
                  <a:lumMod val="75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87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3C81AD4-4989-4C28-8D57-383DD618E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938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C7DF57-DA67-4D04-B9E5-A3FD7BBB28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9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1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4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3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1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3230-2845-4E26-9B7B-189A9181330A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BC16-5697-4E02-880E-BD990A7BF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1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1B1126A-FA3B-4B81-9B9E-90D30BA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31953F-2BD8-4761-BDCE-C4BFAB57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D851A9-A785-49E6-AE13-40D65E7DB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2018/10/8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376E20-E159-45A1-8A86-FE6F1409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327DD8-2F46-42C2-903A-D9C3B97D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1B1126A-FA3B-4B81-9B9E-90D30BA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31953F-2BD8-4761-BDCE-C4BFAB57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D851A9-A785-49E6-AE13-40D65E7DB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2018/10/8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376E20-E159-45A1-8A86-FE6F1409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327DD8-2F46-42C2-903A-D9C3B97D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0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1B1126A-FA3B-4B81-9B9E-90D30BA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31953F-2BD8-4761-BDCE-C4BFAB57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D851A9-A785-49E6-AE13-40D65E7DB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2018/10/8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376E20-E159-45A1-8A86-FE6F1409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327DD8-2F46-42C2-903A-D9C3B97D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3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1B1126A-FA3B-4B81-9B9E-90D30BA9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231953F-2BD8-4761-BDCE-C4BFAB57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D851A9-A785-49E6-AE13-40D65E7DB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0650-4B88-41DA-BC82-9290C1C3856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2018/10/8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C376E20-E159-45A1-8A86-FE6F1409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327DD8-2F46-42C2-903A-D9C3B97DA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1CDF-40AC-44CD-BCB2-B50106A401F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E6427AA5-660D-432A-A62B-D5723A936B37}"/>
              </a:ext>
            </a:extLst>
          </p:cNvPr>
          <p:cNvSpPr txBox="1"/>
          <p:nvPr/>
        </p:nvSpPr>
        <p:spPr>
          <a:xfrm>
            <a:off x="887586" y="2290866"/>
            <a:ext cx="6596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以詞彙表為基礎的知識本體雛型建構研究</a:t>
            </a:r>
            <a:endParaRPr lang="zh-CN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F2318B7F-53F0-4408-B4EF-3282BB47FB7C}"/>
              </a:ext>
            </a:extLst>
          </p:cNvPr>
          <p:cNvSpPr/>
          <p:nvPr/>
        </p:nvSpPr>
        <p:spPr>
          <a:xfrm>
            <a:off x="887586" y="3776601"/>
            <a:ext cx="5254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以「公司治理」領域知識為</a:t>
            </a:r>
            <a:r>
              <a:rPr lang="zh-TW" altLang="en-US" sz="2800" dirty="0" smtClean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例</a:t>
            </a:r>
            <a:endParaRPr lang="zh-TW" altLang="en-US" sz="2800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147" y="4535252"/>
            <a:ext cx="2146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</a:rPr>
              <a:t>2018.10.09 </a:t>
            </a:r>
          </a:p>
          <a:p>
            <a:endParaRPr lang="en-US" altLang="zh-TW" sz="1600" dirty="0">
              <a:solidFill>
                <a:srgbClr val="000000"/>
              </a:solidFill>
            </a:endParaRPr>
          </a:p>
          <a:p>
            <a:r>
              <a:rPr lang="zh-TW" altLang="en-US" sz="1600" dirty="0" smtClean="0">
                <a:solidFill>
                  <a:srgbClr val="000000"/>
                </a:solidFill>
              </a:rPr>
              <a:t>洪振倫 陳易宣 王翎瑋</a:t>
            </a:r>
            <a:endParaRPr lang="en-US" altLang="zh-TW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4B0FDD6-11A6-470B-B80E-74396EACD98D}"/>
              </a:ext>
            </a:extLst>
          </p:cNvPr>
          <p:cNvSpPr txBox="1"/>
          <p:nvPr/>
        </p:nvSpPr>
        <p:spPr>
          <a:xfrm>
            <a:off x="3682519" y="1056898"/>
            <a:ext cx="4560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目</a:t>
            </a:r>
            <a:r>
              <a:rPr lang="zh-TW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錄</a:t>
            </a:r>
            <a:r>
              <a:rPr lang="zh-CN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 </a:t>
            </a:r>
            <a:r>
              <a:rPr lang="en-US" altLang="zh-CN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|</a:t>
            </a:r>
            <a:r>
              <a:rPr lang="zh-CN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 </a:t>
            </a:r>
            <a:r>
              <a:rPr lang="en-US" altLang="zh-CN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CONTENTS</a:t>
            </a:r>
            <a:endParaRPr lang="zh-CN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A27A3CD4-7590-4C8B-92DE-22862F084536}"/>
              </a:ext>
            </a:extLst>
          </p:cNvPr>
          <p:cNvSpPr/>
          <p:nvPr/>
        </p:nvSpPr>
        <p:spPr>
          <a:xfrm>
            <a:off x="1765183" y="2589689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01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xmlns="" id="{155F6FB3-5CF0-4450-B170-B8EFF7ACE3FC}"/>
              </a:ext>
            </a:extLst>
          </p:cNvPr>
          <p:cNvSpPr txBox="1"/>
          <p:nvPr/>
        </p:nvSpPr>
        <p:spPr>
          <a:xfrm>
            <a:off x="1255406" y="4676546"/>
            <a:ext cx="26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TW" altLang="en-US" dirty="0">
                <a:solidFill>
                  <a:srgbClr val="273A4F"/>
                </a:solidFill>
                <a:latin typeface="微软雅黑"/>
              </a:rPr>
              <a:t>研究目的與動機</a:t>
            </a:r>
            <a:endParaRPr lang="zh-CN" altLang="en-US" dirty="0">
              <a:solidFill>
                <a:srgbClr val="273A4F"/>
              </a:solidFill>
              <a:latin typeface="微软雅黑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2F606119-7C02-49A4-8B47-79497CCECDC6}"/>
              </a:ext>
            </a:extLst>
          </p:cNvPr>
          <p:cNvSpPr txBox="1"/>
          <p:nvPr/>
        </p:nvSpPr>
        <p:spPr>
          <a:xfrm>
            <a:off x="4068788" y="467654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rgbClr val="273A4F"/>
                </a:solidFill>
                <a:latin typeface="微软雅黑"/>
              </a:rPr>
              <a:t>研究設計 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xmlns="" id="{62E9FDE4-781F-4531-96AB-63170E6290EF}"/>
              </a:ext>
            </a:extLst>
          </p:cNvPr>
          <p:cNvSpPr/>
          <p:nvPr/>
        </p:nvSpPr>
        <p:spPr>
          <a:xfrm>
            <a:off x="4092855" y="2589689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02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7" name="TextBox 46">
            <a:extLst>
              <a:ext uri="{FF2B5EF4-FFF2-40B4-BE49-F238E27FC236}">
                <a16:creationId xmlns:a16="http://schemas.microsoft.com/office/drawing/2014/main" xmlns="" id="{929EC9F9-827C-4707-9ADE-3B3A7375687B}"/>
              </a:ext>
            </a:extLst>
          </p:cNvPr>
          <p:cNvSpPr txBox="1"/>
          <p:nvPr/>
        </p:nvSpPr>
        <p:spPr>
          <a:xfrm>
            <a:off x="5731214" y="4676546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TW" altLang="en-US" dirty="0">
                <a:solidFill>
                  <a:srgbClr val="273A4F"/>
                </a:solidFill>
                <a:latin typeface="微软雅黑"/>
              </a:rPr>
              <a:t>在公司治理的應用</a:t>
            </a:r>
            <a:endParaRPr lang="zh-CN" altLang="en-US" dirty="0">
              <a:solidFill>
                <a:srgbClr val="273A4F"/>
              </a:solidFill>
              <a:latin typeface="微软雅黑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xmlns="" id="{A5529C19-02AF-4D85-A3E5-5A9EE5854138}"/>
              </a:ext>
            </a:extLst>
          </p:cNvPr>
          <p:cNvSpPr/>
          <p:nvPr/>
        </p:nvSpPr>
        <p:spPr>
          <a:xfrm>
            <a:off x="6420527" y="2589689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03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xmlns="" id="{87EF6067-41DE-4B45-BFFA-565DE7BE8A17}"/>
              </a:ext>
            </a:extLst>
          </p:cNvPr>
          <p:cNvSpPr txBox="1"/>
          <p:nvPr/>
        </p:nvSpPr>
        <p:spPr>
          <a:xfrm>
            <a:off x="8777030" y="46765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dirty="0">
                <a:solidFill>
                  <a:srgbClr val="273A4F"/>
                </a:solidFill>
                <a:latin typeface="微软雅黑"/>
              </a:rPr>
              <a:t>研究結論</a:t>
            </a: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xmlns="" id="{55BBA7C2-2A24-425C-831E-79264B63C571}"/>
              </a:ext>
            </a:extLst>
          </p:cNvPr>
          <p:cNvSpPr/>
          <p:nvPr/>
        </p:nvSpPr>
        <p:spPr>
          <a:xfrm>
            <a:off x="8748198" y="2589689"/>
            <a:ext cx="1678620" cy="1678620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04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0535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研究目的與動機</a:t>
            </a:r>
          </a:p>
        </p:txBody>
      </p:sp>
      <p:grpSp>
        <p:nvGrpSpPr>
          <p:cNvPr id="32" name="2423eb35-cf63-4c82-bb56-a82ce45bbff5">
            <a:extLst>
              <a:ext uri="{FF2B5EF4-FFF2-40B4-BE49-F238E27FC236}">
                <a16:creationId xmlns:a16="http://schemas.microsoft.com/office/drawing/2014/main" xmlns="" id="{E6C001CE-52FB-43B4-A65A-2D410280E229}"/>
              </a:ext>
            </a:extLst>
          </p:cNvPr>
          <p:cNvGrpSpPr>
            <a:grpSpLocks noChangeAspect="1"/>
          </p:cNvGrpSpPr>
          <p:nvPr/>
        </p:nvGrpSpPr>
        <p:grpSpPr>
          <a:xfrm>
            <a:off x="780535" y="2200349"/>
            <a:ext cx="10547351" cy="3275627"/>
            <a:chOff x="822324" y="2171700"/>
            <a:chExt cx="10547351" cy="3275627"/>
          </a:xfrm>
        </p:grpSpPr>
        <p:sp>
          <p:nvSpPr>
            <p:cNvPr id="33" name="îṣļîḑé-Rectangle 2">
              <a:extLst>
                <a:ext uri="{FF2B5EF4-FFF2-40B4-BE49-F238E27FC236}">
                  <a16:creationId xmlns:a16="http://schemas.microsoft.com/office/drawing/2014/main" xmlns="" id="{73393008-5FDA-474B-B6D1-583B1E484BBA}"/>
                </a:ext>
              </a:extLst>
            </p:cNvPr>
            <p:cNvSpPr/>
            <p:nvPr/>
          </p:nvSpPr>
          <p:spPr>
            <a:xfrm>
              <a:off x="4681585" y="2171700"/>
              <a:ext cx="2828830" cy="1981200"/>
            </a:xfrm>
            <a:prstGeom prst="rect">
              <a:avLst/>
            </a:prstGeom>
            <a:solidFill>
              <a:srgbClr val="FFC32B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îṣļîḑé-Parallelogram 3">
              <a:extLst>
                <a:ext uri="{FF2B5EF4-FFF2-40B4-BE49-F238E27FC236}">
                  <a16:creationId xmlns:a16="http://schemas.microsoft.com/office/drawing/2014/main" xmlns="" id="{46EDB08F-FE34-4641-8560-D1051D9499A2}"/>
                </a:ext>
              </a:extLst>
            </p:cNvPr>
            <p:cNvSpPr/>
            <p:nvPr/>
          </p:nvSpPr>
          <p:spPr>
            <a:xfrm rot="5400000">
              <a:off x="6567872" y="3114245"/>
              <a:ext cx="2400302" cy="515215"/>
            </a:xfrm>
            <a:prstGeom prst="parallelogram">
              <a:avLst>
                <a:gd name="adj" fmla="val 82178"/>
              </a:avLst>
            </a:prstGeom>
            <a:solidFill>
              <a:srgbClr val="FFC32B">
                <a:lumMod val="7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îṣļîḑé-Parallelogram 4">
              <a:extLst>
                <a:ext uri="{FF2B5EF4-FFF2-40B4-BE49-F238E27FC236}">
                  <a16:creationId xmlns:a16="http://schemas.microsoft.com/office/drawing/2014/main" xmlns="" id="{5AF99194-8CA1-49E3-AA0E-DA52FFF7FE12}"/>
                </a:ext>
              </a:extLst>
            </p:cNvPr>
            <p:cNvSpPr/>
            <p:nvPr/>
          </p:nvSpPr>
          <p:spPr>
            <a:xfrm rot="16200000" flipV="1">
              <a:off x="3223826" y="3114245"/>
              <a:ext cx="2400302" cy="515215"/>
            </a:xfrm>
            <a:prstGeom prst="parallelogram">
              <a:avLst>
                <a:gd name="adj" fmla="val 82178"/>
              </a:avLst>
            </a:prstGeom>
            <a:solidFill>
              <a:srgbClr val="FFC32B">
                <a:lumMod val="7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îṣļîḑé-Rectangle 5">
              <a:extLst>
                <a:ext uri="{FF2B5EF4-FFF2-40B4-BE49-F238E27FC236}">
                  <a16:creationId xmlns:a16="http://schemas.microsoft.com/office/drawing/2014/main" xmlns="" id="{979C23E3-FB84-4CB2-9C74-077DF5572BF7}"/>
                </a:ext>
              </a:extLst>
            </p:cNvPr>
            <p:cNvSpPr/>
            <p:nvPr/>
          </p:nvSpPr>
          <p:spPr>
            <a:xfrm>
              <a:off x="8025629" y="2628903"/>
              <a:ext cx="2828830" cy="1943100"/>
            </a:xfrm>
            <a:prstGeom prst="rect">
              <a:avLst/>
            </a:prstGeom>
            <a:solidFill>
              <a:srgbClr val="273A4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7" name="îṣļîḑé-Parallelogram 6">
              <a:extLst>
                <a:ext uri="{FF2B5EF4-FFF2-40B4-BE49-F238E27FC236}">
                  <a16:creationId xmlns:a16="http://schemas.microsoft.com/office/drawing/2014/main" xmlns="" id="{1475E617-09BD-40C7-B9D3-A7C3940858C9}"/>
                </a:ext>
              </a:extLst>
            </p:cNvPr>
            <p:cNvSpPr/>
            <p:nvPr/>
          </p:nvSpPr>
          <p:spPr>
            <a:xfrm rot="5400000">
              <a:off x="9911917" y="3571448"/>
              <a:ext cx="2400302" cy="515215"/>
            </a:xfrm>
            <a:prstGeom prst="parallelogram">
              <a:avLst>
                <a:gd name="adj" fmla="val 82178"/>
              </a:avLst>
            </a:prstGeom>
            <a:solidFill>
              <a:srgbClr val="273A4F">
                <a:lumMod val="7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8" name="îṣļîḑé-Rectangle 7">
              <a:extLst>
                <a:ext uri="{FF2B5EF4-FFF2-40B4-BE49-F238E27FC236}">
                  <a16:creationId xmlns:a16="http://schemas.microsoft.com/office/drawing/2014/main" xmlns="" id="{4FEBFAC8-E1DA-4157-8F95-1FA9BD51D923}"/>
                </a:ext>
              </a:extLst>
            </p:cNvPr>
            <p:cNvSpPr/>
            <p:nvPr/>
          </p:nvSpPr>
          <p:spPr>
            <a:xfrm>
              <a:off x="1337540" y="2628903"/>
              <a:ext cx="2828830" cy="1943100"/>
            </a:xfrm>
            <a:prstGeom prst="rect">
              <a:avLst/>
            </a:prstGeom>
            <a:solidFill>
              <a:srgbClr val="273A4F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9" name="îṣļîḑé-Parallelogram 8">
              <a:extLst>
                <a:ext uri="{FF2B5EF4-FFF2-40B4-BE49-F238E27FC236}">
                  <a16:creationId xmlns:a16="http://schemas.microsoft.com/office/drawing/2014/main" xmlns="" id="{9CE6EDF1-C7FD-4F3E-B76F-260AA9969DD5}"/>
                </a:ext>
              </a:extLst>
            </p:cNvPr>
            <p:cNvSpPr/>
            <p:nvPr/>
          </p:nvSpPr>
          <p:spPr>
            <a:xfrm rot="16200000" flipV="1">
              <a:off x="-120219" y="3571448"/>
              <a:ext cx="2400302" cy="515215"/>
            </a:xfrm>
            <a:prstGeom prst="parallelogram">
              <a:avLst>
                <a:gd name="adj" fmla="val 82178"/>
              </a:avLst>
            </a:prstGeom>
            <a:solidFill>
              <a:srgbClr val="273A4F">
                <a:lumMod val="7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1" name="îṣļîḑé-Rectangle 10">
              <a:extLst>
                <a:ext uri="{FF2B5EF4-FFF2-40B4-BE49-F238E27FC236}">
                  <a16:creationId xmlns:a16="http://schemas.microsoft.com/office/drawing/2014/main" xmlns="" id="{85D8B907-3FAB-40EE-9CE8-A391B105BFE7}"/>
                </a:ext>
              </a:extLst>
            </p:cNvPr>
            <p:cNvSpPr/>
            <p:nvPr/>
          </p:nvSpPr>
          <p:spPr>
            <a:xfrm>
              <a:off x="5085512" y="3296252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sym typeface="Arial" panose="020B0604020202020204" pitchFamily="34" charset="0"/>
                </a:rPr>
                <a:t>研究動機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sp>
          <p:nvSpPr>
            <p:cNvPr id="43" name="îṣļîḑé-Rectangle 12">
              <a:extLst>
                <a:ext uri="{FF2B5EF4-FFF2-40B4-BE49-F238E27FC236}">
                  <a16:creationId xmlns:a16="http://schemas.microsoft.com/office/drawing/2014/main" xmlns="" id="{0CBF6004-54CE-40CB-A406-E039039149B7}"/>
                </a:ext>
              </a:extLst>
            </p:cNvPr>
            <p:cNvSpPr/>
            <p:nvPr/>
          </p:nvSpPr>
          <p:spPr>
            <a:xfrm>
              <a:off x="8514469" y="3754410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sym typeface="Arial" panose="020B0604020202020204" pitchFamily="34" charset="0"/>
                </a:rPr>
                <a:t>研究目的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sp>
          <p:nvSpPr>
            <p:cNvPr id="44" name="îṣļîḑé-Freeform 13">
              <a:extLst>
                <a:ext uri="{FF2B5EF4-FFF2-40B4-BE49-F238E27FC236}">
                  <a16:creationId xmlns:a16="http://schemas.microsoft.com/office/drawing/2014/main" xmlns="" id="{6EB54AEC-7373-40A3-8A3E-46E639626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823" y="3131504"/>
              <a:ext cx="601048" cy="494012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sp>
          <p:nvSpPr>
            <p:cNvPr id="45" name="îṣļîḑé-Freeform 14">
              <a:extLst>
                <a:ext uri="{FF2B5EF4-FFF2-40B4-BE49-F238E27FC236}">
                  <a16:creationId xmlns:a16="http://schemas.microsoft.com/office/drawing/2014/main" xmlns="" id="{A6B9CCEE-0ED9-47B2-B529-F144BFA089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5723" y="2693922"/>
              <a:ext cx="540552" cy="539984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sp>
          <p:nvSpPr>
            <p:cNvPr id="46" name="îṣļîḑé-Freeform 15">
              <a:extLst>
                <a:ext uri="{FF2B5EF4-FFF2-40B4-BE49-F238E27FC236}">
                  <a16:creationId xmlns:a16="http://schemas.microsoft.com/office/drawing/2014/main" xmlns="" id="{BB6C54E7-2EA3-46C2-A65B-09823988D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9343" y="3135358"/>
              <a:ext cx="487208" cy="48630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sp>
          <p:nvSpPr>
            <p:cNvPr id="48" name="îṣļîḑé-Rectangle 17">
              <a:extLst>
                <a:ext uri="{FF2B5EF4-FFF2-40B4-BE49-F238E27FC236}">
                  <a16:creationId xmlns:a16="http://schemas.microsoft.com/office/drawing/2014/main" xmlns="" id="{1815182B-4989-4447-B006-379B780777EE}"/>
                </a:ext>
              </a:extLst>
            </p:cNvPr>
            <p:cNvSpPr/>
            <p:nvPr/>
          </p:nvSpPr>
          <p:spPr>
            <a:xfrm>
              <a:off x="1518537" y="3754410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1" kern="0" dirty="0" smtClean="0">
                  <a:solidFill>
                    <a:srgbClr val="FFFFFF"/>
                  </a:solidFill>
                  <a:latin typeface="Arial"/>
                  <a:ea typeface="微软雅黑"/>
                  <a:sym typeface="Arial" panose="020B0604020202020204" pitchFamily="34" charset="0"/>
                </a:rPr>
                <a:t>研究</a:t>
              </a:r>
              <a:r>
                <a:rPr lang="zh-TW" altLang="en-US" b="1" kern="0" dirty="0">
                  <a:solidFill>
                    <a:srgbClr val="FFFFFF"/>
                  </a:solidFill>
                  <a:latin typeface="Arial"/>
                  <a:ea typeface="微软雅黑"/>
                  <a:sym typeface="Arial" panose="020B0604020202020204" pitchFamily="34" charset="0"/>
                </a:rPr>
                <a:t>目的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 panose="020B0604020202020204" pitchFamily="34" charset="0"/>
              </a:endParaRPr>
            </a:p>
          </p:txBody>
        </p:sp>
        <p:grpSp>
          <p:nvGrpSpPr>
            <p:cNvPr id="49" name="组合 18">
              <a:extLst>
                <a:ext uri="{FF2B5EF4-FFF2-40B4-BE49-F238E27FC236}">
                  <a16:creationId xmlns:a16="http://schemas.microsoft.com/office/drawing/2014/main" xmlns="" id="{9AEDEC59-1E42-4187-8CF0-B9D1B69BCB91}"/>
                </a:ext>
              </a:extLst>
            </p:cNvPr>
            <p:cNvGrpSpPr/>
            <p:nvPr/>
          </p:nvGrpSpPr>
          <p:grpSpPr>
            <a:xfrm>
              <a:off x="1579444" y="4797870"/>
              <a:ext cx="9113869" cy="649457"/>
              <a:chOff x="1578051" y="4550848"/>
              <a:chExt cx="9113869" cy="649457"/>
            </a:xfrm>
          </p:grpSpPr>
          <p:sp>
            <p:nvSpPr>
              <p:cNvPr id="58" name="îṣļîḑé-文本框 28">
                <a:extLst>
                  <a:ext uri="{FF2B5EF4-FFF2-40B4-BE49-F238E27FC236}">
                    <a16:creationId xmlns:a16="http://schemas.microsoft.com/office/drawing/2014/main" xmlns="" id="{2A07888F-4045-43FA-BB20-ABCC234B1F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78051" y="4550848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TW" sz="1600" kern="0" dirty="0" smtClean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A-G</a:t>
                </a:r>
                <a:r>
                  <a:rPr lang="zh-TW" altLang="en-US" sz="1600" kern="0" dirty="0" smtClean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方法不適</a:t>
                </a:r>
                <a:r>
                  <a:rPr lang="zh-TW" altLang="en-US" sz="1600" kern="0" dirty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用於中文文件之處理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sym typeface="Arial" panose="020B0604020202020204" pitchFamily="34" charset="0"/>
                </a:endParaRPr>
              </a:p>
            </p:txBody>
          </p:sp>
          <p:sp>
            <p:nvSpPr>
              <p:cNvPr id="56" name="îṣļîḑé-文本框 26">
                <a:extLst>
                  <a:ext uri="{FF2B5EF4-FFF2-40B4-BE49-F238E27FC236}">
                    <a16:creationId xmlns:a16="http://schemas.microsoft.com/office/drawing/2014/main" xmlns="" id="{A3B19BD2-CAFA-4FED-B80E-7C524A7339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0192" y="4550848"/>
                <a:ext cx="2828831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TW" altLang="en-US" sz="1600" kern="0" dirty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探討如何利用詞彚表與文字探勘技術，來協助專家使用非結構化文件來發展「公司治理」領域的知識本體的方法</a:t>
                </a:r>
              </a:p>
            </p:txBody>
          </p:sp>
          <p:sp>
            <p:nvSpPr>
              <p:cNvPr id="54" name="îṣļîḑé-文本框 24">
                <a:extLst>
                  <a:ext uri="{FF2B5EF4-FFF2-40B4-BE49-F238E27FC236}">
                    <a16:creationId xmlns:a16="http://schemas.microsoft.com/office/drawing/2014/main" xmlns="" id="{CDC22BD5-30CE-402E-8124-E5179893D1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20909" y="4626075"/>
                <a:ext cx="2371011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en-US" altLang="zh-CN" sz="1600" kern="0" dirty="0" smtClean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A-G</a:t>
                </a:r>
                <a:r>
                  <a:rPr lang="zh-CN" altLang="en-US" sz="1600" kern="0" dirty="0">
                    <a:solidFill>
                      <a:srgbClr val="000000"/>
                    </a:solidFill>
                    <a:latin typeface="Arial"/>
                    <a:ea typeface="微软雅黑"/>
                    <a:sym typeface="Arial" panose="020B0604020202020204" pitchFamily="34" charset="0"/>
                  </a:rPr>
                  <a:t>方法流程中仍存在可改善其自動化程度的空間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íṩľíḍè-Freeform: Shape 7">
            <a:extLst>
              <a:ext uri="{FF2B5EF4-FFF2-40B4-BE49-F238E27FC236}">
                <a16:creationId xmlns:a16="http://schemas.microsoft.com/office/drawing/2014/main" xmlns="" id="{E81E8F05-DF1E-42B6-A68C-23FC33209049}"/>
              </a:ext>
            </a:extLst>
          </p:cNvPr>
          <p:cNvSpPr>
            <a:spLocks/>
          </p:cNvSpPr>
          <p:nvPr/>
        </p:nvSpPr>
        <p:spPr bwMode="auto">
          <a:xfrm>
            <a:off x="9101080" y="1957083"/>
            <a:ext cx="2757629" cy="2361936"/>
          </a:xfrm>
          <a:custGeom>
            <a:avLst/>
            <a:gdLst>
              <a:gd name="T0" fmla="*/ 318 w 332"/>
              <a:gd name="T1" fmla="*/ 168 h 282"/>
              <a:gd name="T2" fmla="*/ 318 w 332"/>
              <a:gd name="T3" fmla="*/ 114 h 282"/>
              <a:gd name="T4" fmla="*/ 219 w 332"/>
              <a:gd name="T5" fmla="*/ 15 h 282"/>
              <a:gd name="T6" fmla="*/ 192 w 332"/>
              <a:gd name="T7" fmla="*/ 26 h 282"/>
              <a:gd name="T8" fmla="*/ 192 w 332"/>
              <a:gd name="T9" fmla="*/ 26 h 282"/>
              <a:gd name="T10" fmla="*/ 153 w 332"/>
              <a:gd name="T11" fmla="*/ 65 h 282"/>
              <a:gd name="T12" fmla="*/ 39 w 332"/>
              <a:gd name="T13" fmla="*/ 65 h 282"/>
              <a:gd name="T14" fmla="*/ 0 w 332"/>
              <a:gd name="T15" fmla="*/ 103 h 282"/>
              <a:gd name="T16" fmla="*/ 0 w 332"/>
              <a:gd name="T17" fmla="*/ 179 h 282"/>
              <a:gd name="T18" fmla="*/ 39 w 332"/>
              <a:gd name="T19" fmla="*/ 218 h 282"/>
              <a:gd name="T20" fmla="*/ 153 w 332"/>
              <a:gd name="T21" fmla="*/ 218 h 282"/>
              <a:gd name="T22" fmla="*/ 192 w 332"/>
              <a:gd name="T23" fmla="*/ 256 h 282"/>
              <a:gd name="T24" fmla="*/ 192 w 332"/>
              <a:gd name="T25" fmla="*/ 256 h 282"/>
              <a:gd name="T26" fmla="*/ 219 w 332"/>
              <a:gd name="T27" fmla="*/ 267 h 282"/>
              <a:gd name="T28" fmla="*/ 318 w 332"/>
              <a:gd name="T29" fmla="*/ 16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2" h="282">
                <a:moveTo>
                  <a:pt x="318" y="168"/>
                </a:moveTo>
                <a:cubicBezTo>
                  <a:pt x="332" y="153"/>
                  <a:pt x="332" y="129"/>
                  <a:pt x="318" y="11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04" y="0"/>
                  <a:pt x="192" y="5"/>
                  <a:pt x="192" y="26"/>
                </a:cubicBezTo>
                <a:cubicBezTo>
                  <a:pt x="192" y="26"/>
                  <a:pt x="192" y="26"/>
                  <a:pt x="192" y="26"/>
                </a:cubicBezTo>
                <a:cubicBezTo>
                  <a:pt x="192" y="47"/>
                  <a:pt x="174" y="65"/>
                  <a:pt x="153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18" y="65"/>
                  <a:pt x="0" y="82"/>
                  <a:pt x="0" y="103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200"/>
                  <a:pt x="18" y="218"/>
                  <a:pt x="39" y="218"/>
                </a:cubicBezTo>
                <a:cubicBezTo>
                  <a:pt x="153" y="218"/>
                  <a:pt x="153" y="218"/>
                  <a:pt x="153" y="218"/>
                </a:cubicBezTo>
                <a:cubicBezTo>
                  <a:pt x="174" y="218"/>
                  <a:pt x="192" y="235"/>
                  <a:pt x="192" y="256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77"/>
                  <a:pt x="204" y="282"/>
                  <a:pt x="219" y="267"/>
                </a:cubicBezTo>
                <a:lnTo>
                  <a:pt x="318" y="16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  <a:prstDash val="dash"/>
          </a:ln>
          <a:effectLst/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896487" y="1911272"/>
            <a:ext cx="5237485" cy="2361936"/>
            <a:chOff x="6136633" y="790131"/>
            <a:chExt cx="5237485" cy="2361936"/>
          </a:xfrm>
        </p:grpSpPr>
        <p:sp>
          <p:nvSpPr>
            <p:cNvPr id="232" name="íṩľíḍè-Freeform: Shape 7">
              <a:extLst>
                <a:ext uri="{FF2B5EF4-FFF2-40B4-BE49-F238E27FC236}">
                  <a16:creationId xmlns:a16="http://schemas.microsoft.com/office/drawing/2014/main" xmlns="" id="{E81E8F05-DF1E-42B6-A68C-23FC3320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300" y="790131"/>
              <a:ext cx="2788818" cy="2361936"/>
            </a:xfrm>
            <a:custGeom>
              <a:avLst/>
              <a:gdLst>
                <a:gd name="T0" fmla="*/ 318 w 332"/>
                <a:gd name="T1" fmla="*/ 168 h 282"/>
                <a:gd name="T2" fmla="*/ 318 w 332"/>
                <a:gd name="T3" fmla="*/ 114 h 282"/>
                <a:gd name="T4" fmla="*/ 219 w 332"/>
                <a:gd name="T5" fmla="*/ 15 h 282"/>
                <a:gd name="T6" fmla="*/ 192 w 332"/>
                <a:gd name="T7" fmla="*/ 26 h 282"/>
                <a:gd name="T8" fmla="*/ 192 w 332"/>
                <a:gd name="T9" fmla="*/ 26 h 282"/>
                <a:gd name="T10" fmla="*/ 153 w 332"/>
                <a:gd name="T11" fmla="*/ 65 h 282"/>
                <a:gd name="T12" fmla="*/ 39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9 w 332"/>
                <a:gd name="T19" fmla="*/ 218 h 282"/>
                <a:gd name="T20" fmla="*/ 153 w 332"/>
                <a:gd name="T21" fmla="*/ 218 h 282"/>
                <a:gd name="T22" fmla="*/ 192 w 332"/>
                <a:gd name="T23" fmla="*/ 256 h 282"/>
                <a:gd name="T24" fmla="*/ 192 w 332"/>
                <a:gd name="T25" fmla="*/ 256 h 282"/>
                <a:gd name="T26" fmla="*/ 219 w 332"/>
                <a:gd name="T27" fmla="*/ 267 h 282"/>
                <a:gd name="T28" fmla="*/ 318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8" y="168"/>
                  </a:moveTo>
                  <a:cubicBezTo>
                    <a:pt x="332" y="153"/>
                    <a:pt x="332" y="129"/>
                    <a:pt x="318" y="114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204" y="0"/>
                    <a:pt x="192" y="5"/>
                    <a:pt x="192" y="26"/>
                  </a:cubicBezTo>
                  <a:cubicBezTo>
                    <a:pt x="192" y="26"/>
                    <a:pt x="192" y="26"/>
                    <a:pt x="192" y="26"/>
                  </a:cubicBezTo>
                  <a:cubicBezTo>
                    <a:pt x="192" y="47"/>
                    <a:pt x="174" y="65"/>
                    <a:pt x="153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18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8" y="218"/>
                    <a:pt x="39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2" y="235"/>
                    <a:pt x="192" y="256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77"/>
                    <a:pt x="204" y="282"/>
                    <a:pt x="219" y="267"/>
                  </a:cubicBezTo>
                  <a:lnTo>
                    <a:pt x="318" y="16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6136633" y="1334018"/>
              <a:ext cx="3110618" cy="128043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íṩľíḍè-Freeform: Shape 8">
            <a:extLst>
              <a:ext uri="{FF2B5EF4-FFF2-40B4-BE49-F238E27FC236}">
                <a16:creationId xmlns:a16="http://schemas.microsoft.com/office/drawing/2014/main" xmlns="" id="{C95EC365-A713-4ED4-80DB-EC2BBB37FB69}"/>
              </a:ext>
            </a:extLst>
          </p:cNvPr>
          <p:cNvSpPr>
            <a:spLocks/>
          </p:cNvSpPr>
          <p:nvPr/>
        </p:nvSpPr>
        <p:spPr bwMode="auto">
          <a:xfrm>
            <a:off x="5552611" y="2458431"/>
            <a:ext cx="988469" cy="1281801"/>
          </a:xfrm>
          <a:custGeom>
            <a:avLst/>
            <a:gdLst>
              <a:gd name="T0" fmla="*/ 0 w 119"/>
              <a:gd name="T1" fmla="*/ 38 h 153"/>
              <a:gd name="T2" fmla="*/ 0 w 119"/>
              <a:gd name="T3" fmla="*/ 114 h 153"/>
              <a:gd name="T4" fmla="*/ 39 w 119"/>
              <a:gd name="T5" fmla="*/ 153 h 153"/>
              <a:gd name="T6" fmla="*/ 55 w 119"/>
              <a:gd name="T7" fmla="*/ 153 h 153"/>
              <a:gd name="T8" fmla="*/ 104 w 119"/>
              <a:gd name="T9" fmla="*/ 103 h 153"/>
              <a:gd name="T10" fmla="*/ 104 w 119"/>
              <a:gd name="T11" fmla="*/ 49 h 153"/>
              <a:gd name="T12" fmla="*/ 55 w 119"/>
              <a:gd name="T13" fmla="*/ 0 h 153"/>
              <a:gd name="T14" fmla="*/ 39 w 119"/>
              <a:gd name="T15" fmla="*/ 0 h 153"/>
              <a:gd name="T16" fmla="*/ 0 w 119"/>
              <a:gd name="T17" fmla="*/ 3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3">
                <a:moveTo>
                  <a:pt x="0" y="38"/>
                </a:moveTo>
                <a:cubicBezTo>
                  <a:pt x="0" y="114"/>
                  <a:pt x="0" y="114"/>
                  <a:pt x="0" y="114"/>
                </a:cubicBezTo>
                <a:cubicBezTo>
                  <a:pt x="0" y="135"/>
                  <a:pt x="18" y="153"/>
                  <a:pt x="39" y="153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19" y="88"/>
                  <a:pt x="119" y="64"/>
                  <a:pt x="104" y="49"/>
                </a:cubicBezTo>
                <a:cubicBezTo>
                  <a:pt x="55" y="0"/>
                  <a:pt x="55" y="0"/>
                  <a:pt x="55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8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31" name="íṩľíḍè-Freeform: Shape 7">
            <a:extLst>
              <a:ext uri="{FF2B5EF4-FFF2-40B4-BE49-F238E27FC236}">
                <a16:creationId xmlns:a16="http://schemas.microsoft.com/office/drawing/2014/main" xmlns="" id="{E81E8F05-DF1E-42B6-A68C-23FC33209049}"/>
              </a:ext>
            </a:extLst>
          </p:cNvPr>
          <p:cNvSpPr>
            <a:spLocks/>
          </p:cNvSpPr>
          <p:nvPr/>
        </p:nvSpPr>
        <p:spPr bwMode="auto">
          <a:xfrm>
            <a:off x="3632459" y="1919720"/>
            <a:ext cx="2757629" cy="2361936"/>
          </a:xfrm>
          <a:custGeom>
            <a:avLst/>
            <a:gdLst>
              <a:gd name="T0" fmla="*/ 318 w 332"/>
              <a:gd name="T1" fmla="*/ 168 h 282"/>
              <a:gd name="T2" fmla="*/ 318 w 332"/>
              <a:gd name="T3" fmla="*/ 114 h 282"/>
              <a:gd name="T4" fmla="*/ 219 w 332"/>
              <a:gd name="T5" fmla="*/ 15 h 282"/>
              <a:gd name="T6" fmla="*/ 192 w 332"/>
              <a:gd name="T7" fmla="*/ 26 h 282"/>
              <a:gd name="T8" fmla="*/ 192 w 332"/>
              <a:gd name="T9" fmla="*/ 26 h 282"/>
              <a:gd name="T10" fmla="*/ 153 w 332"/>
              <a:gd name="T11" fmla="*/ 65 h 282"/>
              <a:gd name="T12" fmla="*/ 39 w 332"/>
              <a:gd name="T13" fmla="*/ 65 h 282"/>
              <a:gd name="T14" fmla="*/ 0 w 332"/>
              <a:gd name="T15" fmla="*/ 103 h 282"/>
              <a:gd name="T16" fmla="*/ 0 w 332"/>
              <a:gd name="T17" fmla="*/ 179 h 282"/>
              <a:gd name="T18" fmla="*/ 39 w 332"/>
              <a:gd name="T19" fmla="*/ 218 h 282"/>
              <a:gd name="T20" fmla="*/ 153 w 332"/>
              <a:gd name="T21" fmla="*/ 218 h 282"/>
              <a:gd name="T22" fmla="*/ 192 w 332"/>
              <a:gd name="T23" fmla="*/ 256 h 282"/>
              <a:gd name="T24" fmla="*/ 192 w 332"/>
              <a:gd name="T25" fmla="*/ 256 h 282"/>
              <a:gd name="T26" fmla="*/ 219 w 332"/>
              <a:gd name="T27" fmla="*/ 267 h 282"/>
              <a:gd name="T28" fmla="*/ 318 w 332"/>
              <a:gd name="T29" fmla="*/ 16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2" h="282">
                <a:moveTo>
                  <a:pt x="318" y="168"/>
                </a:moveTo>
                <a:cubicBezTo>
                  <a:pt x="332" y="153"/>
                  <a:pt x="332" y="129"/>
                  <a:pt x="318" y="11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04" y="0"/>
                  <a:pt x="192" y="5"/>
                  <a:pt x="192" y="26"/>
                </a:cubicBezTo>
                <a:cubicBezTo>
                  <a:pt x="192" y="26"/>
                  <a:pt x="192" y="26"/>
                  <a:pt x="192" y="26"/>
                </a:cubicBezTo>
                <a:cubicBezTo>
                  <a:pt x="192" y="47"/>
                  <a:pt x="174" y="65"/>
                  <a:pt x="153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18" y="65"/>
                  <a:pt x="0" y="82"/>
                  <a:pt x="0" y="103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200"/>
                  <a:pt x="18" y="218"/>
                  <a:pt x="39" y="218"/>
                </a:cubicBezTo>
                <a:cubicBezTo>
                  <a:pt x="153" y="218"/>
                  <a:pt x="153" y="218"/>
                  <a:pt x="153" y="218"/>
                </a:cubicBezTo>
                <a:cubicBezTo>
                  <a:pt x="174" y="218"/>
                  <a:pt x="192" y="235"/>
                  <a:pt x="192" y="256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77"/>
                  <a:pt x="204" y="282"/>
                  <a:pt x="219" y="267"/>
                </a:cubicBezTo>
                <a:lnTo>
                  <a:pt x="318" y="168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9" name="íṩľíḍè-Freeform: Shape 8">
            <a:extLst>
              <a:ext uri="{FF2B5EF4-FFF2-40B4-BE49-F238E27FC236}">
                <a16:creationId xmlns:a16="http://schemas.microsoft.com/office/drawing/2014/main" xmlns="" id="{C95EC365-A713-4ED4-80DB-EC2BBB37FB69}"/>
              </a:ext>
            </a:extLst>
          </p:cNvPr>
          <p:cNvSpPr>
            <a:spLocks/>
          </p:cNvSpPr>
          <p:nvPr/>
        </p:nvSpPr>
        <p:spPr bwMode="auto">
          <a:xfrm>
            <a:off x="3506611" y="2481902"/>
            <a:ext cx="988469" cy="1281801"/>
          </a:xfrm>
          <a:custGeom>
            <a:avLst/>
            <a:gdLst>
              <a:gd name="T0" fmla="*/ 0 w 119"/>
              <a:gd name="T1" fmla="*/ 38 h 153"/>
              <a:gd name="T2" fmla="*/ 0 w 119"/>
              <a:gd name="T3" fmla="*/ 114 h 153"/>
              <a:gd name="T4" fmla="*/ 39 w 119"/>
              <a:gd name="T5" fmla="*/ 153 h 153"/>
              <a:gd name="T6" fmla="*/ 55 w 119"/>
              <a:gd name="T7" fmla="*/ 153 h 153"/>
              <a:gd name="T8" fmla="*/ 104 w 119"/>
              <a:gd name="T9" fmla="*/ 103 h 153"/>
              <a:gd name="T10" fmla="*/ 104 w 119"/>
              <a:gd name="T11" fmla="*/ 49 h 153"/>
              <a:gd name="T12" fmla="*/ 55 w 119"/>
              <a:gd name="T13" fmla="*/ 0 h 153"/>
              <a:gd name="T14" fmla="*/ 39 w 119"/>
              <a:gd name="T15" fmla="*/ 0 h 153"/>
              <a:gd name="T16" fmla="*/ 0 w 119"/>
              <a:gd name="T17" fmla="*/ 3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3">
                <a:moveTo>
                  <a:pt x="0" y="38"/>
                </a:moveTo>
                <a:cubicBezTo>
                  <a:pt x="0" y="114"/>
                  <a:pt x="0" y="114"/>
                  <a:pt x="0" y="114"/>
                </a:cubicBezTo>
                <a:cubicBezTo>
                  <a:pt x="0" y="135"/>
                  <a:pt x="18" y="153"/>
                  <a:pt x="39" y="153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19" y="88"/>
                  <a:pt x="119" y="64"/>
                  <a:pt x="104" y="49"/>
                </a:cubicBezTo>
                <a:cubicBezTo>
                  <a:pt x="55" y="0"/>
                  <a:pt x="55" y="0"/>
                  <a:pt x="55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8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30" name="íṩľíḍè-Freeform: Shape 7">
            <a:extLst>
              <a:ext uri="{FF2B5EF4-FFF2-40B4-BE49-F238E27FC236}">
                <a16:creationId xmlns:a16="http://schemas.microsoft.com/office/drawing/2014/main" xmlns="" id="{E81E8F05-DF1E-42B6-A68C-23FC33209049}"/>
              </a:ext>
            </a:extLst>
          </p:cNvPr>
          <p:cNvSpPr>
            <a:spLocks/>
          </p:cNvSpPr>
          <p:nvPr/>
        </p:nvSpPr>
        <p:spPr bwMode="auto">
          <a:xfrm>
            <a:off x="1629752" y="1957280"/>
            <a:ext cx="2757629" cy="2361936"/>
          </a:xfrm>
          <a:custGeom>
            <a:avLst/>
            <a:gdLst>
              <a:gd name="T0" fmla="*/ 318 w 332"/>
              <a:gd name="T1" fmla="*/ 168 h 282"/>
              <a:gd name="T2" fmla="*/ 318 w 332"/>
              <a:gd name="T3" fmla="*/ 114 h 282"/>
              <a:gd name="T4" fmla="*/ 219 w 332"/>
              <a:gd name="T5" fmla="*/ 15 h 282"/>
              <a:gd name="T6" fmla="*/ 192 w 332"/>
              <a:gd name="T7" fmla="*/ 26 h 282"/>
              <a:gd name="T8" fmla="*/ 192 w 332"/>
              <a:gd name="T9" fmla="*/ 26 h 282"/>
              <a:gd name="T10" fmla="*/ 153 w 332"/>
              <a:gd name="T11" fmla="*/ 65 h 282"/>
              <a:gd name="T12" fmla="*/ 39 w 332"/>
              <a:gd name="T13" fmla="*/ 65 h 282"/>
              <a:gd name="T14" fmla="*/ 0 w 332"/>
              <a:gd name="T15" fmla="*/ 103 h 282"/>
              <a:gd name="T16" fmla="*/ 0 w 332"/>
              <a:gd name="T17" fmla="*/ 179 h 282"/>
              <a:gd name="T18" fmla="*/ 39 w 332"/>
              <a:gd name="T19" fmla="*/ 218 h 282"/>
              <a:gd name="T20" fmla="*/ 153 w 332"/>
              <a:gd name="T21" fmla="*/ 218 h 282"/>
              <a:gd name="T22" fmla="*/ 192 w 332"/>
              <a:gd name="T23" fmla="*/ 256 h 282"/>
              <a:gd name="T24" fmla="*/ 192 w 332"/>
              <a:gd name="T25" fmla="*/ 256 h 282"/>
              <a:gd name="T26" fmla="*/ 219 w 332"/>
              <a:gd name="T27" fmla="*/ 267 h 282"/>
              <a:gd name="T28" fmla="*/ 318 w 332"/>
              <a:gd name="T29" fmla="*/ 16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2" h="282">
                <a:moveTo>
                  <a:pt x="318" y="168"/>
                </a:moveTo>
                <a:cubicBezTo>
                  <a:pt x="332" y="153"/>
                  <a:pt x="332" y="129"/>
                  <a:pt x="318" y="114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04" y="0"/>
                  <a:pt x="192" y="5"/>
                  <a:pt x="192" y="26"/>
                </a:cubicBezTo>
                <a:cubicBezTo>
                  <a:pt x="192" y="26"/>
                  <a:pt x="192" y="26"/>
                  <a:pt x="192" y="26"/>
                </a:cubicBezTo>
                <a:cubicBezTo>
                  <a:pt x="192" y="47"/>
                  <a:pt x="174" y="65"/>
                  <a:pt x="153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18" y="65"/>
                  <a:pt x="0" y="82"/>
                  <a:pt x="0" y="103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200"/>
                  <a:pt x="18" y="218"/>
                  <a:pt x="39" y="218"/>
                </a:cubicBezTo>
                <a:cubicBezTo>
                  <a:pt x="153" y="218"/>
                  <a:pt x="153" y="218"/>
                  <a:pt x="153" y="218"/>
                </a:cubicBezTo>
                <a:cubicBezTo>
                  <a:pt x="174" y="218"/>
                  <a:pt x="192" y="235"/>
                  <a:pt x="192" y="256"/>
                </a:cubicBezTo>
                <a:cubicBezTo>
                  <a:pt x="192" y="256"/>
                  <a:pt x="192" y="256"/>
                  <a:pt x="192" y="256"/>
                </a:cubicBezTo>
                <a:cubicBezTo>
                  <a:pt x="192" y="277"/>
                  <a:pt x="204" y="282"/>
                  <a:pt x="219" y="267"/>
                </a:cubicBezTo>
                <a:lnTo>
                  <a:pt x="318" y="168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8" name="íṩľíḍè-Freeform: Shape 8">
            <a:extLst>
              <a:ext uri="{FF2B5EF4-FFF2-40B4-BE49-F238E27FC236}">
                <a16:creationId xmlns:a16="http://schemas.microsoft.com/office/drawing/2014/main" xmlns="" id="{C95EC365-A713-4ED4-80DB-EC2BBB37FB69}"/>
              </a:ext>
            </a:extLst>
          </p:cNvPr>
          <p:cNvSpPr>
            <a:spLocks/>
          </p:cNvSpPr>
          <p:nvPr/>
        </p:nvSpPr>
        <p:spPr bwMode="auto">
          <a:xfrm>
            <a:off x="1751948" y="2501067"/>
            <a:ext cx="988469" cy="1281801"/>
          </a:xfrm>
          <a:custGeom>
            <a:avLst/>
            <a:gdLst>
              <a:gd name="T0" fmla="*/ 0 w 119"/>
              <a:gd name="T1" fmla="*/ 38 h 153"/>
              <a:gd name="T2" fmla="*/ 0 w 119"/>
              <a:gd name="T3" fmla="*/ 114 h 153"/>
              <a:gd name="T4" fmla="*/ 39 w 119"/>
              <a:gd name="T5" fmla="*/ 153 h 153"/>
              <a:gd name="T6" fmla="*/ 55 w 119"/>
              <a:gd name="T7" fmla="*/ 153 h 153"/>
              <a:gd name="T8" fmla="*/ 104 w 119"/>
              <a:gd name="T9" fmla="*/ 103 h 153"/>
              <a:gd name="T10" fmla="*/ 104 w 119"/>
              <a:gd name="T11" fmla="*/ 49 h 153"/>
              <a:gd name="T12" fmla="*/ 55 w 119"/>
              <a:gd name="T13" fmla="*/ 0 h 153"/>
              <a:gd name="T14" fmla="*/ 39 w 119"/>
              <a:gd name="T15" fmla="*/ 0 h 153"/>
              <a:gd name="T16" fmla="*/ 0 w 119"/>
              <a:gd name="T17" fmla="*/ 3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3">
                <a:moveTo>
                  <a:pt x="0" y="38"/>
                </a:moveTo>
                <a:cubicBezTo>
                  <a:pt x="0" y="114"/>
                  <a:pt x="0" y="114"/>
                  <a:pt x="0" y="114"/>
                </a:cubicBezTo>
                <a:cubicBezTo>
                  <a:pt x="0" y="135"/>
                  <a:pt x="18" y="153"/>
                  <a:pt x="39" y="153"/>
                </a:cubicBezTo>
                <a:cubicBezTo>
                  <a:pt x="55" y="153"/>
                  <a:pt x="55" y="153"/>
                  <a:pt x="55" y="153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19" y="88"/>
                  <a:pt x="119" y="64"/>
                  <a:pt x="104" y="49"/>
                </a:cubicBezTo>
                <a:cubicBezTo>
                  <a:pt x="55" y="0"/>
                  <a:pt x="55" y="0"/>
                  <a:pt x="55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8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29" name="íṩľíḍè-Freeform: Shape 9">
            <a:extLst>
              <a:ext uri="{FF2B5EF4-FFF2-40B4-BE49-F238E27FC236}">
                <a16:creationId xmlns:a16="http://schemas.microsoft.com/office/drawing/2014/main" xmlns="" id="{B0457C92-E8F6-47EA-A3C4-5F25A957CD53}"/>
              </a:ext>
            </a:extLst>
          </p:cNvPr>
          <p:cNvSpPr>
            <a:spLocks/>
          </p:cNvSpPr>
          <p:nvPr/>
        </p:nvSpPr>
        <p:spPr bwMode="auto">
          <a:xfrm>
            <a:off x="154071" y="2017453"/>
            <a:ext cx="2412765" cy="2255755"/>
          </a:xfrm>
          <a:custGeom>
            <a:avLst/>
            <a:gdLst>
              <a:gd name="connsiteX0" fmla="*/ 1424916 w 2507091"/>
              <a:gd name="connsiteY0" fmla="*/ 112 h 2343942"/>
              <a:gd name="connsiteX1" fmla="*/ 1555542 w 2507091"/>
              <a:gd name="connsiteY1" fmla="*/ 75381 h 2343942"/>
              <a:gd name="connsiteX2" fmla="*/ 2409995 w 2507091"/>
              <a:gd name="connsiteY2" fmla="*/ 936988 h 2343942"/>
              <a:gd name="connsiteX3" fmla="*/ 2409995 w 2507091"/>
              <a:gd name="connsiteY3" fmla="*/ 1406955 h 2343942"/>
              <a:gd name="connsiteX4" fmla="*/ 1555542 w 2507091"/>
              <a:gd name="connsiteY4" fmla="*/ 2268563 h 2343942"/>
              <a:gd name="connsiteX5" fmla="*/ 1322510 w 2507091"/>
              <a:gd name="connsiteY5" fmla="*/ 2172828 h 2343942"/>
              <a:gd name="connsiteX6" fmla="*/ 994538 w 2507091"/>
              <a:gd name="connsiteY6" fmla="*/ 1842111 h 2343942"/>
              <a:gd name="connsiteX7" fmla="*/ 1992 w 2507091"/>
              <a:gd name="connsiteY7" fmla="*/ 1842111 h 2343942"/>
              <a:gd name="connsiteX8" fmla="*/ 0 w 2507091"/>
              <a:gd name="connsiteY8" fmla="*/ 1841897 h 2343942"/>
              <a:gd name="connsiteX9" fmla="*/ 8587 w 2507091"/>
              <a:gd name="connsiteY9" fmla="*/ 1841897 h 2343942"/>
              <a:gd name="connsiteX10" fmla="*/ 66848 w 2507091"/>
              <a:gd name="connsiteY10" fmla="*/ 1841897 h 2343942"/>
              <a:gd name="connsiteX11" fmla="*/ 489776 w 2507091"/>
              <a:gd name="connsiteY11" fmla="*/ 1406631 h 2343942"/>
              <a:gd name="connsiteX12" fmla="*/ 489776 w 2507091"/>
              <a:gd name="connsiteY12" fmla="*/ 936545 h 2343942"/>
              <a:gd name="connsiteX13" fmla="*/ 67674 w 2507091"/>
              <a:gd name="connsiteY13" fmla="*/ 510817 h 2343942"/>
              <a:gd name="connsiteX14" fmla="*/ 67395 w 2507091"/>
              <a:gd name="connsiteY14" fmla="*/ 510536 h 2343942"/>
              <a:gd name="connsiteX15" fmla="*/ 85108 w 2507091"/>
              <a:gd name="connsiteY15" fmla="*/ 510536 h 2343942"/>
              <a:gd name="connsiteX16" fmla="*/ 994538 w 2507091"/>
              <a:gd name="connsiteY16" fmla="*/ 510536 h 2343942"/>
              <a:gd name="connsiteX17" fmla="*/ 1322510 w 2507091"/>
              <a:gd name="connsiteY17" fmla="*/ 171115 h 2343942"/>
              <a:gd name="connsiteX18" fmla="*/ 1424916 w 2507091"/>
              <a:gd name="connsiteY18" fmla="*/ 112 h 2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7091" h="2343942">
                <a:moveTo>
                  <a:pt x="1424916" y="112"/>
                </a:moveTo>
                <a:cubicBezTo>
                  <a:pt x="1462086" y="1948"/>
                  <a:pt x="1506994" y="26426"/>
                  <a:pt x="1555542" y="75381"/>
                </a:cubicBezTo>
                <a:cubicBezTo>
                  <a:pt x="1555542" y="75381"/>
                  <a:pt x="1555542" y="75381"/>
                  <a:pt x="2409995" y="936988"/>
                </a:cubicBezTo>
                <a:cubicBezTo>
                  <a:pt x="2539457" y="1067534"/>
                  <a:pt x="2539457" y="1276409"/>
                  <a:pt x="2409995" y="1406955"/>
                </a:cubicBezTo>
                <a:lnTo>
                  <a:pt x="1555542" y="2268563"/>
                </a:lnTo>
                <a:cubicBezTo>
                  <a:pt x="1426080" y="2399109"/>
                  <a:pt x="1322510" y="2355594"/>
                  <a:pt x="1322510" y="2172828"/>
                </a:cubicBezTo>
                <a:cubicBezTo>
                  <a:pt x="1322510" y="1990063"/>
                  <a:pt x="1175785" y="1842111"/>
                  <a:pt x="994538" y="1842111"/>
                </a:cubicBezTo>
                <a:cubicBezTo>
                  <a:pt x="994538" y="1842111"/>
                  <a:pt x="994538" y="1842111"/>
                  <a:pt x="1992" y="1842111"/>
                </a:cubicBezTo>
                <a:lnTo>
                  <a:pt x="0" y="1841897"/>
                </a:lnTo>
                <a:lnTo>
                  <a:pt x="8587" y="1841897"/>
                </a:lnTo>
                <a:cubicBezTo>
                  <a:pt x="66848" y="1841897"/>
                  <a:pt x="66848" y="1841897"/>
                  <a:pt x="66848" y="1841897"/>
                </a:cubicBezTo>
                <a:cubicBezTo>
                  <a:pt x="489776" y="1406631"/>
                  <a:pt x="489776" y="1406631"/>
                  <a:pt x="489776" y="1406631"/>
                </a:cubicBezTo>
                <a:cubicBezTo>
                  <a:pt x="619244" y="1276052"/>
                  <a:pt x="619244" y="1067124"/>
                  <a:pt x="489776" y="936545"/>
                </a:cubicBezTo>
                <a:cubicBezTo>
                  <a:pt x="119714" y="563304"/>
                  <a:pt x="73456" y="516649"/>
                  <a:pt x="67674" y="510817"/>
                </a:cubicBezTo>
                <a:lnTo>
                  <a:pt x="67395" y="510536"/>
                </a:lnTo>
                <a:lnTo>
                  <a:pt x="85108" y="510536"/>
                </a:lnTo>
                <a:cubicBezTo>
                  <a:pt x="191971" y="510536"/>
                  <a:pt x="436231" y="510536"/>
                  <a:pt x="994538" y="510536"/>
                </a:cubicBezTo>
                <a:cubicBezTo>
                  <a:pt x="1175785" y="510536"/>
                  <a:pt x="1322510" y="353880"/>
                  <a:pt x="1322510" y="171115"/>
                </a:cubicBezTo>
                <a:cubicBezTo>
                  <a:pt x="1322510" y="56887"/>
                  <a:pt x="1362967" y="-2947"/>
                  <a:pt x="1424916" y="11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2134" y="-1505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研究設計</a:t>
            </a:r>
            <a:endParaRPr lang="zh-TW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54017" y="2345818"/>
            <a:ext cx="11668444" cy="2365123"/>
            <a:chOff x="383319" y="2184114"/>
            <a:chExt cx="11668444" cy="2365123"/>
          </a:xfrm>
        </p:grpSpPr>
        <p:sp>
          <p:nvSpPr>
            <p:cNvPr id="187" name="íṩľíḍè-Freeform: Shape 3">
              <a:extLst>
                <a:ext uri="{FF2B5EF4-FFF2-40B4-BE49-F238E27FC236}">
                  <a16:creationId xmlns:a16="http://schemas.microsoft.com/office/drawing/2014/main" xmlns="" id="{CC1EADD1-3C6B-46AC-95D9-478F4A622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134" y="2187300"/>
              <a:ext cx="2757629" cy="2361937"/>
            </a:xfrm>
            <a:custGeom>
              <a:avLst/>
              <a:gdLst>
                <a:gd name="T0" fmla="*/ 317 w 332"/>
                <a:gd name="T1" fmla="*/ 168 h 282"/>
                <a:gd name="T2" fmla="*/ 317 w 332"/>
                <a:gd name="T3" fmla="*/ 114 h 282"/>
                <a:gd name="T4" fmla="*/ 219 w 332"/>
                <a:gd name="T5" fmla="*/ 15 h 282"/>
                <a:gd name="T6" fmla="*/ 191 w 332"/>
                <a:gd name="T7" fmla="*/ 26 h 282"/>
                <a:gd name="T8" fmla="*/ 191 w 332"/>
                <a:gd name="T9" fmla="*/ 26 h 282"/>
                <a:gd name="T10" fmla="*/ 153 w 332"/>
                <a:gd name="T11" fmla="*/ 65 h 282"/>
                <a:gd name="T12" fmla="*/ 39 w 332"/>
                <a:gd name="T13" fmla="*/ 65 h 282"/>
                <a:gd name="T14" fmla="*/ 0 w 332"/>
                <a:gd name="T15" fmla="*/ 103 h 282"/>
                <a:gd name="T16" fmla="*/ 0 w 332"/>
                <a:gd name="T17" fmla="*/ 179 h 282"/>
                <a:gd name="T18" fmla="*/ 39 w 332"/>
                <a:gd name="T19" fmla="*/ 218 h 282"/>
                <a:gd name="T20" fmla="*/ 153 w 332"/>
                <a:gd name="T21" fmla="*/ 218 h 282"/>
                <a:gd name="T22" fmla="*/ 191 w 332"/>
                <a:gd name="T23" fmla="*/ 256 h 282"/>
                <a:gd name="T24" fmla="*/ 191 w 332"/>
                <a:gd name="T25" fmla="*/ 256 h 282"/>
                <a:gd name="T26" fmla="*/ 219 w 332"/>
                <a:gd name="T27" fmla="*/ 267 h 282"/>
                <a:gd name="T28" fmla="*/ 317 w 332"/>
                <a:gd name="T29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" h="282">
                  <a:moveTo>
                    <a:pt x="317" y="168"/>
                  </a:moveTo>
                  <a:cubicBezTo>
                    <a:pt x="332" y="153"/>
                    <a:pt x="332" y="129"/>
                    <a:pt x="317" y="114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204" y="0"/>
                    <a:pt x="191" y="5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1" y="47"/>
                    <a:pt x="174" y="65"/>
                    <a:pt x="153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18" y="65"/>
                    <a:pt x="0" y="82"/>
                    <a:pt x="0" y="10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200"/>
                    <a:pt x="18" y="218"/>
                    <a:pt x="39" y="218"/>
                  </a:cubicBezTo>
                  <a:cubicBezTo>
                    <a:pt x="153" y="218"/>
                    <a:pt x="153" y="218"/>
                    <a:pt x="153" y="218"/>
                  </a:cubicBezTo>
                  <a:cubicBezTo>
                    <a:pt x="174" y="218"/>
                    <a:pt x="191" y="235"/>
                    <a:pt x="191" y="256"/>
                  </a:cubicBezTo>
                  <a:cubicBezTo>
                    <a:pt x="191" y="256"/>
                    <a:pt x="191" y="256"/>
                    <a:pt x="191" y="256"/>
                  </a:cubicBezTo>
                  <a:cubicBezTo>
                    <a:pt x="191" y="277"/>
                    <a:pt x="204" y="282"/>
                    <a:pt x="219" y="267"/>
                  </a:cubicBezTo>
                  <a:lnTo>
                    <a:pt x="317" y="168"/>
                  </a:lnTo>
                  <a:close/>
                </a:path>
              </a:pathLst>
            </a:custGeom>
            <a:solidFill>
              <a:srgbClr val="FFC32B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28" name="íṩľíḍè-Freeform: Shape 4">
              <a:extLst>
                <a:ext uri="{FF2B5EF4-FFF2-40B4-BE49-F238E27FC236}">
                  <a16:creationId xmlns:a16="http://schemas.microsoft.com/office/drawing/2014/main" xmlns="" id="{9DA10CD8-7645-41F3-9769-1579AD106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1150" y="2729126"/>
              <a:ext cx="988469" cy="1281802"/>
            </a:xfrm>
            <a:custGeom>
              <a:avLst/>
              <a:gdLst>
                <a:gd name="T0" fmla="*/ 0 w 119"/>
                <a:gd name="T1" fmla="*/ 38 h 153"/>
                <a:gd name="T2" fmla="*/ 0 w 119"/>
                <a:gd name="T3" fmla="*/ 114 h 153"/>
                <a:gd name="T4" fmla="*/ 39 w 119"/>
                <a:gd name="T5" fmla="*/ 153 h 153"/>
                <a:gd name="T6" fmla="*/ 54 w 119"/>
                <a:gd name="T7" fmla="*/ 153 h 153"/>
                <a:gd name="T8" fmla="*/ 104 w 119"/>
                <a:gd name="T9" fmla="*/ 103 h 153"/>
                <a:gd name="T10" fmla="*/ 104 w 119"/>
                <a:gd name="T11" fmla="*/ 49 h 153"/>
                <a:gd name="T12" fmla="*/ 54 w 119"/>
                <a:gd name="T13" fmla="*/ 0 h 153"/>
                <a:gd name="T14" fmla="*/ 39 w 119"/>
                <a:gd name="T15" fmla="*/ 0 h 153"/>
                <a:gd name="T16" fmla="*/ 0 w 119"/>
                <a:gd name="T17" fmla="*/ 3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3">
                  <a:moveTo>
                    <a:pt x="0" y="38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35"/>
                    <a:pt x="18" y="153"/>
                    <a:pt x="39" y="15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19" y="88"/>
                    <a:pt x="119" y="64"/>
                    <a:pt x="104" y="49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FFC32B">
                <a:lumMod val="75000"/>
                <a:alpha val="50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88" name="组合 37">
              <a:extLst>
                <a:ext uri="{FF2B5EF4-FFF2-40B4-BE49-F238E27FC236}">
                  <a16:creationId xmlns:a16="http://schemas.microsoft.com/office/drawing/2014/main" xmlns="" id="{2C3156E6-7ED6-4308-A771-093C68C3A294}"/>
                </a:ext>
              </a:extLst>
            </p:cNvPr>
            <p:cNvGrpSpPr/>
            <p:nvPr/>
          </p:nvGrpSpPr>
          <p:grpSpPr>
            <a:xfrm>
              <a:off x="383319" y="2184114"/>
              <a:ext cx="10069030" cy="2365123"/>
              <a:chOff x="1061484" y="2189572"/>
              <a:chExt cx="10069030" cy="2365123"/>
            </a:xfrm>
          </p:grpSpPr>
          <p:sp>
            <p:nvSpPr>
              <p:cNvPr id="189" name="íṩľíḍè-Freeform: Shape 1">
                <a:extLst>
                  <a:ext uri="{FF2B5EF4-FFF2-40B4-BE49-F238E27FC236}">
                    <a16:creationId xmlns:a16="http://schemas.microsoft.com/office/drawing/2014/main" xmlns="" id="{DCBD206B-E307-46C8-8290-A9AA96F4E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885" y="2189572"/>
                <a:ext cx="2757629" cy="2361937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8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8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8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8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03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17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7" y="218"/>
                      <a:pt x="38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3" y="282"/>
                      <a:pt x="218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0" name="íṩľíḍè-Freeform: Shape 2">
                <a:extLst>
                  <a:ext uri="{FF2B5EF4-FFF2-40B4-BE49-F238E27FC236}">
                    <a16:creationId xmlns:a16="http://schemas.microsoft.com/office/drawing/2014/main" xmlns="" id="{0930C1FE-1307-4DC5-A286-A4947F67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885" y="2733460"/>
                <a:ext cx="980830" cy="1281802"/>
              </a:xfrm>
              <a:custGeom>
                <a:avLst/>
                <a:gdLst>
                  <a:gd name="T0" fmla="*/ 0 w 118"/>
                  <a:gd name="T1" fmla="*/ 38 h 153"/>
                  <a:gd name="T2" fmla="*/ 0 w 118"/>
                  <a:gd name="T3" fmla="*/ 114 h 153"/>
                  <a:gd name="T4" fmla="*/ 38 w 118"/>
                  <a:gd name="T5" fmla="*/ 153 h 153"/>
                  <a:gd name="T6" fmla="*/ 54 w 118"/>
                  <a:gd name="T7" fmla="*/ 153 h 153"/>
                  <a:gd name="T8" fmla="*/ 103 w 118"/>
                  <a:gd name="T9" fmla="*/ 103 h 153"/>
                  <a:gd name="T10" fmla="*/ 103 w 118"/>
                  <a:gd name="T11" fmla="*/ 49 h 153"/>
                  <a:gd name="T12" fmla="*/ 54 w 118"/>
                  <a:gd name="T13" fmla="*/ 0 h 153"/>
                  <a:gd name="T14" fmla="*/ 38 w 118"/>
                  <a:gd name="T15" fmla="*/ 0 h 153"/>
                  <a:gd name="T16" fmla="*/ 0 w 118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7" y="153"/>
                      <a:pt x="38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18" y="88"/>
                      <a:pt x="118" y="64"/>
                      <a:pt x="103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rgbClr val="273A4F">
                  <a:lumMod val="75000"/>
                  <a:alpha val="50000"/>
                </a:srgb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1" name="íṩľíḍè-Freeform: Shape 3">
                <a:extLst>
                  <a:ext uri="{FF2B5EF4-FFF2-40B4-BE49-F238E27FC236}">
                    <a16:creationId xmlns:a16="http://schemas.microsoft.com/office/drawing/2014/main" xmlns="" id="{CC1EADD1-3C6B-46AC-95D9-478F4A62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167" y="2189572"/>
                <a:ext cx="2757629" cy="2361937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9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9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9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9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04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18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8" y="218"/>
                      <a:pt x="39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4" y="282"/>
                      <a:pt x="219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rgbClr val="FFC32B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2" name="íṩľíḍè-Freeform: Shape 4">
                <a:extLst>
                  <a:ext uri="{FF2B5EF4-FFF2-40B4-BE49-F238E27FC236}">
                    <a16:creationId xmlns:a16="http://schemas.microsoft.com/office/drawing/2014/main" xmlns="" id="{9DA10CD8-7645-41F3-9769-1579AD106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167" y="2733460"/>
                <a:ext cx="988469" cy="1281802"/>
              </a:xfrm>
              <a:custGeom>
                <a:avLst/>
                <a:gdLst>
                  <a:gd name="T0" fmla="*/ 0 w 119"/>
                  <a:gd name="T1" fmla="*/ 38 h 153"/>
                  <a:gd name="T2" fmla="*/ 0 w 119"/>
                  <a:gd name="T3" fmla="*/ 114 h 153"/>
                  <a:gd name="T4" fmla="*/ 39 w 119"/>
                  <a:gd name="T5" fmla="*/ 153 h 153"/>
                  <a:gd name="T6" fmla="*/ 54 w 119"/>
                  <a:gd name="T7" fmla="*/ 153 h 153"/>
                  <a:gd name="T8" fmla="*/ 104 w 119"/>
                  <a:gd name="T9" fmla="*/ 103 h 153"/>
                  <a:gd name="T10" fmla="*/ 104 w 119"/>
                  <a:gd name="T11" fmla="*/ 49 h 153"/>
                  <a:gd name="T12" fmla="*/ 54 w 119"/>
                  <a:gd name="T13" fmla="*/ 0 h 153"/>
                  <a:gd name="T14" fmla="*/ 39 w 119"/>
                  <a:gd name="T15" fmla="*/ 0 h 153"/>
                  <a:gd name="T16" fmla="*/ 0 w 119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8" y="153"/>
                      <a:pt x="39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19" y="88"/>
                      <a:pt x="119" y="64"/>
                      <a:pt x="104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rgbClr val="FFC32B">
                  <a:lumMod val="75000"/>
                  <a:alpha val="50000"/>
                </a:srgb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3" name="íṩľíḍè-Freeform: Shape 5">
                <a:extLst>
                  <a:ext uri="{FF2B5EF4-FFF2-40B4-BE49-F238E27FC236}">
                    <a16:creationId xmlns:a16="http://schemas.microsoft.com/office/drawing/2014/main" xmlns="" id="{9BFADC25-3BC4-4037-A3A2-0498A9234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091" y="2189572"/>
                <a:ext cx="2757629" cy="2361937"/>
              </a:xfrm>
              <a:custGeom>
                <a:avLst/>
                <a:gdLst>
                  <a:gd name="T0" fmla="*/ 317 w 332"/>
                  <a:gd name="T1" fmla="*/ 168 h 282"/>
                  <a:gd name="T2" fmla="*/ 317 w 332"/>
                  <a:gd name="T3" fmla="*/ 114 h 282"/>
                  <a:gd name="T4" fmla="*/ 218 w 332"/>
                  <a:gd name="T5" fmla="*/ 15 h 282"/>
                  <a:gd name="T6" fmla="*/ 191 w 332"/>
                  <a:gd name="T7" fmla="*/ 26 h 282"/>
                  <a:gd name="T8" fmla="*/ 191 w 332"/>
                  <a:gd name="T9" fmla="*/ 26 h 282"/>
                  <a:gd name="T10" fmla="*/ 153 w 332"/>
                  <a:gd name="T11" fmla="*/ 65 h 282"/>
                  <a:gd name="T12" fmla="*/ 38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8 w 332"/>
                  <a:gd name="T19" fmla="*/ 218 h 282"/>
                  <a:gd name="T20" fmla="*/ 153 w 332"/>
                  <a:gd name="T21" fmla="*/ 218 h 282"/>
                  <a:gd name="T22" fmla="*/ 191 w 332"/>
                  <a:gd name="T23" fmla="*/ 256 h 282"/>
                  <a:gd name="T24" fmla="*/ 191 w 332"/>
                  <a:gd name="T25" fmla="*/ 256 h 282"/>
                  <a:gd name="T26" fmla="*/ 218 w 332"/>
                  <a:gd name="T27" fmla="*/ 267 h 282"/>
                  <a:gd name="T28" fmla="*/ 317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7" y="168"/>
                    </a:moveTo>
                    <a:cubicBezTo>
                      <a:pt x="332" y="153"/>
                      <a:pt x="332" y="129"/>
                      <a:pt x="317" y="114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03" y="0"/>
                      <a:pt x="191" y="5"/>
                      <a:pt x="191" y="26"/>
                    </a:cubicBezTo>
                    <a:cubicBezTo>
                      <a:pt x="191" y="26"/>
                      <a:pt x="191" y="26"/>
                      <a:pt x="191" y="26"/>
                    </a:cubicBezTo>
                    <a:cubicBezTo>
                      <a:pt x="191" y="47"/>
                      <a:pt x="174" y="65"/>
                      <a:pt x="153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17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7" y="218"/>
                      <a:pt x="38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1" y="235"/>
                      <a:pt x="191" y="256"/>
                    </a:cubicBezTo>
                    <a:cubicBezTo>
                      <a:pt x="191" y="256"/>
                      <a:pt x="191" y="256"/>
                      <a:pt x="191" y="256"/>
                    </a:cubicBezTo>
                    <a:cubicBezTo>
                      <a:pt x="191" y="277"/>
                      <a:pt x="203" y="282"/>
                      <a:pt x="218" y="267"/>
                    </a:cubicBezTo>
                    <a:lnTo>
                      <a:pt x="317" y="168"/>
                    </a:ln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4" name="íṩľíḍè-Freeform: Shape 6">
                <a:extLst>
                  <a:ext uri="{FF2B5EF4-FFF2-40B4-BE49-F238E27FC236}">
                    <a16:creationId xmlns:a16="http://schemas.microsoft.com/office/drawing/2014/main" xmlns="" id="{62C3AAF6-3D06-4B84-A8FE-3A63C95DC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1091" y="2733460"/>
                <a:ext cx="979302" cy="1281802"/>
              </a:xfrm>
              <a:custGeom>
                <a:avLst/>
                <a:gdLst>
                  <a:gd name="T0" fmla="*/ 0 w 118"/>
                  <a:gd name="T1" fmla="*/ 38 h 153"/>
                  <a:gd name="T2" fmla="*/ 0 w 118"/>
                  <a:gd name="T3" fmla="*/ 114 h 153"/>
                  <a:gd name="T4" fmla="*/ 38 w 118"/>
                  <a:gd name="T5" fmla="*/ 153 h 153"/>
                  <a:gd name="T6" fmla="*/ 54 w 118"/>
                  <a:gd name="T7" fmla="*/ 153 h 153"/>
                  <a:gd name="T8" fmla="*/ 103 w 118"/>
                  <a:gd name="T9" fmla="*/ 103 h 153"/>
                  <a:gd name="T10" fmla="*/ 103 w 118"/>
                  <a:gd name="T11" fmla="*/ 49 h 153"/>
                  <a:gd name="T12" fmla="*/ 54 w 118"/>
                  <a:gd name="T13" fmla="*/ 0 h 153"/>
                  <a:gd name="T14" fmla="*/ 38 w 118"/>
                  <a:gd name="T15" fmla="*/ 0 h 153"/>
                  <a:gd name="T16" fmla="*/ 0 w 118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7" y="153"/>
                      <a:pt x="38" y="153"/>
                    </a:cubicBezTo>
                    <a:cubicBezTo>
                      <a:pt x="54" y="153"/>
                      <a:pt x="54" y="153"/>
                      <a:pt x="54" y="15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18" y="88"/>
                      <a:pt x="118" y="64"/>
                      <a:pt x="103" y="49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rgbClr val="273A4F">
                  <a:lumMod val="75000"/>
                  <a:alpha val="50000"/>
                </a:srgb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5" name="íṩľíḍè-Freeform: Shape 7">
                <a:extLst>
                  <a:ext uri="{FF2B5EF4-FFF2-40B4-BE49-F238E27FC236}">
                    <a16:creationId xmlns:a16="http://schemas.microsoft.com/office/drawing/2014/main" xmlns="" id="{E81E8F05-DF1E-42B6-A68C-23FC33209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844" y="2192759"/>
                <a:ext cx="2757629" cy="2361936"/>
              </a:xfrm>
              <a:custGeom>
                <a:avLst/>
                <a:gdLst>
                  <a:gd name="T0" fmla="*/ 318 w 332"/>
                  <a:gd name="T1" fmla="*/ 168 h 282"/>
                  <a:gd name="T2" fmla="*/ 318 w 332"/>
                  <a:gd name="T3" fmla="*/ 114 h 282"/>
                  <a:gd name="T4" fmla="*/ 219 w 332"/>
                  <a:gd name="T5" fmla="*/ 15 h 282"/>
                  <a:gd name="T6" fmla="*/ 192 w 332"/>
                  <a:gd name="T7" fmla="*/ 26 h 282"/>
                  <a:gd name="T8" fmla="*/ 192 w 332"/>
                  <a:gd name="T9" fmla="*/ 26 h 282"/>
                  <a:gd name="T10" fmla="*/ 153 w 332"/>
                  <a:gd name="T11" fmla="*/ 65 h 282"/>
                  <a:gd name="T12" fmla="*/ 39 w 332"/>
                  <a:gd name="T13" fmla="*/ 65 h 282"/>
                  <a:gd name="T14" fmla="*/ 0 w 332"/>
                  <a:gd name="T15" fmla="*/ 103 h 282"/>
                  <a:gd name="T16" fmla="*/ 0 w 332"/>
                  <a:gd name="T17" fmla="*/ 179 h 282"/>
                  <a:gd name="T18" fmla="*/ 39 w 332"/>
                  <a:gd name="T19" fmla="*/ 218 h 282"/>
                  <a:gd name="T20" fmla="*/ 153 w 332"/>
                  <a:gd name="T21" fmla="*/ 218 h 282"/>
                  <a:gd name="T22" fmla="*/ 192 w 332"/>
                  <a:gd name="T23" fmla="*/ 256 h 282"/>
                  <a:gd name="T24" fmla="*/ 192 w 332"/>
                  <a:gd name="T25" fmla="*/ 256 h 282"/>
                  <a:gd name="T26" fmla="*/ 219 w 332"/>
                  <a:gd name="T27" fmla="*/ 267 h 282"/>
                  <a:gd name="T28" fmla="*/ 318 w 332"/>
                  <a:gd name="T29" fmla="*/ 16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82">
                    <a:moveTo>
                      <a:pt x="318" y="168"/>
                    </a:moveTo>
                    <a:cubicBezTo>
                      <a:pt x="332" y="153"/>
                      <a:pt x="332" y="129"/>
                      <a:pt x="318" y="114"/>
                    </a:cubicBezTo>
                    <a:cubicBezTo>
                      <a:pt x="219" y="15"/>
                      <a:pt x="219" y="15"/>
                      <a:pt x="219" y="15"/>
                    </a:cubicBezTo>
                    <a:cubicBezTo>
                      <a:pt x="204" y="0"/>
                      <a:pt x="192" y="5"/>
                      <a:pt x="192" y="26"/>
                    </a:cubicBezTo>
                    <a:cubicBezTo>
                      <a:pt x="192" y="26"/>
                      <a:pt x="192" y="26"/>
                      <a:pt x="192" y="26"/>
                    </a:cubicBezTo>
                    <a:cubicBezTo>
                      <a:pt x="192" y="47"/>
                      <a:pt x="174" y="65"/>
                      <a:pt x="153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18" y="65"/>
                      <a:pt x="0" y="82"/>
                      <a:pt x="0" y="10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200"/>
                      <a:pt x="18" y="218"/>
                      <a:pt x="39" y="218"/>
                    </a:cubicBezTo>
                    <a:cubicBezTo>
                      <a:pt x="153" y="218"/>
                      <a:pt x="153" y="218"/>
                      <a:pt x="153" y="218"/>
                    </a:cubicBezTo>
                    <a:cubicBezTo>
                      <a:pt x="174" y="218"/>
                      <a:pt x="192" y="235"/>
                      <a:pt x="192" y="256"/>
                    </a:cubicBezTo>
                    <a:cubicBezTo>
                      <a:pt x="192" y="256"/>
                      <a:pt x="192" y="256"/>
                      <a:pt x="192" y="256"/>
                    </a:cubicBezTo>
                    <a:cubicBezTo>
                      <a:pt x="192" y="277"/>
                      <a:pt x="204" y="282"/>
                      <a:pt x="219" y="267"/>
                    </a:cubicBezTo>
                    <a:lnTo>
                      <a:pt x="318" y="168"/>
                    </a:lnTo>
                    <a:close/>
                  </a:path>
                </a:pathLst>
              </a:custGeom>
              <a:solidFill>
                <a:srgbClr val="FFC32B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6" name="íṩľíḍè-Freeform: Shape 8">
                <a:extLst>
                  <a:ext uri="{FF2B5EF4-FFF2-40B4-BE49-F238E27FC236}">
                    <a16:creationId xmlns:a16="http://schemas.microsoft.com/office/drawing/2014/main" xmlns="" id="{C95EC365-A713-4ED4-80DB-EC2BBB37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844" y="2736645"/>
                <a:ext cx="988469" cy="1281801"/>
              </a:xfrm>
              <a:custGeom>
                <a:avLst/>
                <a:gdLst>
                  <a:gd name="T0" fmla="*/ 0 w 119"/>
                  <a:gd name="T1" fmla="*/ 38 h 153"/>
                  <a:gd name="T2" fmla="*/ 0 w 119"/>
                  <a:gd name="T3" fmla="*/ 114 h 153"/>
                  <a:gd name="T4" fmla="*/ 39 w 119"/>
                  <a:gd name="T5" fmla="*/ 153 h 153"/>
                  <a:gd name="T6" fmla="*/ 55 w 119"/>
                  <a:gd name="T7" fmla="*/ 153 h 153"/>
                  <a:gd name="T8" fmla="*/ 104 w 119"/>
                  <a:gd name="T9" fmla="*/ 103 h 153"/>
                  <a:gd name="T10" fmla="*/ 104 w 119"/>
                  <a:gd name="T11" fmla="*/ 49 h 153"/>
                  <a:gd name="T12" fmla="*/ 55 w 119"/>
                  <a:gd name="T13" fmla="*/ 0 h 153"/>
                  <a:gd name="T14" fmla="*/ 39 w 119"/>
                  <a:gd name="T15" fmla="*/ 0 h 153"/>
                  <a:gd name="T16" fmla="*/ 0 w 119"/>
                  <a:gd name="T17" fmla="*/ 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3">
                    <a:moveTo>
                      <a:pt x="0" y="38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35"/>
                      <a:pt x="18" y="153"/>
                      <a:pt x="39" y="153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19" y="88"/>
                      <a:pt x="119" y="64"/>
                      <a:pt x="104" y="49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lose/>
                  </a:path>
                </a:pathLst>
              </a:custGeom>
              <a:solidFill>
                <a:srgbClr val="FFC32B">
                  <a:lumMod val="50000"/>
                  <a:alpha val="20000"/>
                </a:srgb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7" name="íṩľíḍè-Freeform: Shape 9">
                <a:extLst>
                  <a:ext uri="{FF2B5EF4-FFF2-40B4-BE49-F238E27FC236}">
                    <a16:creationId xmlns:a16="http://schemas.microsoft.com/office/drawing/2014/main" xmlns="" id="{B0457C92-E8F6-47EA-A3C4-5F25A957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84" y="2242663"/>
                <a:ext cx="2412765" cy="2255755"/>
              </a:xfrm>
              <a:custGeom>
                <a:avLst/>
                <a:gdLst>
                  <a:gd name="connsiteX0" fmla="*/ 1424916 w 2507091"/>
                  <a:gd name="connsiteY0" fmla="*/ 112 h 2343942"/>
                  <a:gd name="connsiteX1" fmla="*/ 1555542 w 2507091"/>
                  <a:gd name="connsiteY1" fmla="*/ 75381 h 2343942"/>
                  <a:gd name="connsiteX2" fmla="*/ 2409995 w 2507091"/>
                  <a:gd name="connsiteY2" fmla="*/ 936988 h 2343942"/>
                  <a:gd name="connsiteX3" fmla="*/ 2409995 w 2507091"/>
                  <a:gd name="connsiteY3" fmla="*/ 1406955 h 2343942"/>
                  <a:gd name="connsiteX4" fmla="*/ 1555542 w 2507091"/>
                  <a:gd name="connsiteY4" fmla="*/ 2268563 h 2343942"/>
                  <a:gd name="connsiteX5" fmla="*/ 1322510 w 2507091"/>
                  <a:gd name="connsiteY5" fmla="*/ 2172828 h 2343942"/>
                  <a:gd name="connsiteX6" fmla="*/ 994538 w 2507091"/>
                  <a:gd name="connsiteY6" fmla="*/ 1842111 h 2343942"/>
                  <a:gd name="connsiteX7" fmla="*/ 1992 w 2507091"/>
                  <a:gd name="connsiteY7" fmla="*/ 1842111 h 2343942"/>
                  <a:gd name="connsiteX8" fmla="*/ 0 w 2507091"/>
                  <a:gd name="connsiteY8" fmla="*/ 1841897 h 2343942"/>
                  <a:gd name="connsiteX9" fmla="*/ 8587 w 2507091"/>
                  <a:gd name="connsiteY9" fmla="*/ 1841897 h 2343942"/>
                  <a:gd name="connsiteX10" fmla="*/ 66848 w 2507091"/>
                  <a:gd name="connsiteY10" fmla="*/ 1841897 h 2343942"/>
                  <a:gd name="connsiteX11" fmla="*/ 489776 w 2507091"/>
                  <a:gd name="connsiteY11" fmla="*/ 1406631 h 2343942"/>
                  <a:gd name="connsiteX12" fmla="*/ 489776 w 2507091"/>
                  <a:gd name="connsiteY12" fmla="*/ 936545 h 2343942"/>
                  <a:gd name="connsiteX13" fmla="*/ 67674 w 2507091"/>
                  <a:gd name="connsiteY13" fmla="*/ 510817 h 2343942"/>
                  <a:gd name="connsiteX14" fmla="*/ 67395 w 2507091"/>
                  <a:gd name="connsiteY14" fmla="*/ 510536 h 2343942"/>
                  <a:gd name="connsiteX15" fmla="*/ 85108 w 2507091"/>
                  <a:gd name="connsiteY15" fmla="*/ 510536 h 2343942"/>
                  <a:gd name="connsiteX16" fmla="*/ 994538 w 2507091"/>
                  <a:gd name="connsiteY16" fmla="*/ 510536 h 2343942"/>
                  <a:gd name="connsiteX17" fmla="*/ 1322510 w 2507091"/>
                  <a:gd name="connsiteY17" fmla="*/ 171115 h 2343942"/>
                  <a:gd name="connsiteX18" fmla="*/ 1424916 w 2507091"/>
                  <a:gd name="connsiteY18" fmla="*/ 112 h 234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7091" h="2343942">
                    <a:moveTo>
                      <a:pt x="1424916" y="112"/>
                    </a:moveTo>
                    <a:cubicBezTo>
                      <a:pt x="1462086" y="1948"/>
                      <a:pt x="1506994" y="26426"/>
                      <a:pt x="1555542" y="75381"/>
                    </a:cubicBezTo>
                    <a:cubicBezTo>
                      <a:pt x="1555542" y="75381"/>
                      <a:pt x="1555542" y="75381"/>
                      <a:pt x="2409995" y="936988"/>
                    </a:cubicBezTo>
                    <a:cubicBezTo>
                      <a:pt x="2539457" y="1067534"/>
                      <a:pt x="2539457" y="1276409"/>
                      <a:pt x="2409995" y="1406955"/>
                    </a:cubicBezTo>
                    <a:lnTo>
                      <a:pt x="1555542" y="2268563"/>
                    </a:lnTo>
                    <a:cubicBezTo>
                      <a:pt x="1426080" y="2399109"/>
                      <a:pt x="1322510" y="2355594"/>
                      <a:pt x="1322510" y="2172828"/>
                    </a:cubicBezTo>
                    <a:cubicBezTo>
                      <a:pt x="1322510" y="1990063"/>
                      <a:pt x="1175785" y="1842111"/>
                      <a:pt x="994538" y="1842111"/>
                    </a:cubicBezTo>
                    <a:cubicBezTo>
                      <a:pt x="994538" y="1842111"/>
                      <a:pt x="994538" y="1842111"/>
                      <a:pt x="1992" y="1842111"/>
                    </a:cubicBezTo>
                    <a:lnTo>
                      <a:pt x="0" y="1841897"/>
                    </a:lnTo>
                    <a:lnTo>
                      <a:pt x="8587" y="1841897"/>
                    </a:lnTo>
                    <a:cubicBezTo>
                      <a:pt x="66848" y="1841897"/>
                      <a:pt x="66848" y="1841897"/>
                      <a:pt x="66848" y="1841897"/>
                    </a:cubicBezTo>
                    <a:cubicBezTo>
                      <a:pt x="489776" y="1406631"/>
                      <a:pt x="489776" y="1406631"/>
                      <a:pt x="489776" y="1406631"/>
                    </a:cubicBezTo>
                    <a:cubicBezTo>
                      <a:pt x="619244" y="1276052"/>
                      <a:pt x="619244" y="1067124"/>
                      <a:pt x="489776" y="936545"/>
                    </a:cubicBezTo>
                    <a:cubicBezTo>
                      <a:pt x="119714" y="563304"/>
                      <a:pt x="73456" y="516649"/>
                      <a:pt x="67674" y="510817"/>
                    </a:cubicBezTo>
                    <a:lnTo>
                      <a:pt x="67395" y="510536"/>
                    </a:lnTo>
                    <a:lnTo>
                      <a:pt x="85108" y="510536"/>
                    </a:lnTo>
                    <a:cubicBezTo>
                      <a:pt x="191971" y="510536"/>
                      <a:pt x="436231" y="510536"/>
                      <a:pt x="994538" y="510536"/>
                    </a:cubicBezTo>
                    <a:cubicBezTo>
                      <a:pt x="1175785" y="510536"/>
                      <a:pt x="1322510" y="353880"/>
                      <a:pt x="1322510" y="171115"/>
                    </a:cubicBezTo>
                    <a:cubicBezTo>
                      <a:pt x="1322510" y="56887"/>
                      <a:pt x="1362967" y="-2947"/>
                      <a:pt x="1424916" y="112"/>
                    </a:cubicBez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198" name="íṩľíḍè-Oval 10">
                <a:extLst>
                  <a:ext uri="{FF2B5EF4-FFF2-40B4-BE49-F238E27FC236}">
                    <a16:creationId xmlns:a16="http://schemas.microsoft.com/office/drawing/2014/main" xmlns="" id="{BDA2AFB8-C5AD-4B12-AB06-0AF78DFC9CEC}"/>
                  </a:ext>
                </a:extLst>
              </p:cNvPr>
              <p:cNvSpPr/>
              <p:nvPr/>
            </p:nvSpPr>
            <p:spPr>
              <a:xfrm>
                <a:off x="2001259" y="3046248"/>
                <a:ext cx="648586" cy="648586"/>
              </a:xfrm>
              <a:prstGeom prst="ellips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9" name="íślíḋè-Freeform: Shape 11">
                <a:extLst>
                  <a:ext uri="{FF2B5EF4-FFF2-40B4-BE49-F238E27FC236}">
                    <a16:creationId xmlns:a16="http://schemas.microsoft.com/office/drawing/2014/main" xmlns="" id="{CC668C1B-802F-4027-B52C-E72DE2D7E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000" y="3267671"/>
                <a:ext cx="245104" cy="219748"/>
              </a:xfrm>
              <a:custGeom>
                <a:avLst/>
                <a:gdLst>
                  <a:gd name="T0" fmla="*/ 116 w 400"/>
                  <a:gd name="T1" fmla="*/ 224 h 360"/>
                  <a:gd name="T2" fmla="*/ 116 w 400"/>
                  <a:gd name="T3" fmla="*/ 100 h 360"/>
                  <a:gd name="T4" fmla="*/ 40 w 400"/>
                  <a:gd name="T5" fmla="*/ 100 h 360"/>
                  <a:gd name="T6" fmla="*/ 0 w 400"/>
                  <a:gd name="T7" fmla="*/ 140 h 360"/>
                  <a:gd name="T8" fmla="*/ 0 w 400"/>
                  <a:gd name="T9" fmla="*/ 260 h 360"/>
                  <a:gd name="T10" fmla="*/ 40 w 400"/>
                  <a:gd name="T11" fmla="*/ 300 h 360"/>
                  <a:gd name="T12" fmla="*/ 60 w 400"/>
                  <a:gd name="T13" fmla="*/ 300 h 360"/>
                  <a:gd name="T14" fmla="*/ 60 w 400"/>
                  <a:gd name="T15" fmla="*/ 360 h 360"/>
                  <a:gd name="T16" fmla="*/ 120 w 400"/>
                  <a:gd name="T17" fmla="*/ 300 h 360"/>
                  <a:gd name="T18" fmla="*/ 220 w 400"/>
                  <a:gd name="T19" fmla="*/ 300 h 360"/>
                  <a:gd name="T20" fmla="*/ 260 w 400"/>
                  <a:gd name="T21" fmla="*/ 260 h 360"/>
                  <a:gd name="T22" fmla="*/ 260 w 400"/>
                  <a:gd name="T23" fmla="*/ 223 h 360"/>
                  <a:gd name="T24" fmla="*/ 256 w 400"/>
                  <a:gd name="T25" fmla="*/ 224 h 360"/>
                  <a:gd name="T26" fmla="*/ 116 w 400"/>
                  <a:gd name="T27" fmla="*/ 224 h 360"/>
                  <a:gd name="T28" fmla="*/ 360 w 400"/>
                  <a:gd name="T29" fmla="*/ 0 h 360"/>
                  <a:gd name="T30" fmla="*/ 180 w 400"/>
                  <a:gd name="T31" fmla="*/ 0 h 360"/>
                  <a:gd name="T32" fmla="*/ 140 w 400"/>
                  <a:gd name="T33" fmla="*/ 40 h 360"/>
                  <a:gd name="T34" fmla="*/ 140 w 400"/>
                  <a:gd name="T35" fmla="*/ 200 h 360"/>
                  <a:gd name="T36" fmla="*/ 280 w 400"/>
                  <a:gd name="T37" fmla="*/ 200 h 360"/>
                  <a:gd name="T38" fmla="*/ 340 w 400"/>
                  <a:gd name="T39" fmla="*/ 260 h 360"/>
                  <a:gd name="T40" fmla="*/ 340 w 400"/>
                  <a:gd name="T41" fmla="*/ 200 h 360"/>
                  <a:gd name="T42" fmla="*/ 360 w 400"/>
                  <a:gd name="T43" fmla="*/ 200 h 360"/>
                  <a:gd name="T44" fmla="*/ 400 w 400"/>
                  <a:gd name="T45" fmla="*/ 160 h 360"/>
                  <a:gd name="T46" fmla="*/ 400 w 400"/>
                  <a:gd name="T47" fmla="*/ 40 h 360"/>
                  <a:gd name="T48" fmla="*/ 360 w 400"/>
                  <a:gd name="T4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0" h="360">
                    <a:moveTo>
                      <a:pt x="116" y="224"/>
                    </a:moveTo>
                    <a:cubicBezTo>
                      <a:pt x="116" y="100"/>
                      <a:pt x="116" y="100"/>
                      <a:pt x="116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18" y="100"/>
                      <a:pt x="0" y="118"/>
                      <a:pt x="0" y="140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282"/>
                      <a:pt x="18" y="300"/>
                      <a:pt x="40" y="300"/>
                    </a:cubicBezTo>
                    <a:cubicBezTo>
                      <a:pt x="60" y="300"/>
                      <a:pt x="60" y="300"/>
                      <a:pt x="60" y="300"/>
                    </a:cubicBezTo>
                    <a:cubicBezTo>
                      <a:pt x="60" y="360"/>
                      <a:pt x="60" y="360"/>
                      <a:pt x="60" y="360"/>
                    </a:cubicBezTo>
                    <a:cubicBezTo>
                      <a:pt x="120" y="300"/>
                      <a:pt x="120" y="300"/>
                      <a:pt x="120" y="300"/>
                    </a:cubicBezTo>
                    <a:cubicBezTo>
                      <a:pt x="220" y="300"/>
                      <a:pt x="220" y="300"/>
                      <a:pt x="220" y="300"/>
                    </a:cubicBezTo>
                    <a:cubicBezTo>
                      <a:pt x="242" y="300"/>
                      <a:pt x="260" y="282"/>
                      <a:pt x="260" y="260"/>
                    </a:cubicBezTo>
                    <a:cubicBezTo>
                      <a:pt x="260" y="223"/>
                      <a:pt x="260" y="223"/>
                      <a:pt x="260" y="223"/>
                    </a:cubicBezTo>
                    <a:cubicBezTo>
                      <a:pt x="258" y="224"/>
                      <a:pt x="257" y="224"/>
                      <a:pt x="256" y="224"/>
                    </a:cubicBezTo>
                    <a:lnTo>
                      <a:pt x="116" y="224"/>
                    </a:lnTo>
                    <a:close/>
                    <a:moveTo>
                      <a:pt x="36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58" y="0"/>
                      <a:pt x="140" y="18"/>
                      <a:pt x="140" y="4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280" y="200"/>
                      <a:pt x="280" y="200"/>
                      <a:pt x="280" y="200"/>
                    </a:cubicBezTo>
                    <a:cubicBezTo>
                      <a:pt x="340" y="260"/>
                      <a:pt x="340" y="260"/>
                      <a:pt x="340" y="260"/>
                    </a:cubicBezTo>
                    <a:cubicBezTo>
                      <a:pt x="340" y="200"/>
                      <a:pt x="340" y="200"/>
                      <a:pt x="340" y="200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82" y="200"/>
                      <a:pt x="400" y="182"/>
                      <a:pt x="400" y="160"/>
                    </a:cubicBezTo>
                    <a:cubicBezTo>
                      <a:pt x="400" y="40"/>
                      <a:pt x="400" y="40"/>
                      <a:pt x="400" y="40"/>
                    </a:cubicBezTo>
                    <a:cubicBezTo>
                      <a:pt x="400" y="18"/>
                      <a:pt x="382" y="0"/>
                      <a:pt x="360" y="0"/>
                    </a:cubicBez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00" name="íślíḋè-Oval 12">
                <a:extLst>
                  <a:ext uri="{FF2B5EF4-FFF2-40B4-BE49-F238E27FC236}">
                    <a16:creationId xmlns:a16="http://schemas.microsoft.com/office/drawing/2014/main" xmlns="" id="{CA39753E-3615-462F-BFA2-7E21DB65B3B0}"/>
                  </a:ext>
                </a:extLst>
              </p:cNvPr>
              <p:cNvSpPr/>
              <p:nvPr/>
            </p:nvSpPr>
            <p:spPr>
              <a:xfrm>
                <a:off x="3913912" y="3046248"/>
                <a:ext cx="648586" cy="648586"/>
              </a:xfrm>
              <a:prstGeom prst="ellips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1" name="íślíḋè-Freeform: Shape 13">
                <a:extLst>
                  <a:ext uri="{FF2B5EF4-FFF2-40B4-BE49-F238E27FC236}">
                    <a16:creationId xmlns:a16="http://schemas.microsoft.com/office/drawing/2014/main" xmlns="" id="{8BF70AEB-B105-4495-9A31-D8ACB143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4597" y="3254328"/>
                <a:ext cx="247217" cy="232427"/>
              </a:xfrm>
              <a:custGeom>
                <a:avLst/>
                <a:gdLst>
                  <a:gd name="T0" fmla="*/ 344 w 402"/>
                  <a:gd name="T1" fmla="*/ 125 h 382"/>
                  <a:gd name="T2" fmla="*/ 303 w 402"/>
                  <a:gd name="T3" fmla="*/ 13 h 382"/>
                  <a:gd name="T4" fmla="*/ 284 w 402"/>
                  <a:gd name="T5" fmla="*/ 3 h 382"/>
                  <a:gd name="T6" fmla="*/ 12 w 402"/>
                  <a:gd name="T7" fmla="*/ 102 h 382"/>
                  <a:gd name="T8" fmla="*/ 3 w 402"/>
                  <a:gd name="T9" fmla="*/ 122 h 382"/>
                  <a:gd name="T10" fmla="*/ 46 w 402"/>
                  <a:gd name="T11" fmla="*/ 241 h 382"/>
                  <a:gd name="T12" fmla="*/ 46 w 402"/>
                  <a:gd name="T13" fmla="*/ 177 h 382"/>
                  <a:gd name="T14" fmla="*/ 97 w 402"/>
                  <a:gd name="T15" fmla="*/ 125 h 382"/>
                  <a:gd name="T16" fmla="*/ 169 w 402"/>
                  <a:gd name="T17" fmla="*/ 125 h 382"/>
                  <a:gd name="T18" fmla="*/ 255 w 402"/>
                  <a:gd name="T19" fmla="*/ 65 h 382"/>
                  <a:gd name="T20" fmla="*/ 304 w 402"/>
                  <a:gd name="T21" fmla="*/ 125 h 382"/>
                  <a:gd name="T22" fmla="*/ 344 w 402"/>
                  <a:gd name="T23" fmla="*/ 125 h 382"/>
                  <a:gd name="T24" fmla="*/ 387 w 402"/>
                  <a:gd name="T25" fmla="*/ 161 h 382"/>
                  <a:gd name="T26" fmla="*/ 97 w 402"/>
                  <a:gd name="T27" fmla="*/ 161 h 382"/>
                  <a:gd name="T28" fmla="*/ 82 w 402"/>
                  <a:gd name="T29" fmla="*/ 177 h 382"/>
                  <a:gd name="T30" fmla="*/ 82 w 402"/>
                  <a:gd name="T31" fmla="*/ 366 h 382"/>
                  <a:gd name="T32" fmla="*/ 97 w 402"/>
                  <a:gd name="T33" fmla="*/ 382 h 382"/>
                  <a:gd name="T34" fmla="*/ 387 w 402"/>
                  <a:gd name="T35" fmla="*/ 382 h 382"/>
                  <a:gd name="T36" fmla="*/ 402 w 402"/>
                  <a:gd name="T37" fmla="*/ 366 h 382"/>
                  <a:gd name="T38" fmla="*/ 402 w 402"/>
                  <a:gd name="T39" fmla="*/ 177 h 382"/>
                  <a:gd name="T40" fmla="*/ 387 w 402"/>
                  <a:gd name="T41" fmla="*/ 161 h 382"/>
                  <a:gd name="T42" fmla="*/ 364 w 402"/>
                  <a:gd name="T43" fmla="*/ 342 h 382"/>
                  <a:gd name="T44" fmla="*/ 125 w 402"/>
                  <a:gd name="T45" fmla="*/ 342 h 382"/>
                  <a:gd name="T46" fmla="*/ 125 w 402"/>
                  <a:gd name="T47" fmla="*/ 307 h 382"/>
                  <a:gd name="T48" fmla="*/ 161 w 402"/>
                  <a:gd name="T49" fmla="*/ 222 h 382"/>
                  <a:gd name="T50" fmla="*/ 217 w 402"/>
                  <a:gd name="T51" fmla="*/ 290 h 382"/>
                  <a:gd name="T52" fmla="*/ 269 w 402"/>
                  <a:gd name="T53" fmla="*/ 237 h 382"/>
                  <a:gd name="T54" fmla="*/ 336 w 402"/>
                  <a:gd name="T55" fmla="*/ 213 h 382"/>
                  <a:gd name="T56" fmla="*/ 364 w 402"/>
                  <a:gd name="T57" fmla="*/ 277 h 382"/>
                  <a:gd name="T58" fmla="*/ 364 w 402"/>
                  <a:gd name="T59" fmla="*/ 34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2" h="382">
                    <a:moveTo>
                      <a:pt x="344" y="125"/>
                    </a:moveTo>
                    <a:cubicBezTo>
                      <a:pt x="303" y="13"/>
                      <a:pt x="303" y="13"/>
                      <a:pt x="303" y="13"/>
                    </a:cubicBezTo>
                    <a:cubicBezTo>
                      <a:pt x="300" y="4"/>
                      <a:pt x="291" y="0"/>
                      <a:pt x="284" y="3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4" y="105"/>
                      <a:pt x="0" y="114"/>
                      <a:pt x="3" y="122"/>
                    </a:cubicBezTo>
                    <a:cubicBezTo>
                      <a:pt x="46" y="241"/>
                      <a:pt x="46" y="241"/>
                      <a:pt x="46" y="241"/>
                    </a:cubicBezTo>
                    <a:cubicBezTo>
                      <a:pt x="46" y="177"/>
                      <a:pt x="46" y="177"/>
                      <a:pt x="46" y="177"/>
                    </a:cubicBezTo>
                    <a:cubicBezTo>
                      <a:pt x="46" y="149"/>
                      <a:pt x="69" y="125"/>
                      <a:pt x="97" y="125"/>
                    </a:cubicBezTo>
                    <a:cubicBezTo>
                      <a:pt x="169" y="125"/>
                      <a:pt x="169" y="125"/>
                      <a:pt x="169" y="12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304" y="125"/>
                      <a:pt x="304" y="125"/>
                      <a:pt x="304" y="125"/>
                    </a:cubicBezTo>
                    <a:lnTo>
                      <a:pt x="344" y="125"/>
                    </a:lnTo>
                    <a:close/>
                    <a:moveTo>
                      <a:pt x="387" y="161"/>
                    </a:moveTo>
                    <a:cubicBezTo>
                      <a:pt x="97" y="161"/>
                      <a:pt x="97" y="161"/>
                      <a:pt x="97" y="161"/>
                    </a:cubicBezTo>
                    <a:cubicBezTo>
                      <a:pt x="89" y="161"/>
                      <a:pt x="82" y="169"/>
                      <a:pt x="82" y="177"/>
                    </a:cubicBezTo>
                    <a:cubicBezTo>
                      <a:pt x="82" y="366"/>
                      <a:pt x="82" y="366"/>
                      <a:pt x="82" y="366"/>
                    </a:cubicBezTo>
                    <a:cubicBezTo>
                      <a:pt x="82" y="375"/>
                      <a:pt x="89" y="382"/>
                      <a:pt x="97" y="382"/>
                    </a:cubicBezTo>
                    <a:cubicBezTo>
                      <a:pt x="387" y="382"/>
                      <a:pt x="387" y="382"/>
                      <a:pt x="387" y="382"/>
                    </a:cubicBezTo>
                    <a:cubicBezTo>
                      <a:pt x="395" y="382"/>
                      <a:pt x="402" y="375"/>
                      <a:pt x="402" y="366"/>
                    </a:cubicBezTo>
                    <a:cubicBezTo>
                      <a:pt x="402" y="177"/>
                      <a:pt x="402" y="177"/>
                      <a:pt x="402" y="177"/>
                    </a:cubicBezTo>
                    <a:cubicBezTo>
                      <a:pt x="402" y="169"/>
                      <a:pt x="395" y="161"/>
                      <a:pt x="387" y="161"/>
                    </a:cubicBezTo>
                    <a:close/>
                    <a:moveTo>
                      <a:pt x="364" y="342"/>
                    </a:moveTo>
                    <a:cubicBezTo>
                      <a:pt x="125" y="342"/>
                      <a:pt x="125" y="342"/>
                      <a:pt x="125" y="342"/>
                    </a:cubicBezTo>
                    <a:cubicBezTo>
                      <a:pt x="125" y="307"/>
                      <a:pt x="125" y="307"/>
                      <a:pt x="125" y="307"/>
                    </a:cubicBezTo>
                    <a:cubicBezTo>
                      <a:pt x="161" y="222"/>
                      <a:pt x="161" y="222"/>
                      <a:pt x="161" y="222"/>
                    </a:cubicBezTo>
                    <a:cubicBezTo>
                      <a:pt x="217" y="290"/>
                      <a:pt x="217" y="290"/>
                      <a:pt x="217" y="290"/>
                    </a:cubicBezTo>
                    <a:cubicBezTo>
                      <a:pt x="269" y="237"/>
                      <a:pt x="269" y="237"/>
                      <a:pt x="269" y="237"/>
                    </a:cubicBezTo>
                    <a:cubicBezTo>
                      <a:pt x="336" y="213"/>
                      <a:pt x="336" y="213"/>
                      <a:pt x="336" y="213"/>
                    </a:cubicBezTo>
                    <a:cubicBezTo>
                      <a:pt x="364" y="277"/>
                      <a:pt x="364" y="277"/>
                      <a:pt x="364" y="277"/>
                    </a:cubicBezTo>
                    <a:lnTo>
                      <a:pt x="364" y="342"/>
                    </a:lnTo>
                    <a:close/>
                  </a:path>
                </a:pathLst>
              </a:custGeom>
              <a:solidFill>
                <a:srgbClr val="FFC3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02" name="íślíḋè-Oval 14">
                <a:extLst>
                  <a:ext uri="{FF2B5EF4-FFF2-40B4-BE49-F238E27FC236}">
                    <a16:creationId xmlns:a16="http://schemas.microsoft.com/office/drawing/2014/main" xmlns="" id="{8B480210-63DE-458E-955F-6E87C843C6E7}"/>
                  </a:ext>
                </a:extLst>
              </p:cNvPr>
              <p:cNvSpPr/>
              <p:nvPr/>
            </p:nvSpPr>
            <p:spPr>
              <a:xfrm>
                <a:off x="5810280" y="3043976"/>
                <a:ext cx="648586" cy="648586"/>
              </a:xfrm>
              <a:prstGeom prst="ellips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3" name="íślíḋè-Freeform: Shape 15">
                <a:extLst>
                  <a:ext uri="{FF2B5EF4-FFF2-40B4-BE49-F238E27FC236}">
                    <a16:creationId xmlns:a16="http://schemas.microsoft.com/office/drawing/2014/main" xmlns="" id="{DA9FA2B8-7B45-4256-9AA7-FD58303D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235" y="3267671"/>
                <a:ext cx="221862" cy="223974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04" name="íślíḋè-Oval 16">
                <a:extLst>
                  <a:ext uri="{FF2B5EF4-FFF2-40B4-BE49-F238E27FC236}">
                    <a16:creationId xmlns:a16="http://schemas.microsoft.com/office/drawing/2014/main" xmlns="" id="{277440F4-8EDB-4E16-9D1C-CD56F3312796}"/>
                  </a:ext>
                </a:extLst>
              </p:cNvPr>
              <p:cNvSpPr/>
              <p:nvPr/>
            </p:nvSpPr>
            <p:spPr>
              <a:xfrm>
                <a:off x="7724299" y="3043976"/>
                <a:ext cx="648586" cy="648586"/>
              </a:xfrm>
              <a:prstGeom prst="ellips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5" name="íślíḋè-Freeform: Shape 17">
                <a:extLst>
                  <a:ext uri="{FF2B5EF4-FFF2-40B4-BE49-F238E27FC236}">
                    <a16:creationId xmlns:a16="http://schemas.microsoft.com/office/drawing/2014/main" xmlns="" id="{B09F98AA-C059-462E-94DA-DCC9ABCBA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6040" y="3270016"/>
                <a:ext cx="245104" cy="196506"/>
              </a:xfrm>
              <a:custGeom>
                <a:avLst/>
                <a:gdLst>
                  <a:gd name="T0" fmla="*/ 339 w 399"/>
                  <a:gd name="T1" fmla="*/ 60 h 320"/>
                  <a:gd name="T2" fmla="*/ 319 w 399"/>
                  <a:gd name="T3" fmla="*/ 40 h 320"/>
                  <a:gd name="T4" fmla="*/ 80 w 399"/>
                  <a:gd name="T5" fmla="*/ 40 h 320"/>
                  <a:gd name="T6" fmla="*/ 60 w 399"/>
                  <a:gd name="T7" fmla="*/ 60 h 320"/>
                  <a:gd name="T8" fmla="*/ 60 w 399"/>
                  <a:gd name="T9" fmla="*/ 80 h 320"/>
                  <a:gd name="T10" fmla="*/ 339 w 399"/>
                  <a:gd name="T11" fmla="*/ 80 h 320"/>
                  <a:gd name="T12" fmla="*/ 339 w 399"/>
                  <a:gd name="T13" fmla="*/ 60 h 320"/>
                  <a:gd name="T14" fmla="*/ 279 w 399"/>
                  <a:gd name="T15" fmla="*/ 0 h 320"/>
                  <a:gd name="T16" fmla="*/ 120 w 399"/>
                  <a:gd name="T17" fmla="*/ 0 h 320"/>
                  <a:gd name="T18" fmla="*/ 100 w 399"/>
                  <a:gd name="T19" fmla="*/ 20 h 320"/>
                  <a:gd name="T20" fmla="*/ 299 w 399"/>
                  <a:gd name="T21" fmla="*/ 20 h 320"/>
                  <a:gd name="T22" fmla="*/ 279 w 399"/>
                  <a:gd name="T23" fmla="*/ 0 h 320"/>
                  <a:gd name="T24" fmla="*/ 379 w 399"/>
                  <a:gd name="T25" fmla="*/ 80 h 320"/>
                  <a:gd name="T26" fmla="*/ 367 w 399"/>
                  <a:gd name="T27" fmla="*/ 68 h 320"/>
                  <a:gd name="T28" fmla="*/ 367 w 399"/>
                  <a:gd name="T29" fmla="*/ 100 h 320"/>
                  <a:gd name="T30" fmla="*/ 32 w 399"/>
                  <a:gd name="T31" fmla="*/ 100 h 320"/>
                  <a:gd name="T32" fmla="*/ 32 w 399"/>
                  <a:gd name="T33" fmla="*/ 68 h 320"/>
                  <a:gd name="T34" fmla="*/ 21 w 399"/>
                  <a:gd name="T35" fmla="*/ 80 h 320"/>
                  <a:gd name="T36" fmla="*/ 5 w 399"/>
                  <a:gd name="T37" fmla="*/ 120 h 320"/>
                  <a:gd name="T38" fmla="*/ 36 w 399"/>
                  <a:gd name="T39" fmla="*/ 300 h 320"/>
                  <a:gd name="T40" fmla="*/ 60 w 399"/>
                  <a:gd name="T41" fmla="*/ 320 h 320"/>
                  <a:gd name="T42" fmla="*/ 339 w 399"/>
                  <a:gd name="T43" fmla="*/ 320 h 320"/>
                  <a:gd name="T44" fmla="*/ 363 w 399"/>
                  <a:gd name="T45" fmla="*/ 300 h 320"/>
                  <a:gd name="T46" fmla="*/ 394 w 399"/>
                  <a:gd name="T47" fmla="*/ 120 h 320"/>
                  <a:gd name="T48" fmla="*/ 379 w 399"/>
                  <a:gd name="T49" fmla="*/ 80 h 320"/>
                  <a:gd name="T50" fmla="*/ 279 w 399"/>
                  <a:gd name="T51" fmla="*/ 188 h 320"/>
                  <a:gd name="T52" fmla="*/ 259 w 399"/>
                  <a:gd name="T53" fmla="*/ 208 h 320"/>
                  <a:gd name="T54" fmla="*/ 140 w 399"/>
                  <a:gd name="T55" fmla="*/ 208 h 320"/>
                  <a:gd name="T56" fmla="*/ 120 w 399"/>
                  <a:gd name="T57" fmla="*/ 188 h 320"/>
                  <a:gd name="T58" fmla="*/ 120 w 399"/>
                  <a:gd name="T59" fmla="*/ 148 h 320"/>
                  <a:gd name="T60" fmla="*/ 148 w 399"/>
                  <a:gd name="T61" fmla="*/ 148 h 320"/>
                  <a:gd name="T62" fmla="*/ 148 w 399"/>
                  <a:gd name="T63" fmla="*/ 180 h 320"/>
                  <a:gd name="T64" fmla="*/ 251 w 399"/>
                  <a:gd name="T65" fmla="*/ 180 h 320"/>
                  <a:gd name="T66" fmla="*/ 251 w 399"/>
                  <a:gd name="T67" fmla="*/ 148 h 320"/>
                  <a:gd name="T68" fmla="*/ 279 w 399"/>
                  <a:gd name="T69" fmla="*/ 148 h 320"/>
                  <a:gd name="T70" fmla="*/ 279 w 399"/>
                  <a:gd name="T71" fmla="*/ 18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9" h="320">
                    <a:moveTo>
                      <a:pt x="339" y="60"/>
                    </a:moveTo>
                    <a:cubicBezTo>
                      <a:pt x="339" y="40"/>
                      <a:pt x="319" y="40"/>
                      <a:pt x="319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60" y="40"/>
                      <a:pt x="60" y="6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339" y="80"/>
                      <a:pt x="339" y="80"/>
                      <a:pt x="339" y="80"/>
                    </a:cubicBezTo>
                    <a:lnTo>
                      <a:pt x="339" y="60"/>
                    </a:lnTo>
                    <a:close/>
                    <a:moveTo>
                      <a:pt x="279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0"/>
                      <a:pt x="100" y="0"/>
                      <a:pt x="100" y="20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9" y="0"/>
                      <a:pt x="279" y="0"/>
                      <a:pt x="279" y="0"/>
                    </a:cubicBezTo>
                    <a:close/>
                    <a:moveTo>
                      <a:pt x="379" y="80"/>
                    </a:moveTo>
                    <a:cubicBezTo>
                      <a:pt x="367" y="68"/>
                      <a:pt x="367" y="68"/>
                      <a:pt x="367" y="68"/>
                    </a:cubicBezTo>
                    <a:cubicBezTo>
                      <a:pt x="367" y="100"/>
                      <a:pt x="367" y="100"/>
                      <a:pt x="367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68"/>
                      <a:pt x="32" y="68"/>
                      <a:pt x="21" y="80"/>
                    </a:cubicBezTo>
                    <a:cubicBezTo>
                      <a:pt x="9" y="92"/>
                      <a:pt x="0" y="95"/>
                      <a:pt x="5" y="120"/>
                    </a:cubicBezTo>
                    <a:cubicBezTo>
                      <a:pt x="10" y="145"/>
                      <a:pt x="33" y="281"/>
                      <a:pt x="36" y="300"/>
                    </a:cubicBezTo>
                    <a:cubicBezTo>
                      <a:pt x="40" y="320"/>
                      <a:pt x="60" y="320"/>
                      <a:pt x="60" y="320"/>
                    </a:cubicBezTo>
                    <a:cubicBezTo>
                      <a:pt x="339" y="320"/>
                      <a:pt x="339" y="320"/>
                      <a:pt x="339" y="320"/>
                    </a:cubicBezTo>
                    <a:cubicBezTo>
                      <a:pt x="339" y="320"/>
                      <a:pt x="360" y="320"/>
                      <a:pt x="363" y="300"/>
                    </a:cubicBezTo>
                    <a:cubicBezTo>
                      <a:pt x="367" y="281"/>
                      <a:pt x="390" y="145"/>
                      <a:pt x="394" y="120"/>
                    </a:cubicBezTo>
                    <a:cubicBezTo>
                      <a:pt x="399" y="95"/>
                      <a:pt x="391" y="92"/>
                      <a:pt x="379" y="80"/>
                    </a:cubicBezTo>
                    <a:close/>
                    <a:moveTo>
                      <a:pt x="279" y="188"/>
                    </a:moveTo>
                    <a:cubicBezTo>
                      <a:pt x="279" y="188"/>
                      <a:pt x="279" y="208"/>
                      <a:pt x="259" y="208"/>
                    </a:cubicBezTo>
                    <a:cubicBezTo>
                      <a:pt x="140" y="208"/>
                      <a:pt x="140" y="208"/>
                      <a:pt x="140" y="208"/>
                    </a:cubicBezTo>
                    <a:cubicBezTo>
                      <a:pt x="120" y="208"/>
                      <a:pt x="120" y="188"/>
                      <a:pt x="120" y="188"/>
                    </a:cubicBezTo>
                    <a:cubicBezTo>
                      <a:pt x="120" y="148"/>
                      <a:pt x="120" y="148"/>
                      <a:pt x="120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cubicBezTo>
                      <a:pt x="148" y="180"/>
                      <a:pt x="148" y="180"/>
                      <a:pt x="148" y="180"/>
                    </a:cubicBezTo>
                    <a:cubicBezTo>
                      <a:pt x="251" y="180"/>
                      <a:pt x="251" y="180"/>
                      <a:pt x="251" y="180"/>
                    </a:cubicBezTo>
                    <a:cubicBezTo>
                      <a:pt x="251" y="148"/>
                      <a:pt x="251" y="148"/>
                      <a:pt x="251" y="148"/>
                    </a:cubicBezTo>
                    <a:cubicBezTo>
                      <a:pt x="279" y="148"/>
                      <a:pt x="279" y="148"/>
                      <a:pt x="279" y="148"/>
                    </a:cubicBezTo>
                    <a:lnTo>
                      <a:pt x="279" y="188"/>
                    </a:lnTo>
                    <a:close/>
                  </a:path>
                </a:pathLst>
              </a:custGeom>
              <a:solidFill>
                <a:srgbClr val="FFC3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06" name="íślíḋè-Oval 18">
                <a:extLst>
                  <a:ext uri="{FF2B5EF4-FFF2-40B4-BE49-F238E27FC236}">
                    <a16:creationId xmlns:a16="http://schemas.microsoft.com/office/drawing/2014/main" xmlns="" id="{D0B64825-4EC1-4A0C-9F98-A0D9958D8490}"/>
                  </a:ext>
                </a:extLst>
              </p:cNvPr>
              <p:cNvSpPr/>
              <p:nvPr/>
            </p:nvSpPr>
            <p:spPr>
              <a:xfrm>
                <a:off x="9626376" y="3043976"/>
                <a:ext cx="648586" cy="648586"/>
              </a:xfrm>
              <a:prstGeom prst="ellipse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7" name="íślíḋè-Freeform: Shape 19">
                <a:extLst>
                  <a:ext uri="{FF2B5EF4-FFF2-40B4-BE49-F238E27FC236}">
                    <a16:creationId xmlns:a16="http://schemas.microsoft.com/office/drawing/2014/main" xmlns="" id="{1BDDA7B9-0781-4776-80E9-BA38A0479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116" y="3271073"/>
                <a:ext cx="245104" cy="194393"/>
              </a:xfrm>
              <a:custGeom>
                <a:avLst/>
                <a:gdLst>
                  <a:gd name="T0" fmla="*/ 200 w 400"/>
                  <a:gd name="T1" fmla="*/ 120 h 320"/>
                  <a:gd name="T2" fmla="*/ 140 w 400"/>
                  <a:gd name="T3" fmla="*/ 180 h 320"/>
                  <a:gd name="T4" fmla="*/ 200 w 400"/>
                  <a:gd name="T5" fmla="*/ 240 h 320"/>
                  <a:gd name="T6" fmla="*/ 260 w 400"/>
                  <a:gd name="T7" fmla="*/ 180 h 320"/>
                  <a:gd name="T8" fmla="*/ 200 w 400"/>
                  <a:gd name="T9" fmla="*/ 120 h 320"/>
                  <a:gd name="T10" fmla="*/ 360 w 400"/>
                  <a:gd name="T11" fmla="*/ 60 h 320"/>
                  <a:gd name="T12" fmla="*/ 312 w 400"/>
                  <a:gd name="T13" fmla="*/ 60 h 320"/>
                  <a:gd name="T14" fmla="*/ 296 w 400"/>
                  <a:gd name="T15" fmla="*/ 49 h 320"/>
                  <a:gd name="T16" fmla="*/ 284 w 400"/>
                  <a:gd name="T17" fmla="*/ 11 h 320"/>
                  <a:gd name="T18" fmla="*/ 268 w 400"/>
                  <a:gd name="T19" fmla="*/ 0 h 320"/>
                  <a:gd name="T20" fmla="*/ 132 w 400"/>
                  <a:gd name="T21" fmla="*/ 0 h 320"/>
                  <a:gd name="T22" fmla="*/ 116 w 400"/>
                  <a:gd name="T23" fmla="*/ 11 h 320"/>
                  <a:gd name="T24" fmla="*/ 104 w 400"/>
                  <a:gd name="T25" fmla="*/ 49 h 320"/>
                  <a:gd name="T26" fmla="*/ 88 w 400"/>
                  <a:gd name="T27" fmla="*/ 60 h 320"/>
                  <a:gd name="T28" fmla="*/ 40 w 400"/>
                  <a:gd name="T29" fmla="*/ 60 h 320"/>
                  <a:gd name="T30" fmla="*/ 0 w 400"/>
                  <a:gd name="T31" fmla="*/ 100 h 320"/>
                  <a:gd name="T32" fmla="*/ 0 w 400"/>
                  <a:gd name="T33" fmla="*/ 280 h 320"/>
                  <a:gd name="T34" fmla="*/ 40 w 400"/>
                  <a:gd name="T35" fmla="*/ 320 h 320"/>
                  <a:gd name="T36" fmla="*/ 360 w 400"/>
                  <a:gd name="T37" fmla="*/ 320 h 320"/>
                  <a:gd name="T38" fmla="*/ 400 w 400"/>
                  <a:gd name="T39" fmla="*/ 280 h 320"/>
                  <a:gd name="T40" fmla="*/ 400 w 400"/>
                  <a:gd name="T41" fmla="*/ 100 h 320"/>
                  <a:gd name="T42" fmla="*/ 360 w 400"/>
                  <a:gd name="T43" fmla="*/ 60 h 320"/>
                  <a:gd name="T44" fmla="*/ 200 w 400"/>
                  <a:gd name="T45" fmla="*/ 280 h 320"/>
                  <a:gd name="T46" fmla="*/ 100 w 400"/>
                  <a:gd name="T47" fmla="*/ 180 h 320"/>
                  <a:gd name="T48" fmla="*/ 200 w 400"/>
                  <a:gd name="T49" fmla="*/ 80 h 320"/>
                  <a:gd name="T50" fmla="*/ 300 w 400"/>
                  <a:gd name="T51" fmla="*/ 180 h 320"/>
                  <a:gd name="T52" fmla="*/ 200 w 400"/>
                  <a:gd name="T53" fmla="*/ 280 h 320"/>
                  <a:gd name="T54" fmla="*/ 346 w 400"/>
                  <a:gd name="T55" fmla="*/ 128 h 320"/>
                  <a:gd name="T56" fmla="*/ 332 w 400"/>
                  <a:gd name="T57" fmla="*/ 114 h 320"/>
                  <a:gd name="T58" fmla="*/ 346 w 400"/>
                  <a:gd name="T59" fmla="*/ 100 h 320"/>
                  <a:gd name="T60" fmla="*/ 360 w 400"/>
                  <a:gd name="T61" fmla="*/ 114 h 320"/>
                  <a:gd name="T62" fmla="*/ 346 w 400"/>
                  <a:gd name="T63" fmla="*/ 12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320">
                    <a:moveTo>
                      <a:pt x="200" y="120"/>
                    </a:moveTo>
                    <a:cubicBezTo>
                      <a:pt x="167" y="120"/>
                      <a:pt x="140" y="147"/>
                      <a:pt x="140" y="180"/>
                    </a:cubicBezTo>
                    <a:cubicBezTo>
                      <a:pt x="140" y="213"/>
                      <a:pt x="167" y="240"/>
                      <a:pt x="200" y="240"/>
                    </a:cubicBezTo>
                    <a:cubicBezTo>
                      <a:pt x="233" y="240"/>
                      <a:pt x="260" y="213"/>
                      <a:pt x="260" y="180"/>
                    </a:cubicBezTo>
                    <a:cubicBezTo>
                      <a:pt x="260" y="147"/>
                      <a:pt x="233" y="120"/>
                      <a:pt x="200" y="120"/>
                    </a:cubicBezTo>
                    <a:close/>
                    <a:moveTo>
                      <a:pt x="360" y="60"/>
                    </a:moveTo>
                    <a:cubicBezTo>
                      <a:pt x="312" y="60"/>
                      <a:pt x="312" y="60"/>
                      <a:pt x="312" y="60"/>
                    </a:cubicBezTo>
                    <a:cubicBezTo>
                      <a:pt x="305" y="60"/>
                      <a:pt x="298" y="55"/>
                      <a:pt x="296" y="49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1" y="5"/>
                      <a:pt x="274" y="0"/>
                      <a:pt x="26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5" y="0"/>
                      <a:pt x="118" y="5"/>
                      <a:pt x="116" y="11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1" y="55"/>
                      <a:pt x="94" y="60"/>
                      <a:pt x="88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18" y="60"/>
                      <a:pt x="0" y="78"/>
                      <a:pt x="0" y="10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02"/>
                      <a:pt x="18" y="320"/>
                      <a:pt x="40" y="320"/>
                    </a:cubicBezTo>
                    <a:cubicBezTo>
                      <a:pt x="360" y="320"/>
                      <a:pt x="360" y="320"/>
                      <a:pt x="360" y="320"/>
                    </a:cubicBezTo>
                    <a:cubicBezTo>
                      <a:pt x="382" y="320"/>
                      <a:pt x="400" y="302"/>
                      <a:pt x="400" y="280"/>
                    </a:cubicBezTo>
                    <a:cubicBezTo>
                      <a:pt x="400" y="100"/>
                      <a:pt x="400" y="100"/>
                      <a:pt x="400" y="100"/>
                    </a:cubicBezTo>
                    <a:cubicBezTo>
                      <a:pt x="400" y="78"/>
                      <a:pt x="382" y="60"/>
                      <a:pt x="360" y="60"/>
                    </a:cubicBezTo>
                    <a:close/>
                    <a:moveTo>
                      <a:pt x="200" y="280"/>
                    </a:moveTo>
                    <a:cubicBezTo>
                      <a:pt x="145" y="280"/>
                      <a:pt x="100" y="235"/>
                      <a:pt x="100" y="180"/>
                    </a:cubicBezTo>
                    <a:cubicBezTo>
                      <a:pt x="100" y="125"/>
                      <a:pt x="145" y="80"/>
                      <a:pt x="200" y="80"/>
                    </a:cubicBezTo>
                    <a:cubicBezTo>
                      <a:pt x="255" y="80"/>
                      <a:pt x="300" y="125"/>
                      <a:pt x="300" y="180"/>
                    </a:cubicBezTo>
                    <a:cubicBezTo>
                      <a:pt x="300" y="235"/>
                      <a:pt x="255" y="280"/>
                      <a:pt x="200" y="280"/>
                    </a:cubicBezTo>
                    <a:close/>
                    <a:moveTo>
                      <a:pt x="346" y="128"/>
                    </a:moveTo>
                    <a:cubicBezTo>
                      <a:pt x="338" y="128"/>
                      <a:pt x="332" y="122"/>
                      <a:pt x="332" y="114"/>
                    </a:cubicBezTo>
                    <a:cubicBezTo>
                      <a:pt x="332" y="106"/>
                      <a:pt x="338" y="100"/>
                      <a:pt x="346" y="100"/>
                    </a:cubicBezTo>
                    <a:cubicBezTo>
                      <a:pt x="354" y="100"/>
                      <a:pt x="360" y="106"/>
                      <a:pt x="360" y="114"/>
                    </a:cubicBezTo>
                    <a:cubicBezTo>
                      <a:pt x="360" y="122"/>
                      <a:pt x="354" y="128"/>
                      <a:pt x="346" y="128"/>
                    </a:cubicBezTo>
                    <a:close/>
                  </a:path>
                </a:pathLst>
              </a:custGeom>
              <a:solidFill>
                <a:srgbClr val="27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85" name="íślíḋè-Oval 16">
              <a:extLst>
                <a:ext uri="{FF2B5EF4-FFF2-40B4-BE49-F238E27FC236}">
                  <a16:creationId xmlns:a16="http://schemas.microsoft.com/office/drawing/2014/main" xmlns="" id="{277440F4-8EDB-4E16-9D1C-CD56F3312796}"/>
                </a:ext>
              </a:extLst>
            </p:cNvPr>
            <p:cNvSpPr/>
            <p:nvPr/>
          </p:nvSpPr>
          <p:spPr>
            <a:xfrm>
              <a:off x="10855851" y="3034713"/>
              <a:ext cx="648586" cy="648586"/>
            </a:xfrm>
            <a:prstGeom prst="ellipse">
              <a:avLst/>
            </a:prstGeom>
            <a:solidFill>
              <a:srgbClr val="E7E6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6" name="íślíḋè-Freeform: Shape 13">
              <a:extLst>
                <a:ext uri="{FF2B5EF4-FFF2-40B4-BE49-F238E27FC236}">
                  <a16:creationId xmlns:a16="http://schemas.microsoft.com/office/drawing/2014/main" xmlns="" id="{8BF70AEB-B105-4495-9A31-D8ACB143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078" y="3242792"/>
              <a:ext cx="247217" cy="232427"/>
            </a:xfrm>
            <a:custGeom>
              <a:avLst/>
              <a:gdLst>
                <a:gd name="T0" fmla="*/ 344 w 402"/>
                <a:gd name="T1" fmla="*/ 125 h 382"/>
                <a:gd name="T2" fmla="*/ 303 w 402"/>
                <a:gd name="T3" fmla="*/ 13 h 382"/>
                <a:gd name="T4" fmla="*/ 284 w 402"/>
                <a:gd name="T5" fmla="*/ 3 h 382"/>
                <a:gd name="T6" fmla="*/ 12 w 402"/>
                <a:gd name="T7" fmla="*/ 102 h 382"/>
                <a:gd name="T8" fmla="*/ 3 w 402"/>
                <a:gd name="T9" fmla="*/ 122 h 382"/>
                <a:gd name="T10" fmla="*/ 46 w 402"/>
                <a:gd name="T11" fmla="*/ 241 h 382"/>
                <a:gd name="T12" fmla="*/ 46 w 402"/>
                <a:gd name="T13" fmla="*/ 177 h 382"/>
                <a:gd name="T14" fmla="*/ 97 w 402"/>
                <a:gd name="T15" fmla="*/ 125 h 382"/>
                <a:gd name="T16" fmla="*/ 169 w 402"/>
                <a:gd name="T17" fmla="*/ 125 h 382"/>
                <a:gd name="T18" fmla="*/ 255 w 402"/>
                <a:gd name="T19" fmla="*/ 65 h 382"/>
                <a:gd name="T20" fmla="*/ 304 w 402"/>
                <a:gd name="T21" fmla="*/ 125 h 382"/>
                <a:gd name="T22" fmla="*/ 344 w 402"/>
                <a:gd name="T23" fmla="*/ 125 h 382"/>
                <a:gd name="T24" fmla="*/ 387 w 402"/>
                <a:gd name="T25" fmla="*/ 161 h 382"/>
                <a:gd name="T26" fmla="*/ 97 w 402"/>
                <a:gd name="T27" fmla="*/ 161 h 382"/>
                <a:gd name="T28" fmla="*/ 82 w 402"/>
                <a:gd name="T29" fmla="*/ 177 h 382"/>
                <a:gd name="T30" fmla="*/ 82 w 402"/>
                <a:gd name="T31" fmla="*/ 366 h 382"/>
                <a:gd name="T32" fmla="*/ 97 w 402"/>
                <a:gd name="T33" fmla="*/ 382 h 382"/>
                <a:gd name="T34" fmla="*/ 387 w 402"/>
                <a:gd name="T35" fmla="*/ 382 h 382"/>
                <a:gd name="T36" fmla="*/ 402 w 402"/>
                <a:gd name="T37" fmla="*/ 366 h 382"/>
                <a:gd name="T38" fmla="*/ 402 w 402"/>
                <a:gd name="T39" fmla="*/ 177 h 382"/>
                <a:gd name="T40" fmla="*/ 387 w 402"/>
                <a:gd name="T41" fmla="*/ 161 h 382"/>
                <a:gd name="T42" fmla="*/ 364 w 402"/>
                <a:gd name="T43" fmla="*/ 342 h 382"/>
                <a:gd name="T44" fmla="*/ 125 w 402"/>
                <a:gd name="T45" fmla="*/ 342 h 382"/>
                <a:gd name="T46" fmla="*/ 125 w 402"/>
                <a:gd name="T47" fmla="*/ 307 h 382"/>
                <a:gd name="T48" fmla="*/ 161 w 402"/>
                <a:gd name="T49" fmla="*/ 222 h 382"/>
                <a:gd name="T50" fmla="*/ 217 w 402"/>
                <a:gd name="T51" fmla="*/ 290 h 382"/>
                <a:gd name="T52" fmla="*/ 269 w 402"/>
                <a:gd name="T53" fmla="*/ 237 h 382"/>
                <a:gd name="T54" fmla="*/ 336 w 402"/>
                <a:gd name="T55" fmla="*/ 213 h 382"/>
                <a:gd name="T56" fmla="*/ 364 w 402"/>
                <a:gd name="T57" fmla="*/ 277 h 382"/>
                <a:gd name="T58" fmla="*/ 364 w 402"/>
                <a:gd name="T59" fmla="*/ 34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2" h="382">
                  <a:moveTo>
                    <a:pt x="344" y="125"/>
                  </a:moveTo>
                  <a:cubicBezTo>
                    <a:pt x="303" y="13"/>
                    <a:pt x="303" y="13"/>
                    <a:pt x="303" y="13"/>
                  </a:cubicBezTo>
                  <a:cubicBezTo>
                    <a:pt x="300" y="4"/>
                    <a:pt x="291" y="0"/>
                    <a:pt x="284" y="3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4" y="105"/>
                    <a:pt x="0" y="114"/>
                    <a:pt x="3" y="122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177"/>
                    <a:pt x="46" y="177"/>
                    <a:pt x="46" y="177"/>
                  </a:cubicBezTo>
                  <a:cubicBezTo>
                    <a:pt x="46" y="149"/>
                    <a:pt x="69" y="125"/>
                    <a:pt x="97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255" y="65"/>
                    <a:pt x="255" y="65"/>
                    <a:pt x="255" y="65"/>
                  </a:cubicBezTo>
                  <a:cubicBezTo>
                    <a:pt x="304" y="125"/>
                    <a:pt x="304" y="125"/>
                    <a:pt x="304" y="125"/>
                  </a:cubicBezTo>
                  <a:lnTo>
                    <a:pt x="344" y="125"/>
                  </a:lnTo>
                  <a:close/>
                  <a:moveTo>
                    <a:pt x="387" y="161"/>
                  </a:moveTo>
                  <a:cubicBezTo>
                    <a:pt x="97" y="161"/>
                    <a:pt x="97" y="161"/>
                    <a:pt x="97" y="161"/>
                  </a:cubicBezTo>
                  <a:cubicBezTo>
                    <a:pt x="89" y="161"/>
                    <a:pt x="82" y="169"/>
                    <a:pt x="82" y="177"/>
                  </a:cubicBezTo>
                  <a:cubicBezTo>
                    <a:pt x="82" y="366"/>
                    <a:pt x="82" y="366"/>
                    <a:pt x="82" y="366"/>
                  </a:cubicBezTo>
                  <a:cubicBezTo>
                    <a:pt x="82" y="375"/>
                    <a:pt x="89" y="382"/>
                    <a:pt x="97" y="382"/>
                  </a:cubicBezTo>
                  <a:cubicBezTo>
                    <a:pt x="387" y="382"/>
                    <a:pt x="387" y="382"/>
                    <a:pt x="387" y="382"/>
                  </a:cubicBezTo>
                  <a:cubicBezTo>
                    <a:pt x="395" y="382"/>
                    <a:pt x="402" y="375"/>
                    <a:pt x="402" y="366"/>
                  </a:cubicBezTo>
                  <a:cubicBezTo>
                    <a:pt x="402" y="177"/>
                    <a:pt x="402" y="177"/>
                    <a:pt x="402" y="177"/>
                  </a:cubicBezTo>
                  <a:cubicBezTo>
                    <a:pt x="402" y="169"/>
                    <a:pt x="395" y="161"/>
                    <a:pt x="387" y="161"/>
                  </a:cubicBezTo>
                  <a:close/>
                  <a:moveTo>
                    <a:pt x="364" y="342"/>
                  </a:moveTo>
                  <a:cubicBezTo>
                    <a:pt x="125" y="342"/>
                    <a:pt x="125" y="342"/>
                    <a:pt x="125" y="342"/>
                  </a:cubicBezTo>
                  <a:cubicBezTo>
                    <a:pt x="125" y="307"/>
                    <a:pt x="125" y="307"/>
                    <a:pt x="125" y="307"/>
                  </a:cubicBezTo>
                  <a:cubicBezTo>
                    <a:pt x="161" y="222"/>
                    <a:pt x="161" y="222"/>
                    <a:pt x="161" y="222"/>
                  </a:cubicBezTo>
                  <a:cubicBezTo>
                    <a:pt x="217" y="290"/>
                    <a:pt x="217" y="290"/>
                    <a:pt x="217" y="290"/>
                  </a:cubicBezTo>
                  <a:cubicBezTo>
                    <a:pt x="269" y="237"/>
                    <a:pt x="269" y="237"/>
                    <a:pt x="269" y="237"/>
                  </a:cubicBezTo>
                  <a:cubicBezTo>
                    <a:pt x="336" y="213"/>
                    <a:pt x="336" y="213"/>
                    <a:pt x="336" y="213"/>
                  </a:cubicBezTo>
                  <a:cubicBezTo>
                    <a:pt x="364" y="277"/>
                    <a:pt x="364" y="277"/>
                    <a:pt x="364" y="277"/>
                  </a:cubicBezTo>
                  <a:lnTo>
                    <a:pt x="364" y="342"/>
                  </a:lnTo>
                  <a:close/>
                </a:path>
              </a:pathLst>
            </a:custGeom>
            <a:solidFill>
              <a:srgbClr val="FFC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154071" y="4802562"/>
            <a:ext cx="11652471" cy="1456667"/>
            <a:chOff x="22321" y="5027004"/>
            <a:chExt cx="11652471" cy="867299"/>
          </a:xfrm>
        </p:grpSpPr>
        <p:grpSp>
          <p:nvGrpSpPr>
            <p:cNvPr id="209" name="Group 20">
              <a:extLst>
                <a:ext uri="{FF2B5EF4-FFF2-40B4-BE49-F238E27FC236}">
                  <a16:creationId xmlns:a16="http://schemas.microsoft.com/office/drawing/2014/main" xmlns="" id="{255A926D-F208-47D1-B980-B94C7B668349}"/>
                </a:ext>
              </a:extLst>
            </p:cNvPr>
            <p:cNvGrpSpPr/>
            <p:nvPr/>
          </p:nvGrpSpPr>
          <p:grpSpPr>
            <a:xfrm>
              <a:off x="22321" y="5027004"/>
              <a:ext cx="9850555" cy="867299"/>
              <a:chOff x="1595682" y="2139482"/>
              <a:chExt cx="10681227" cy="867299"/>
            </a:xfrm>
          </p:grpSpPr>
          <p:grpSp>
            <p:nvGrpSpPr>
              <p:cNvPr id="212" name="Group 21">
                <a:extLst>
                  <a:ext uri="{FF2B5EF4-FFF2-40B4-BE49-F238E27FC236}">
                    <a16:creationId xmlns:a16="http://schemas.microsoft.com/office/drawing/2014/main" xmlns="" id="{C8A7595A-6B47-4B01-998E-BF82983A7ACC}"/>
                  </a:ext>
                </a:extLst>
              </p:cNvPr>
              <p:cNvGrpSpPr/>
              <p:nvPr/>
            </p:nvGrpSpPr>
            <p:grpSpPr>
              <a:xfrm>
                <a:off x="1595682" y="2161845"/>
                <a:ext cx="2213143" cy="660170"/>
                <a:chOff x="1881892" y="5001250"/>
                <a:chExt cx="2213143" cy="660170"/>
              </a:xfrm>
            </p:grpSpPr>
            <p:sp>
              <p:nvSpPr>
                <p:cNvPr id="225" name="íślíḋè-TextBox 34">
                  <a:extLst>
                    <a:ext uri="{FF2B5EF4-FFF2-40B4-BE49-F238E27FC236}">
                      <a16:creationId xmlns:a16="http://schemas.microsoft.com/office/drawing/2014/main" xmlns="" id="{7855AAB4-D9CD-496C-9912-FD5E1B2D1C9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881892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>
                      <a:solidFill>
                        <a:srgbClr val="273A4F"/>
                      </a:solidFill>
                      <a:latin typeface="Arial"/>
                      <a:ea typeface="微软雅黑"/>
                    </a:rPr>
                    <a:t> 詞彚表建置</a:t>
                  </a:r>
                </a:p>
              </p:txBody>
            </p:sp>
            <p:sp>
              <p:nvSpPr>
                <p:cNvPr id="226" name="íślíḋè-TextBox 35">
                  <a:extLst>
                    <a:ext uri="{FF2B5EF4-FFF2-40B4-BE49-F238E27FC236}">
                      <a16:creationId xmlns:a16="http://schemas.microsoft.com/office/drawing/2014/main" xmlns="" id="{221F6EDB-3FEB-4584-B9EE-F72530677E0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248277" y="5306643"/>
                  <a:ext cx="1480373" cy="354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文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本蒐集與處理</a:t>
                  </a:r>
                </a:p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關鍵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詞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篩選</a:t>
                  </a:r>
                  <a:endParaRPr lang="zh-TW" altLang="en-US" sz="1000" dirty="0">
                    <a:solidFill>
                      <a:srgbClr val="000000"/>
                    </a:solidFill>
                    <a:latin typeface="Arial"/>
                    <a:ea typeface="微软雅黑"/>
                  </a:endParaRPr>
                </a:p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建立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領域詞彙表</a:t>
                  </a:r>
                </a:p>
              </p:txBody>
            </p:sp>
          </p:grpSp>
          <p:grpSp>
            <p:nvGrpSpPr>
              <p:cNvPr id="213" name="Group 22">
                <a:extLst>
                  <a:ext uri="{FF2B5EF4-FFF2-40B4-BE49-F238E27FC236}">
                    <a16:creationId xmlns:a16="http://schemas.microsoft.com/office/drawing/2014/main" xmlns="" id="{3E39A4D4-0FD8-4083-BA9C-6640A13C3D6A}"/>
                  </a:ext>
                </a:extLst>
              </p:cNvPr>
              <p:cNvGrpSpPr/>
              <p:nvPr/>
            </p:nvGrpSpPr>
            <p:grpSpPr>
              <a:xfrm>
                <a:off x="3658843" y="2139482"/>
                <a:ext cx="2242226" cy="560726"/>
                <a:chOff x="1583199" y="4978887"/>
                <a:chExt cx="2242226" cy="560726"/>
              </a:xfrm>
            </p:grpSpPr>
            <p:sp>
              <p:nvSpPr>
                <p:cNvPr id="223" name="íślíḋè-TextBox 32">
                  <a:extLst>
                    <a:ext uri="{FF2B5EF4-FFF2-40B4-BE49-F238E27FC236}">
                      <a16:creationId xmlns:a16="http://schemas.microsoft.com/office/drawing/2014/main" xmlns="" id="{B7E0DBB3-EB75-4758-9A25-6C86D87F593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612282" y="497888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TW" altLang="en-US" sz="1400" b="1" dirty="0" smtClean="0">
                      <a:solidFill>
                        <a:srgbClr val="FFC32B"/>
                      </a:solidFill>
                      <a:latin typeface="Arial"/>
                      <a:ea typeface="微软雅黑"/>
                    </a:rPr>
                    <a:t>文</a:t>
                  </a:r>
                  <a:r>
                    <a:rPr lang="zh-TW" altLang="en-US" sz="1400" b="1" dirty="0">
                      <a:solidFill>
                        <a:srgbClr val="FFC32B"/>
                      </a:solidFill>
                      <a:latin typeface="Arial"/>
                      <a:ea typeface="微软雅黑"/>
                    </a:rPr>
                    <a:t>本處理並產生詞庫</a:t>
                  </a:r>
                </a:p>
              </p:txBody>
            </p:sp>
            <p:sp>
              <p:nvSpPr>
                <p:cNvPr id="224" name="íślíḋè-TextBox 33">
                  <a:extLst>
                    <a:ext uri="{FF2B5EF4-FFF2-40B4-BE49-F238E27FC236}">
                      <a16:creationId xmlns:a16="http://schemas.microsoft.com/office/drawing/2014/main" xmlns="" id="{36FA2641-EB8A-49A6-947C-139854181F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83199" y="5284280"/>
                  <a:ext cx="2213143" cy="255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進行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中文斷詞 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；</a:t>
                  </a:r>
                  <a:endParaRPr lang="en-US" altLang="zh-TW" sz="1000" dirty="0" smtClean="0">
                    <a:solidFill>
                      <a:srgbClr val="000000"/>
                    </a:solidFill>
                    <a:latin typeface="Arial"/>
                    <a:ea typeface="微软雅黑"/>
                  </a:endParaRPr>
                </a:p>
                <a:p>
                  <a:pPr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產生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本研究之公司治理詞庫</a:t>
                  </a:r>
                </a:p>
              </p:txBody>
            </p:sp>
          </p:grpSp>
          <p:grpSp>
            <p:nvGrpSpPr>
              <p:cNvPr id="214" name="Group 23">
                <a:extLst>
                  <a:ext uri="{FF2B5EF4-FFF2-40B4-BE49-F238E27FC236}">
                    <a16:creationId xmlns:a16="http://schemas.microsoft.com/office/drawing/2014/main" xmlns="" id="{18D25E07-1FA7-4BF8-87C0-A17A34EEA55B}"/>
                  </a:ext>
                </a:extLst>
              </p:cNvPr>
              <p:cNvGrpSpPr/>
              <p:nvPr/>
            </p:nvGrpSpPr>
            <p:grpSpPr>
              <a:xfrm>
                <a:off x="5633618" y="2153315"/>
                <a:ext cx="2373537" cy="821120"/>
                <a:chOff x="1196120" y="4992720"/>
                <a:chExt cx="2373537" cy="821120"/>
              </a:xfrm>
            </p:grpSpPr>
            <p:sp>
              <p:nvSpPr>
                <p:cNvPr id="221" name="íślíḋè-TextBox 30">
                  <a:extLst>
                    <a:ext uri="{FF2B5EF4-FFF2-40B4-BE49-F238E27FC236}">
                      <a16:creationId xmlns:a16="http://schemas.microsoft.com/office/drawing/2014/main" xmlns="" id="{E0AB5A86-ED02-4B1B-8630-A06BB390FB5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196120" y="4992720"/>
                  <a:ext cx="2213143" cy="259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TW" altLang="en-US" sz="1400" b="1" dirty="0">
                      <a:solidFill>
                        <a:srgbClr val="273A4F"/>
                      </a:solidFill>
                      <a:latin typeface="Arial"/>
                      <a:ea typeface="微软雅黑"/>
                    </a:rPr>
                    <a:t>語意網路建構</a:t>
                  </a:r>
                  <a:endParaRPr lang="zh-CN" altLang="en-US" sz="1400" b="1" dirty="0">
                    <a:solidFill>
                      <a:srgbClr val="273A4F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22" name="íślíḋè-TextBox 31">
                  <a:extLst>
                    <a:ext uri="{FF2B5EF4-FFF2-40B4-BE49-F238E27FC236}">
                      <a16:creationId xmlns:a16="http://schemas.microsoft.com/office/drawing/2014/main" xmlns="" id="{FF8BF395-88CF-4B55-BF65-EACD8B000C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492984" y="5239610"/>
                  <a:ext cx="207667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利用</a:t>
                  </a:r>
                  <a:r>
                    <a:rPr lang="en-US" altLang="zh-TW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TFIDF 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為詞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項建立特徵向量</a:t>
                  </a:r>
                </a:p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進行詞項間的相似度計算；</a:t>
                  </a:r>
                  <a:endParaRPr lang="en-US" altLang="zh-TW" sz="1000" dirty="0" smtClean="0">
                    <a:solidFill>
                      <a:srgbClr val="000000"/>
                    </a:solidFill>
                    <a:latin typeface="Arial"/>
                    <a:ea typeface="微软雅黑"/>
                  </a:endParaRPr>
                </a:p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並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依據所篩選出之詞項關聯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程度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，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形成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語意網路</a:t>
                  </a:r>
                </a:p>
              </p:txBody>
            </p:sp>
          </p:grpSp>
          <p:grpSp>
            <p:nvGrpSpPr>
              <p:cNvPr id="215" name="Group 24">
                <a:extLst>
                  <a:ext uri="{FF2B5EF4-FFF2-40B4-BE49-F238E27FC236}">
                    <a16:creationId xmlns:a16="http://schemas.microsoft.com/office/drawing/2014/main" xmlns="" id="{97476457-5F0F-409B-A7C0-A4F557258EDC}"/>
                  </a:ext>
                </a:extLst>
              </p:cNvPr>
              <p:cNvGrpSpPr/>
              <p:nvPr/>
            </p:nvGrpSpPr>
            <p:grpSpPr>
              <a:xfrm>
                <a:off x="8009874" y="2161846"/>
                <a:ext cx="2213143" cy="844935"/>
                <a:chOff x="1210522" y="5001251"/>
                <a:chExt cx="2213143" cy="844935"/>
              </a:xfrm>
            </p:grpSpPr>
            <p:sp>
              <p:nvSpPr>
                <p:cNvPr id="219" name="íślíḋè-TextBox 28">
                  <a:extLst>
                    <a:ext uri="{FF2B5EF4-FFF2-40B4-BE49-F238E27FC236}">
                      <a16:creationId xmlns:a16="http://schemas.microsoft.com/office/drawing/2014/main" xmlns="" id="{28331E8C-46DB-4C72-B67C-463A44388C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210522" y="5001251"/>
                  <a:ext cx="2213143" cy="2512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TW" altLang="en-US" sz="1400" b="1" dirty="0">
                      <a:solidFill>
                        <a:srgbClr val="FFC32B"/>
                      </a:solidFill>
                      <a:latin typeface="Arial"/>
                      <a:ea typeface="微软雅黑"/>
                    </a:rPr>
                    <a:t>語意結構分析</a:t>
                  </a:r>
                </a:p>
              </p:txBody>
            </p:sp>
            <p:sp>
              <p:nvSpPr>
                <p:cNvPr id="220" name="íślíḋè-TextBox 29">
                  <a:extLst>
                    <a:ext uri="{FF2B5EF4-FFF2-40B4-BE49-F238E27FC236}">
                      <a16:creationId xmlns:a16="http://schemas.microsoft.com/office/drawing/2014/main" xmlns="" id="{00AE48F4-721C-4474-A567-44A8A019ACE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08744" y="5271956"/>
                  <a:ext cx="1888502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透過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分群（</a:t>
                  </a:r>
                  <a:r>
                    <a:rPr lang="en-US" altLang="zh-TW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clustering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）將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互有緊密關聯的詞彙聚集「群集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」；以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詞彙共現性、同義、反義分析與句型分析等方法，以建構</a:t>
                  </a:r>
                  <a:r>
                    <a:rPr lang="zh-TW" altLang="en-US" sz="1000" dirty="0" smtClean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出本體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知識之概念階層</a:t>
                  </a:r>
                </a:p>
              </p:txBody>
            </p:sp>
          </p:grpSp>
          <p:grpSp>
            <p:nvGrpSpPr>
              <p:cNvPr id="216" name="Group 25">
                <a:extLst>
                  <a:ext uri="{FF2B5EF4-FFF2-40B4-BE49-F238E27FC236}">
                    <a16:creationId xmlns:a16="http://schemas.microsoft.com/office/drawing/2014/main" xmlns="" id="{CB477418-9BF9-4768-86EA-512D7E51AE50}"/>
                  </a:ext>
                </a:extLst>
              </p:cNvPr>
              <p:cNvGrpSpPr/>
              <p:nvPr/>
            </p:nvGrpSpPr>
            <p:grpSpPr>
              <a:xfrm>
                <a:off x="10063765" y="2153315"/>
                <a:ext cx="2213144" cy="768984"/>
                <a:chOff x="902559" y="4992720"/>
                <a:chExt cx="2213144" cy="768984"/>
              </a:xfrm>
            </p:grpSpPr>
            <p:sp>
              <p:nvSpPr>
                <p:cNvPr id="217" name="íślíḋè-TextBox 26">
                  <a:extLst>
                    <a:ext uri="{FF2B5EF4-FFF2-40B4-BE49-F238E27FC236}">
                      <a16:creationId xmlns:a16="http://schemas.microsoft.com/office/drawing/2014/main" xmlns="" id="{70AB784B-E1FF-486D-9C3F-5739F003005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02559" y="4992720"/>
                  <a:ext cx="2213144" cy="259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TW" altLang="en-US" sz="1400" b="1" dirty="0">
                      <a:solidFill>
                        <a:srgbClr val="273A4F"/>
                      </a:solidFill>
                      <a:latin typeface="Arial"/>
                      <a:ea typeface="微软雅黑"/>
                    </a:rPr>
                    <a:t>雛型本體產出</a:t>
                  </a:r>
                </a:p>
              </p:txBody>
            </p:sp>
            <p:sp>
              <p:nvSpPr>
                <p:cNvPr id="218" name="íślíḋè-TextBox 27">
                  <a:extLst>
                    <a:ext uri="{FF2B5EF4-FFF2-40B4-BE49-F238E27FC236}">
                      <a16:creationId xmlns:a16="http://schemas.microsoft.com/office/drawing/2014/main" xmlns="" id="{16958DD7-AC50-4DEB-9238-B1A29D0B3F7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333991" y="5252497"/>
                  <a:ext cx="1486086" cy="509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20000"/>
                    </a:lnSpc>
                    <a:defRPr/>
                  </a:pP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將語意網路轉換為以</a:t>
                  </a:r>
                  <a:r>
                    <a:rPr lang="en-US" altLang="zh-TW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OWL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（</a:t>
                  </a:r>
                  <a:r>
                    <a:rPr lang="en-US" altLang="zh-TW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web ontology language</a:t>
                  </a:r>
                  <a:r>
                    <a:rPr lang="zh-TW" altLang="en-US" sz="1000" dirty="0">
                      <a:solidFill>
                        <a:srgbClr val="000000"/>
                      </a:solidFill>
                      <a:latin typeface="Arial"/>
                      <a:ea typeface="微软雅黑"/>
                    </a:rPr>
                    <a:t>）語言所表達領域本體知識</a:t>
                  </a:r>
                </a:p>
              </p:txBody>
            </p:sp>
          </p:grpSp>
        </p:grpSp>
        <p:sp>
          <p:nvSpPr>
            <p:cNvPr id="210" name="íślíḋè-TextBox 28">
              <a:extLst>
                <a:ext uri="{FF2B5EF4-FFF2-40B4-BE49-F238E27FC236}">
                  <a16:creationId xmlns:a16="http://schemas.microsoft.com/office/drawing/2014/main" xmlns="" id="{28331E8C-46DB-4C72-B67C-463A44388C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633763" y="5040838"/>
              <a:ext cx="2041029" cy="2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TW" altLang="en-US" sz="1400" b="1" dirty="0">
                  <a:solidFill>
                    <a:srgbClr val="FFC32B"/>
                  </a:solidFill>
                  <a:latin typeface="Arial"/>
                  <a:ea typeface="微软雅黑"/>
                </a:rPr>
                <a:t>雛型本體評估</a:t>
              </a:r>
            </a:p>
          </p:txBody>
        </p:sp>
        <p:sp>
          <p:nvSpPr>
            <p:cNvPr id="211" name="íślíḋè-TextBox 29">
              <a:extLst>
                <a:ext uri="{FF2B5EF4-FFF2-40B4-BE49-F238E27FC236}">
                  <a16:creationId xmlns:a16="http://schemas.microsoft.com/office/drawing/2014/main" xmlns="" id="{00AE48F4-721C-4474-A567-44A8A019ACE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943558" y="5310034"/>
              <a:ext cx="1696935" cy="349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000" dirty="0">
                  <a:solidFill>
                    <a:srgbClr val="000000"/>
                  </a:solidFill>
                  <a:latin typeface="Arial"/>
                  <a:ea typeface="微软雅黑"/>
                </a:rPr>
                <a:t>設計適當問卷</a:t>
              </a:r>
              <a:r>
                <a:rPr lang="zh-TW" altLang="en-US" sz="1000" dirty="0" smtClean="0">
                  <a:solidFill>
                    <a:srgbClr val="000000"/>
                  </a:solidFill>
                  <a:latin typeface="Arial"/>
                  <a:ea typeface="微软雅黑"/>
                </a:rPr>
                <a:t>，進行</a:t>
              </a:r>
              <a:r>
                <a:rPr lang="zh-TW" altLang="en-US" sz="1000" dirty="0">
                  <a:solidFill>
                    <a:srgbClr val="000000"/>
                  </a:solidFill>
                  <a:latin typeface="Arial"/>
                  <a:ea typeface="微软雅黑"/>
                </a:rPr>
                <a:t>妥適程度之評估，以檢驗「雛型本體」可否提供後續再利用。</a:t>
              </a:r>
            </a:p>
          </p:txBody>
        </p:sp>
      </p:grpSp>
      <p:sp>
        <p:nvSpPr>
          <p:cNvPr id="234" name="íślíḋè-TextBox 34">
            <a:extLst>
              <a:ext uri="{FF2B5EF4-FFF2-40B4-BE49-F238E27FC236}">
                <a16:creationId xmlns:a16="http://schemas.microsoft.com/office/drawing/2014/main" xmlns="" id="{7855AAB4-D9CD-496C-9912-FD5E1B2D1C9C}"/>
              </a:ext>
            </a:extLst>
          </p:cNvPr>
          <p:cNvSpPr txBox="1">
            <a:spLocks/>
          </p:cNvSpPr>
          <p:nvPr/>
        </p:nvSpPr>
        <p:spPr bwMode="auto">
          <a:xfrm>
            <a:off x="41799" y="1531822"/>
            <a:ext cx="2041028" cy="4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TW" altLang="en-US" sz="1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語</a:t>
            </a:r>
            <a:r>
              <a:rPr lang="zh-TW" altLang="en-US" sz="1400" b="1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料</a:t>
            </a:r>
            <a:r>
              <a:rPr lang="zh-TW" altLang="en-US" sz="1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建構</a:t>
            </a:r>
            <a:endParaRPr lang="zh-CN" altLang="en-US" sz="1400" b="1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235" name="íślíḋè-TextBox 34">
            <a:extLst>
              <a:ext uri="{FF2B5EF4-FFF2-40B4-BE49-F238E27FC236}">
                <a16:creationId xmlns:a16="http://schemas.microsoft.com/office/drawing/2014/main" xmlns="" id="{7855AAB4-D9CD-496C-9912-FD5E1B2D1C9C}"/>
              </a:ext>
            </a:extLst>
          </p:cNvPr>
          <p:cNvSpPr txBox="1">
            <a:spLocks/>
          </p:cNvSpPr>
          <p:nvPr/>
        </p:nvSpPr>
        <p:spPr bwMode="auto">
          <a:xfrm>
            <a:off x="1722300" y="1512005"/>
            <a:ext cx="2041028" cy="4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TW" altLang="en-US" sz="1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語言學分析</a:t>
            </a:r>
            <a:endParaRPr lang="zh-CN" altLang="en-US" sz="1400" b="1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236" name="íślíḋè-TextBox 34">
            <a:extLst>
              <a:ext uri="{FF2B5EF4-FFF2-40B4-BE49-F238E27FC236}">
                <a16:creationId xmlns:a16="http://schemas.microsoft.com/office/drawing/2014/main" xmlns="" id="{7855AAB4-D9CD-496C-9912-FD5E1B2D1C9C}"/>
              </a:ext>
            </a:extLst>
          </p:cNvPr>
          <p:cNvSpPr txBox="1">
            <a:spLocks/>
          </p:cNvSpPr>
          <p:nvPr/>
        </p:nvSpPr>
        <p:spPr bwMode="auto">
          <a:xfrm>
            <a:off x="3554347" y="1479054"/>
            <a:ext cx="2041028" cy="4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TW" altLang="en-US" sz="1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標準</a:t>
            </a:r>
            <a:r>
              <a:rPr lang="zh-TW" altLang="en-US" sz="1400" b="1" dirty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化</a:t>
            </a:r>
            <a:endParaRPr lang="zh-CN" altLang="en-US" sz="1400" b="1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</a:endParaRPr>
          </a:p>
        </p:txBody>
      </p:sp>
      <p:sp>
        <p:nvSpPr>
          <p:cNvPr id="237" name="íślíḋè-TextBox 34">
            <a:extLst>
              <a:ext uri="{FF2B5EF4-FFF2-40B4-BE49-F238E27FC236}">
                <a16:creationId xmlns:a16="http://schemas.microsoft.com/office/drawing/2014/main" xmlns="" id="{7855AAB4-D9CD-496C-9912-FD5E1B2D1C9C}"/>
              </a:ext>
            </a:extLst>
          </p:cNvPr>
          <p:cNvSpPr txBox="1">
            <a:spLocks/>
          </p:cNvSpPr>
          <p:nvPr/>
        </p:nvSpPr>
        <p:spPr bwMode="auto">
          <a:xfrm>
            <a:off x="6270264" y="1503703"/>
            <a:ext cx="2041028" cy="47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TW" altLang="en-US" sz="1400" b="1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微软雅黑"/>
              </a:rPr>
              <a:t>正規化</a:t>
            </a:r>
            <a:endParaRPr lang="zh-CN" altLang="en-US" sz="1400" b="1" dirty="0">
              <a:solidFill>
                <a:schemeClr val="bg2">
                  <a:lumMod val="75000"/>
                </a:scheme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216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3FA5754F-9D46-4B8C-A8D4-36CC63534373}"/>
              </a:ext>
            </a:extLst>
          </p:cNvPr>
          <p:cNvGrpSpPr/>
          <p:nvPr/>
        </p:nvGrpSpPr>
        <p:grpSpPr>
          <a:xfrm>
            <a:off x="336493" y="1718368"/>
            <a:ext cx="3615747" cy="4484723"/>
            <a:chOff x="1091444" y="1808820"/>
            <a:chExt cx="2256251" cy="3698776"/>
          </a:xfrm>
        </p:grpSpPr>
        <p:sp>
          <p:nvSpPr>
            <p:cNvPr id="28" name="íṩľíḍè-圆角矩形 61">
              <a:extLst>
                <a:ext uri="{FF2B5EF4-FFF2-40B4-BE49-F238E27FC236}">
                  <a16:creationId xmlns:a16="http://schemas.microsoft.com/office/drawing/2014/main" xmlns="" id="{BF2DB86E-284A-45D8-BA79-041E8291E119}"/>
                </a:ext>
              </a:extLst>
            </p:cNvPr>
            <p:cNvSpPr/>
            <p:nvPr/>
          </p:nvSpPr>
          <p:spPr>
            <a:xfrm>
              <a:off x="1091444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詞彚表建置</a:t>
              </a:r>
            </a:p>
          </p:txBody>
        </p:sp>
        <p:sp>
          <p:nvSpPr>
            <p:cNvPr id="29" name="íṩľíḍè-任意多边形 62">
              <a:extLst>
                <a:ext uri="{FF2B5EF4-FFF2-40B4-BE49-F238E27FC236}">
                  <a16:creationId xmlns:a16="http://schemas.microsoft.com/office/drawing/2014/main" xmlns="" id="{7F013AE0-1B67-454C-86CF-5C022F924034}"/>
                </a:ext>
              </a:extLst>
            </p:cNvPr>
            <p:cNvSpPr/>
            <p:nvPr/>
          </p:nvSpPr>
          <p:spPr>
            <a:xfrm>
              <a:off x="1091444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íṩľíḍè-文本框 63">
              <a:extLst>
                <a:ext uri="{FF2B5EF4-FFF2-40B4-BE49-F238E27FC236}">
                  <a16:creationId xmlns:a16="http://schemas.microsoft.com/office/drawing/2014/main" xmlns="" id="{0E4833F3-622D-41B3-9382-DA6279EFE3D9}"/>
                </a:ext>
              </a:extLst>
            </p:cNvPr>
            <p:cNvSpPr txBox="1"/>
            <p:nvPr/>
          </p:nvSpPr>
          <p:spPr>
            <a:xfrm>
              <a:off x="1841901" y="2453397"/>
              <a:ext cx="755336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>
                  <a:solidFill>
                    <a:srgbClr val="E7E6E6"/>
                  </a:solidFill>
                </a:rPr>
                <a:t>01</a:t>
              </a:r>
            </a:p>
          </p:txBody>
        </p:sp>
        <p:sp>
          <p:nvSpPr>
            <p:cNvPr id="31" name="íṩľíḍè-Rectangle 30">
              <a:extLst>
                <a:ext uri="{FF2B5EF4-FFF2-40B4-BE49-F238E27FC236}">
                  <a16:creationId xmlns:a16="http://schemas.microsoft.com/office/drawing/2014/main" xmlns="" id="{505C1AAF-BA41-4695-BEF5-65635F78E904}"/>
                </a:ext>
              </a:extLst>
            </p:cNvPr>
            <p:cNvSpPr/>
            <p:nvPr/>
          </p:nvSpPr>
          <p:spPr>
            <a:xfrm>
              <a:off x="1177106" y="3376507"/>
              <a:ext cx="2084926" cy="199936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1. </a:t>
              </a:r>
              <a:r>
                <a:rPr lang="zh-TW" altLang="en-US" sz="1200" dirty="0" smtClean="0">
                  <a:solidFill>
                    <a:srgbClr val="000000"/>
                  </a:solidFill>
                </a:rPr>
                <a:t>期刊以</a:t>
              </a:r>
              <a:r>
                <a:rPr lang="zh-TW" altLang="en-US" sz="1200" dirty="0">
                  <a:solidFill>
                    <a:srgbClr val="000000"/>
                  </a:solidFill>
                </a:rPr>
                <a:t>會計研究月刊中有關公司治理等議題的文章共</a:t>
              </a:r>
              <a:r>
                <a:rPr lang="en-US" altLang="zh-TW" sz="1200" dirty="0">
                  <a:solidFill>
                    <a:srgbClr val="000000"/>
                  </a:solidFill>
                </a:rPr>
                <a:t>4</a:t>
              </a:r>
              <a:r>
                <a:rPr lang="zh-TW" altLang="en-US" sz="1200" dirty="0">
                  <a:solidFill>
                    <a:srgbClr val="000000"/>
                  </a:solidFill>
                </a:rPr>
                <a:t>篇為主，並於全國博碩士論文網下載公司治理議題論文摘要共</a:t>
              </a:r>
              <a:r>
                <a:rPr lang="en-US" altLang="zh-TW" sz="1200" dirty="0">
                  <a:solidFill>
                    <a:srgbClr val="000000"/>
                  </a:solidFill>
                </a:rPr>
                <a:t>150</a:t>
              </a:r>
              <a:r>
                <a:rPr lang="zh-TW" altLang="en-US" sz="1200" dirty="0">
                  <a:solidFill>
                    <a:srgbClr val="000000"/>
                  </a:solidFill>
                </a:rPr>
                <a:t>篇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rgbClr val="000000"/>
                  </a:solidFill>
                </a:rPr>
                <a:t> 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2.</a:t>
              </a:r>
              <a:r>
                <a:rPr lang="zh-TW" altLang="en-US" sz="1200" dirty="0">
                  <a:solidFill>
                    <a:srgbClr val="000000"/>
                  </a:solidFill>
                </a:rPr>
                <a:t>輔以文字探勘技術 ，找出</a:t>
              </a:r>
              <a:r>
                <a:rPr lang="en-US" altLang="zh-TW" sz="1200" dirty="0">
                  <a:solidFill>
                    <a:srgbClr val="000000"/>
                  </a:solidFill>
                </a:rPr>
                <a:t>233</a:t>
              </a:r>
              <a:r>
                <a:rPr lang="zh-TW" altLang="en-US" sz="1200" dirty="0">
                  <a:solidFill>
                    <a:srgbClr val="000000"/>
                  </a:solidFill>
                </a:rPr>
                <a:t>個重要關鍵詞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rgbClr val="000000"/>
                  </a:solidFill>
                </a:rPr>
                <a:t> 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3.</a:t>
              </a:r>
              <a:r>
                <a:rPr lang="zh-TW" altLang="en-US" sz="1200" dirty="0">
                  <a:solidFill>
                    <a:srgbClr val="000000"/>
                  </a:solidFill>
                </a:rPr>
                <a:t>全文搜尋詞彚定義 </a:t>
              </a:r>
              <a:r>
                <a:rPr lang="en-US" altLang="zh-TW" sz="1200" dirty="0">
                  <a:solidFill>
                    <a:srgbClr val="000000"/>
                  </a:solidFill>
                </a:rPr>
                <a:t>+ </a:t>
              </a:r>
              <a:r>
                <a:rPr lang="zh-TW" altLang="en-US" sz="1200" dirty="0">
                  <a:solidFill>
                    <a:srgbClr val="000000"/>
                  </a:solidFill>
                </a:rPr>
                <a:t>同詞異義的處理 </a:t>
              </a:r>
              <a:r>
                <a:rPr lang="en-US" altLang="zh-TW" sz="1200" dirty="0">
                  <a:solidFill>
                    <a:srgbClr val="000000"/>
                  </a:solidFill>
                </a:rPr>
                <a:t>+ </a:t>
              </a:r>
              <a:r>
                <a:rPr lang="zh-TW" altLang="en-US" sz="1200" dirty="0">
                  <a:solidFill>
                    <a:srgbClr val="000000"/>
                  </a:solidFill>
                </a:rPr>
                <a:t>異詞同義的處理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87FC6D4D-E342-4191-8658-619E4601CFD9}"/>
              </a:ext>
            </a:extLst>
          </p:cNvPr>
          <p:cNvGrpSpPr/>
          <p:nvPr/>
        </p:nvGrpSpPr>
        <p:grpSpPr>
          <a:xfrm>
            <a:off x="4257558" y="1698873"/>
            <a:ext cx="3404263" cy="4504217"/>
            <a:chOff x="3723736" y="1808820"/>
            <a:chExt cx="2256251" cy="3698776"/>
          </a:xfrm>
        </p:grpSpPr>
        <p:sp>
          <p:nvSpPr>
            <p:cNvPr id="23" name="íṩľíḍè-圆角矩形 56">
              <a:extLst>
                <a:ext uri="{FF2B5EF4-FFF2-40B4-BE49-F238E27FC236}">
                  <a16:creationId xmlns:a16="http://schemas.microsoft.com/office/drawing/2014/main" xmlns="" id="{85A70669-6066-419A-97B7-8FCD88B42BB9}"/>
                </a:ext>
              </a:extLst>
            </p:cNvPr>
            <p:cNvSpPr/>
            <p:nvPr/>
          </p:nvSpPr>
          <p:spPr>
            <a:xfrm>
              <a:off x="3723736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</a:rPr>
                <a:t>文本處理並產生詞庫</a:t>
              </a:r>
            </a:p>
          </p:txBody>
        </p:sp>
        <p:sp>
          <p:nvSpPr>
            <p:cNvPr id="24" name="íślíḋè-任意多边形 57">
              <a:extLst>
                <a:ext uri="{FF2B5EF4-FFF2-40B4-BE49-F238E27FC236}">
                  <a16:creationId xmlns:a16="http://schemas.microsoft.com/office/drawing/2014/main" xmlns="" id="{4FCAAADB-0F3E-48BA-88F6-2B2B84D381C9}"/>
                </a:ext>
              </a:extLst>
            </p:cNvPr>
            <p:cNvSpPr/>
            <p:nvPr/>
          </p:nvSpPr>
          <p:spPr>
            <a:xfrm>
              <a:off x="3723736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5" name="íślíḋè-文本框 58">
              <a:extLst>
                <a:ext uri="{FF2B5EF4-FFF2-40B4-BE49-F238E27FC236}">
                  <a16:creationId xmlns:a16="http://schemas.microsoft.com/office/drawing/2014/main" xmlns="" id="{80B1A317-CF97-4BB3-9716-DA7E5AE1B282}"/>
                </a:ext>
              </a:extLst>
            </p:cNvPr>
            <p:cNvSpPr txBox="1"/>
            <p:nvPr/>
          </p:nvSpPr>
          <p:spPr>
            <a:xfrm>
              <a:off x="4474193" y="2453397"/>
              <a:ext cx="755336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>
                  <a:solidFill>
                    <a:srgbClr val="E7E6E6"/>
                  </a:solidFill>
                </a:rPr>
                <a:t>02</a:t>
              </a:r>
            </a:p>
          </p:txBody>
        </p:sp>
        <p:sp>
          <p:nvSpPr>
            <p:cNvPr id="26" name="íślíḋè-Rectangle 25">
              <a:extLst>
                <a:ext uri="{FF2B5EF4-FFF2-40B4-BE49-F238E27FC236}">
                  <a16:creationId xmlns:a16="http://schemas.microsoft.com/office/drawing/2014/main" xmlns="" id="{6EA03619-DDB1-4429-A406-113642461C92}"/>
                </a:ext>
              </a:extLst>
            </p:cNvPr>
            <p:cNvSpPr/>
            <p:nvPr/>
          </p:nvSpPr>
          <p:spPr>
            <a:xfrm>
              <a:off x="3809398" y="3376508"/>
              <a:ext cx="2084926" cy="183107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400" dirty="0">
                  <a:solidFill>
                    <a:srgbClr val="000000"/>
                  </a:solidFill>
                </a:rPr>
                <a:t>1.</a:t>
              </a:r>
              <a:r>
                <a:rPr lang="zh-TW" altLang="en-US" sz="1400" dirty="0">
                  <a:solidFill>
                    <a:srgbClr val="000000"/>
                  </a:solidFill>
                </a:rPr>
                <a:t>針對所建構之詞彚表，輸入中研院中文斷詞系統</a:t>
              </a:r>
              <a:r>
                <a:rPr lang="zh-TW" altLang="en-US" sz="1400" dirty="0" smtClean="0">
                  <a:solidFill>
                    <a:srgbClr val="000000"/>
                  </a:solidFill>
                </a:rPr>
                <a:t>，協助</a:t>
              </a:r>
              <a:r>
                <a:rPr lang="zh-TW" altLang="en-US" sz="1400" dirty="0">
                  <a:solidFill>
                    <a:srgbClr val="000000"/>
                  </a:solidFill>
                </a:rPr>
                <a:t>建置公司治理 領域詞庫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000000"/>
                  </a:solidFill>
                </a:rPr>
                <a:t> 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400" dirty="0">
                  <a:solidFill>
                    <a:srgbClr val="000000"/>
                  </a:solidFill>
                </a:rPr>
                <a:t>2.</a:t>
              </a:r>
              <a:r>
                <a:rPr lang="zh-TW" altLang="en-US" sz="1400" dirty="0">
                  <a:solidFill>
                    <a:srgbClr val="000000"/>
                  </a:solidFill>
                </a:rPr>
                <a:t>在進行中文斷詞後，會將斷詞結果與本研究所制訂之詞彚表中的詞項進行比對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2329CAC-FF64-4A7D-9CC0-F3DF38BA63D5}"/>
              </a:ext>
            </a:extLst>
          </p:cNvPr>
          <p:cNvGrpSpPr/>
          <p:nvPr/>
        </p:nvGrpSpPr>
        <p:grpSpPr>
          <a:xfrm>
            <a:off x="7967139" y="1718368"/>
            <a:ext cx="3549357" cy="4484721"/>
            <a:chOff x="6356029" y="1808820"/>
            <a:chExt cx="2256251" cy="3698776"/>
          </a:xfrm>
        </p:grpSpPr>
        <p:sp>
          <p:nvSpPr>
            <p:cNvPr id="18" name="íślíḋè-圆角矩形 51">
              <a:extLst>
                <a:ext uri="{FF2B5EF4-FFF2-40B4-BE49-F238E27FC236}">
                  <a16:creationId xmlns:a16="http://schemas.microsoft.com/office/drawing/2014/main" xmlns="" id="{37EA31D0-A3B9-4F72-A2C7-A11A4326FC57}"/>
                </a:ext>
              </a:extLst>
            </p:cNvPr>
            <p:cNvSpPr/>
            <p:nvPr/>
          </p:nvSpPr>
          <p:spPr>
            <a:xfrm>
              <a:off x="6356029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</a:rPr>
                <a:t>語意網路建構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íślíḋè-任意多边形 52">
              <a:extLst>
                <a:ext uri="{FF2B5EF4-FFF2-40B4-BE49-F238E27FC236}">
                  <a16:creationId xmlns:a16="http://schemas.microsoft.com/office/drawing/2014/main" xmlns="" id="{100D7485-0802-4D2F-AB25-EB355BB89744}"/>
                </a:ext>
              </a:extLst>
            </p:cNvPr>
            <p:cNvSpPr/>
            <p:nvPr/>
          </p:nvSpPr>
          <p:spPr>
            <a:xfrm>
              <a:off x="6356029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" name="íślíḋè-文本框 53">
              <a:extLst>
                <a:ext uri="{FF2B5EF4-FFF2-40B4-BE49-F238E27FC236}">
                  <a16:creationId xmlns:a16="http://schemas.microsoft.com/office/drawing/2014/main" xmlns="" id="{751AC6EE-5C84-4CF2-B6DB-FD52ABEB8B1C}"/>
                </a:ext>
              </a:extLst>
            </p:cNvPr>
            <p:cNvSpPr txBox="1"/>
            <p:nvPr/>
          </p:nvSpPr>
          <p:spPr>
            <a:xfrm>
              <a:off x="7106487" y="2453397"/>
              <a:ext cx="755335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>
                  <a:solidFill>
                    <a:srgbClr val="E7E6E6"/>
                  </a:solidFill>
                </a:rPr>
                <a:t>03</a:t>
              </a:r>
            </a:p>
          </p:txBody>
        </p:sp>
        <p:sp>
          <p:nvSpPr>
            <p:cNvPr id="21" name="íślíḋè-Rectangle 20">
              <a:extLst>
                <a:ext uri="{FF2B5EF4-FFF2-40B4-BE49-F238E27FC236}">
                  <a16:creationId xmlns:a16="http://schemas.microsoft.com/office/drawing/2014/main" xmlns="" id="{50491953-3E7C-46B0-8E4C-6CF11B16802A}"/>
                </a:ext>
              </a:extLst>
            </p:cNvPr>
            <p:cNvSpPr/>
            <p:nvPr/>
          </p:nvSpPr>
          <p:spPr>
            <a:xfrm>
              <a:off x="6441691" y="3376508"/>
              <a:ext cx="2170589" cy="1999368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1.</a:t>
              </a:r>
              <a:r>
                <a:rPr lang="zh-TW" altLang="en-US" sz="1200" dirty="0">
                  <a:solidFill>
                    <a:srgbClr val="000000"/>
                  </a:solidFill>
                </a:rPr>
                <a:t>基於前一步驟詞庫所建立之詞彙向量空間，利用</a:t>
              </a:r>
              <a:r>
                <a:rPr lang="en-US" altLang="zh-TW" sz="1200" dirty="0">
                  <a:solidFill>
                    <a:srgbClr val="000000"/>
                  </a:solidFill>
                </a:rPr>
                <a:t>TFIDF </a:t>
              </a:r>
              <a:r>
                <a:rPr lang="zh-TW" altLang="en-US" sz="1200" dirty="0">
                  <a:solidFill>
                    <a:srgbClr val="000000"/>
                  </a:solidFill>
                </a:rPr>
                <a:t>為詞項建立特徵向量，相似度計算總連結筆數</a:t>
              </a:r>
              <a:r>
                <a:rPr lang="en-US" altLang="zh-TW" sz="1200" dirty="0">
                  <a:solidFill>
                    <a:srgbClr val="000000"/>
                  </a:solidFill>
                </a:rPr>
                <a:t>n</a:t>
              </a:r>
              <a:r>
                <a:rPr lang="zh-TW" altLang="en-US" sz="1200" dirty="0">
                  <a:solidFill>
                    <a:srgbClr val="000000"/>
                  </a:solidFill>
                </a:rPr>
                <a:t>為</a:t>
              </a:r>
              <a:r>
                <a:rPr lang="en-US" altLang="zh-TW" sz="1200" dirty="0">
                  <a:solidFill>
                    <a:srgbClr val="000000"/>
                  </a:solidFill>
                </a:rPr>
                <a:t>20,301</a:t>
              </a:r>
              <a:r>
                <a:rPr lang="zh-TW" altLang="en-US" sz="1200" dirty="0">
                  <a:solidFill>
                    <a:srgbClr val="000000"/>
                  </a:solidFill>
                </a:rPr>
                <a:t>筆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rgbClr val="000000"/>
                  </a:solidFill>
                </a:rPr>
                <a:t> 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2.</a:t>
              </a:r>
              <a:r>
                <a:rPr lang="zh-TW" altLang="en-US" sz="1200" dirty="0">
                  <a:solidFill>
                    <a:srgbClr val="000000"/>
                  </a:solidFill>
                </a:rPr>
                <a:t>進行詞項間的相似度計算，計算出詞項間之關聯程度，經篩選後僅餘</a:t>
              </a:r>
              <a:r>
                <a:rPr lang="en-US" altLang="zh-TW" sz="1200" dirty="0">
                  <a:solidFill>
                    <a:srgbClr val="000000"/>
                  </a:solidFill>
                </a:rPr>
                <a:t>375</a:t>
              </a:r>
              <a:r>
                <a:rPr lang="zh-TW" altLang="en-US" sz="1200" dirty="0">
                  <a:solidFill>
                    <a:srgbClr val="000000"/>
                  </a:solidFill>
                </a:rPr>
                <a:t>筆</a:t>
              </a:r>
            </a:p>
            <a:p>
              <a:pPr>
                <a:lnSpc>
                  <a:spcPct val="120000"/>
                </a:lnSpc>
              </a:pPr>
              <a:r>
                <a:rPr lang="zh-TW" altLang="en-US" sz="1200" dirty="0">
                  <a:solidFill>
                    <a:srgbClr val="000000"/>
                  </a:solidFill>
                </a:rPr>
                <a:t> 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3. </a:t>
              </a:r>
              <a:r>
                <a:rPr lang="zh-TW" altLang="en-US" sz="1200" dirty="0">
                  <a:solidFill>
                    <a:srgbClr val="000000"/>
                  </a:solidFill>
                </a:rPr>
                <a:t>並依據所篩選出之詞項關聯程度，進行詞彙間聯結，分別以公司治理、內部控制、企業風險管理為中心分別做呈現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476175" y="74920"/>
            <a:ext cx="9465276" cy="16434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標題 1"/>
          <p:cNvSpPr txBox="1">
            <a:spLocks/>
          </p:cNvSpPr>
          <p:nvPr/>
        </p:nvSpPr>
        <p:spPr>
          <a:xfrm>
            <a:off x="701890" y="468385"/>
            <a:ext cx="10515600" cy="6684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在公司治理的應用</a:t>
            </a:r>
            <a:endParaRPr lang="zh-TW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7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6175" y="74920"/>
            <a:ext cx="9465276" cy="16434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標題 1"/>
          <p:cNvSpPr txBox="1">
            <a:spLocks/>
          </p:cNvSpPr>
          <p:nvPr/>
        </p:nvSpPr>
        <p:spPr>
          <a:xfrm>
            <a:off x="701890" y="468385"/>
            <a:ext cx="10515600" cy="6684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在公司治理的應用</a:t>
            </a:r>
            <a:endParaRPr lang="zh-TW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grpSp>
        <p:nvGrpSpPr>
          <p:cNvPr id="22" name="组合 3">
            <a:extLst>
              <a:ext uri="{FF2B5EF4-FFF2-40B4-BE49-F238E27FC236}">
                <a16:creationId xmlns:a16="http://schemas.microsoft.com/office/drawing/2014/main" xmlns="" id="{87FC6D4D-E342-4191-8658-619E4601CFD9}"/>
              </a:ext>
            </a:extLst>
          </p:cNvPr>
          <p:cNvGrpSpPr/>
          <p:nvPr/>
        </p:nvGrpSpPr>
        <p:grpSpPr>
          <a:xfrm>
            <a:off x="590786" y="1718368"/>
            <a:ext cx="3404305" cy="4497080"/>
            <a:chOff x="3723735" y="1808820"/>
            <a:chExt cx="2256252" cy="3698776"/>
          </a:xfrm>
        </p:grpSpPr>
        <p:sp>
          <p:nvSpPr>
            <p:cNvPr id="27" name="íṩľíḍè-圆角矩形 56">
              <a:extLst>
                <a:ext uri="{FF2B5EF4-FFF2-40B4-BE49-F238E27FC236}">
                  <a16:creationId xmlns:a16="http://schemas.microsoft.com/office/drawing/2014/main" xmlns="" id="{85A70669-6066-419A-97B7-8FCD88B42BB9}"/>
                </a:ext>
              </a:extLst>
            </p:cNvPr>
            <p:cNvSpPr/>
            <p:nvPr/>
          </p:nvSpPr>
          <p:spPr>
            <a:xfrm>
              <a:off x="3723736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</a:rPr>
                <a:t> 語意結構分析</a:t>
              </a:r>
            </a:p>
          </p:txBody>
        </p:sp>
        <p:sp>
          <p:nvSpPr>
            <p:cNvPr id="32" name="íślíḋè-任意多边形 57">
              <a:extLst>
                <a:ext uri="{FF2B5EF4-FFF2-40B4-BE49-F238E27FC236}">
                  <a16:creationId xmlns:a16="http://schemas.microsoft.com/office/drawing/2014/main" xmlns="" id="{4FCAAADB-0F3E-48BA-88F6-2B2B84D381C9}"/>
                </a:ext>
              </a:extLst>
            </p:cNvPr>
            <p:cNvSpPr/>
            <p:nvPr/>
          </p:nvSpPr>
          <p:spPr>
            <a:xfrm>
              <a:off x="3723735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" name="íślíḋè-文本框 58">
              <a:extLst>
                <a:ext uri="{FF2B5EF4-FFF2-40B4-BE49-F238E27FC236}">
                  <a16:creationId xmlns:a16="http://schemas.microsoft.com/office/drawing/2014/main" xmlns="" id="{80B1A317-CF97-4BB3-9716-DA7E5AE1B282}"/>
                </a:ext>
              </a:extLst>
            </p:cNvPr>
            <p:cNvSpPr txBox="1"/>
            <p:nvPr/>
          </p:nvSpPr>
          <p:spPr>
            <a:xfrm>
              <a:off x="4474193" y="2453397"/>
              <a:ext cx="755336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 dirty="0" smtClean="0">
                  <a:solidFill>
                    <a:srgbClr val="E7E6E6"/>
                  </a:solidFill>
                </a:rPr>
                <a:t>04</a:t>
              </a:r>
              <a:endParaRPr lang="en-US" sz="4000" dirty="0">
                <a:solidFill>
                  <a:srgbClr val="E7E6E6"/>
                </a:solidFill>
              </a:endParaRPr>
            </a:p>
          </p:txBody>
        </p:sp>
        <p:sp>
          <p:nvSpPr>
            <p:cNvPr id="34" name="íślíḋè-Rectangle 25">
              <a:extLst>
                <a:ext uri="{FF2B5EF4-FFF2-40B4-BE49-F238E27FC236}">
                  <a16:creationId xmlns:a16="http://schemas.microsoft.com/office/drawing/2014/main" xmlns="" id="{6EA03619-DDB1-4429-A406-113642461C92}"/>
                </a:ext>
              </a:extLst>
            </p:cNvPr>
            <p:cNvSpPr/>
            <p:nvPr/>
          </p:nvSpPr>
          <p:spPr>
            <a:xfrm>
              <a:off x="3823941" y="3148570"/>
              <a:ext cx="2084926" cy="213108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1.</a:t>
              </a:r>
              <a:r>
                <a:rPr lang="zh-TW" altLang="en-US" sz="1200" dirty="0">
                  <a:solidFill>
                    <a:srgbClr val="000000"/>
                  </a:solidFill>
                </a:rPr>
                <a:t>透過分群（</a:t>
              </a:r>
              <a:r>
                <a:rPr lang="en-US" altLang="zh-TW" sz="1200" dirty="0">
                  <a:solidFill>
                    <a:srgbClr val="000000"/>
                  </a:solidFill>
                </a:rPr>
                <a:t>clustering</a:t>
              </a:r>
              <a:r>
                <a:rPr lang="zh-TW" altLang="en-US" sz="1200" dirty="0">
                  <a:solidFill>
                    <a:srgbClr val="000000"/>
                  </a:solidFill>
                </a:rPr>
                <a:t>）演算法，將互有緊密關聯的詞彙 聚集「群集」，並建議出「群集</a:t>
              </a:r>
              <a:r>
                <a:rPr lang="zh-TW" altLang="en-US" sz="1200" dirty="0" smtClean="0">
                  <a:solidFill>
                    <a:srgbClr val="000000"/>
                  </a:solidFill>
                </a:rPr>
                <a:t>中心」</a:t>
              </a:r>
              <a:endParaRPr lang="en-US" altLang="zh-TW" sz="1200" dirty="0" smtClean="0">
                <a:solidFill>
                  <a:srgbClr val="000000"/>
                </a:solidFill>
              </a:endParaRPr>
            </a:p>
            <a:p>
              <a:pPr>
                <a:lnSpc>
                  <a:spcPct val="120000"/>
                </a:lnSpc>
              </a:pPr>
              <a:endParaRPr lang="zh-TW" altLang="en-US" sz="1200" dirty="0">
                <a:solidFill>
                  <a:srgbClr val="00000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TW" sz="1200" dirty="0" smtClean="0">
                  <a:solidFill>
                    <a:srgbClr val="000000"/>
                  </a:solidFill>
                </a:rPr>
                <a:t>2. </a:t>
              </a:r>
              <a:r>
                <a:rPr lang="zh-TW" altLang="en-US" sz="1200" dirty="0" smtClean="0">
                  <a:solidFill>
                    <a:srgbClr val="000000"/>
                  </a:solidFill>
                </a:rPr>
                <a:t>利用</a:t>
              </a:r>
              <a:r>
                <a:rPr lang="zh-TW" altLang="en-US" sz="1200" dirty="0">
                  <a:solidFill>
                    <a:srgbClr val="000000"/>
                  </a:solidFill>
                </a:rPr>
                <a:t>平面分群從語意網路中辨識結構相似的概念群，再針對各概念群進行階層</a:t>
              </a:r>
            </a:p>
            <a:p>
              <a:pPr lvl="1">
                <a:lnSpc>
                  <a:spcPct val="120000"/>
                </a:lnSpc>
              </a:pPr>
              <a:r>
                <a:rPr lang="en-US" altLang="zh-TW" sz="1200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TW" sz="1200" dirty="0">
                  <a:solidFill>
                    <a:srgbClr val="000000"/>
                  </a:solidFill>
                </a:rPr>
                <a:t>.</a:t>
              </a:r>
              <a:r>
                <a:rPr lang="zh-TW" altLang="en-US" sz="1200" dirty="0">
                  <a:solidFill>
                    <a:srgbClr val="000000"/>
                  </a:solidFill>
                </a:rPr>
                <a:t>辨識結構相似概念群</a:t>
              </a:r>
            </a:p>
            <a:p>
              <a:pPr lvl="1"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B.</a:t>
              </a:r>
              <a:r>
                <a:rPr lang="zh-TW" altLang="en-US" sz="1200" dirty="0">
                  <a:solidFill>
                    <a:srgbClr val="000000"/>
                  </a:solidFill>
                </a:rPr>
                <a:t>調整「分群演算法」結果</a:t>
              </a:r>
              <a:r>
                <a:rPr lang="en-US" altLang="zh-TW" sz="1200" dirty="0">
                  <a:solidFill>
                    <a:srgbClr val="000000"/>
                  </a:solidFill>
                </a:rPr>
                <a:t>―</a:t>
              </a:r>
              <a:r>
                <a:rPr lang="zh-TW" altLang="en-US" sz="1200" dirty="0">
                  <a:solidFill>
                    <a:srgbClr val="000000"/>
                  </a:solidFill>
                </a:rPr>
                <a:t>定義「中心</a:t>
              </a:r>
              <a:r>
                <a:rPr lang="en-US" altLang="zh-TW" sz="1200" dirty="0">
                  <a:solidFill>
                    <a:srgbClr val="000000"/>
                  </a:solidFill>
                </a:rPr>
                <a:t>―</a:t>
              </a:r>
              <a:r>
                <a:rPr lang="zh-TW" altLang="en-US" sz="1200" dirty="0">
                  <a:solidFill>
                    <a:srgbClr val="000000"/>
                  </a:solidFill>
                </a:rPr>
                <a:t>相關」概念</a:t>
              </a:r>
            </a:p>
            <a:p>
              <a:pPr lvl="1"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C.</a:t>
              </a:r>
              <a:r>
                <a:rPr lang="zh-TW" altLang="en-US" sz="1200" dirty="0">
                  <a:solidFill>
                    <a:srgbClr val="000000"/>
                  </a:solidFill>
                </a:rPr>
                <a:t>發展概念階層關係</a:t>
              </a:r>
            </a:p>
            <a:p>
              <a:pPr lvl="1">
                <a:lnSpc>
                  <a:spcPct val="120000"/>
                </a:lnSpc>
              </a:pPr>
              <a:r>
                <a:rPr lang="en-US" altLang="zh-TW" sz="1200" dirty="0">
                  <a:solidFill>
                    <a:srgbClr val="000000"/>
                  </a:solidFill>
                </a:rPr>
                <a:t>D.</a:t>
              </a:r>
              <a:r>
                <a:rPr lang="zh-TW" altLang="en-US" sz="1200" dirty="0">
                  <a:solidFill>
                    <a:srgbClr val="000000"/>
                  </a:solidFill>
                </a:rPr>
                <a:t>組織與</a:t>
              </a:r>
              <a:r>
                <a:rPr lang="zh-TW" altLang="en-US" sz="1200" dirty="0" smtClean="0">
                  <a:solidFill>
                    <a:srgbClr val="000000"/>
                  </a:solidFill>
                </a:rPr>
                <a:t>調整</a:t>
              </a:r>
              <a:r>
                <a:rPr lang="en-US" altLang="zh-TW" sz="1200" dirty="0" smtClean="0">
                  <a:solidFill>
                    <a:srgbClr val="000000"/>
                  </a:solidFill>
                </a:rPr>
                <a:t>:</a:t>
              </a:r>
              <a:r>
                <a:rPr lang="zh-TW" altLang="en-US" sz="1200" dirty="0" smtClean="0">
                  <a:solidFill>
                    <a:srgbClr val="000000"/>
                  </a:solidFill>
                </a:rPr>
                <a:t>從屬關係、同義關係</a:t>
              </a:r>
              <a:endParaRPr lang="zh-TW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组合 4">
            <a:extLst>
              <a:ext uri="{FF2B5EF4-FFF2-40B4-BE49-F238E27FC236}">
                <a16:creationId xmlns:a16="http://schemas.microsoft.com/office/drawing/2014/main" xmlns="" id="{32329CAC-FF64-4A7D-9CC0-F3DF38BA63D5}"/>
              </a:ext>
            </a:extLst>
          </p:cNvPr>
          <p:cNvGrpSpPr/>
          <p:nvPr/>
        </p:nvGrpSpPr>
        <p:grpSpPr>
          <a:xfrm>
            <a:off x="4271131" y="1720063"/>
            <a:ext cx="3472365" cy="4595935"/>
            <a:chOff x="6356028" y="1808820"/>
            <a:chExt cx="2256252" cy="3698776"/>
          </a:xfrm>
        </p:grpSpPr>
        <p:sp>
          <p:nvSpPr>
            <p:cNvPr id="36" name="íślíḋè-圆角矩形 51">
              <a:extLst>
                <a:ext uri="{FF2B5EF4-FFF2-40B4-BE49-F238E27FC236}">
                  <a16:creationId xmlns:a16="http://schemas.microsoft.com/office/drawing/2014/main" xmlns="" id="{37EA31D0-A3B9-4F72-A2C7-A11A4326FC57}"/>
                </a:ext>
              </a:extLst>
            </p:cNvPr>
            <p:cNvSpPr/>
            <p:nvPr/>
          </p:nvSpPr>
          <p:spPr>
            <a:xfrm>
              <a:off x="6356029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</a:rPr>
                <a:t>雛型本體產出</a:t>
              </a:r>
              <a:endParaRPr lang="zh-CN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37" name="íślíḋè-任意多边形 52">
              <a:extLst>
                <a:ext uri="{FF2B5EF4-FFF2-40B4-BE49-F238E27FC236}">
                  <a16:creationId xmlns:a16="http://schemas.microsoft.com/office/drawing/2014/main" xmlns="" id="{100D7485-0802-4D2F-AB25-EB355BB89744}"/>
                </a:ext>
              </a:extLst>
            </p:cNvPr>
            <p:cNvSpPr/>
            <p:nvPr/>
          </p:nvSpPr>
          <p:spPr>
            <a:xfrm>
              <a:off x="6356028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íślíḋè-文本框 53">
              <a:extLst>
                <a:ext uri="{FF2B5EF4-FFF2-40B4-BE49-F238E27FC236}">
                  <a16:creationId xmlns:a16="http://schemas.microsoft.com/office/drawing/2014/main" xmlns="" id="{751AC6EE-5C84-4CF2-B6DB-FD52ABEB8B1C}"/>
                </a:ext>
              </a:extLst>
            </p:cNvPr>
            <p:cNvSpPr txBox="1"/>
            <p:nvPr/>
          </p:nvSpPr>
          <p:spPr>
            <a:xfrm>
              <a:off x="7106487" y="2453397"/>
              <a:ext cx="755335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 dirty="0" smtClean="0">
                  <a:solidFill>
                    <a:srgbClr val="E7E6E6"/>
                  </a:solidFill>
                </a:rPr>
                <a:t>05</a:t>
              </a:r>
              <a:endParaRPr lang="en-US" sz="4000" dirty="0">
                <a:solidFill>
                  <a:srgbClr val="E7E6E6"/>
                </a:solidFill>
              </a:endParaRPr>
            </a:p>
          </p:txBody>
        </p:sp>
        <p:sp>
          <p:nvSpPr>
            <p:cNvPr id="39" name="íślíḋè-Rectangle 20">
              <a:extLst>
                <a:ext uri="{FF2B5EF4-FFF2-40B4-BE49-F238E27FC236}">
                  <a16:creationId xmlns:a16="http://schemas.microsoft.com/office/drawing/2014/main" xmlns="" id="{50491953-3E7C-46B0-8E4C-6CF11B16802A}"/>
                </a:ext>
              </a:extLst>
            </p:cNvPr>
            <p:cNvSpPr/>
            <p:nvPr/>
          </p:nvSpPr>
          <p:spPr>
            <a:xfrm>
              <a:off x="6441691" y="3376507"/>
              <a:ext cx="2084926" cy="195656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000000"/>
                  </a:solidFill>
                </a:rPr>
                <a:t>依據步驟三至五進一步將語意網路轉換為以</a:t>
              </a:r>
              <a:r>
                <a:rPr lang="en-US" altLang="zh-TW" sz="1400" dirty="0">
                  <a:solidFill>
                    <a:srgbClr val="000000"/>
                  </a:solidFill>
                </a:rPr>
                <a:t>OWL</a:t>
              </a:r>
              <a:r>
                <a:rPr lang="zh-TW" altLang="en-US" sz="1400" dirty="0">
                  <a:solidFill>
                    <a:srgbClr val="000000"/>
                  </a:solidFill>
                </a:rPr>
                <a:t>（</a:t>
              </a:r>
              <a:r>
                <a:rPr lang="en-US" altLang="zh-TW" sz="1400" dirty="0">
                  <a:solidFill>
                    <a:srgbClr val="000000"/>
                  </a:solidFill>
                </a:rPr>
                <a:t>web ontology language</a:t>
              </a:r>
              <a:r>
                <a:rPr lang="zh-TW" altLang="en-US" sz="1400" dirty="0">
                  <a:solidFill>
                    <a:srgbClr val="000000"/>
                  </a:solidFill>
                </a:rPr>
                <a:t>）語言所表達領域本體知識</a:t>
              </a:r>
            </a:p>
          </p:txBody>
        </p:sp>
      </p:grpSp>
      <p:grpSp>
        <p:nvGrpSpPr>
          <p:cNvPr id="40" name="组合 5">
            <a:extLst>
              <a:ext uri="{FF2B5EF4-FFF2-40B4-BE49-F238E27FC236}">
                <a16:creationId xmlns:a16="http://schemas.microsoft.com/office/drawing/2014/main" xmlns="" id="{9B77297A-A6E4-4DDA-AEF5-9E91203E19BA}"/>
              </a:ext>
            </a:extLst>
          </p:cNvPr>
          <p:cNvGrpSpPr/>
          <p:nvPr/>
        </p:nvGrpSpPr>
        <p:grpSpPr>
          <a:xfrm>
            <a:off x="8019535" y="1718368"/>
            <a:ext cx="3517321" cy="4595935"/>
            <a:chOff x="8988321" y="1808820"/>
            <a:chExt cx="2256251" cy="3698776"/>
          </a:xfrm>
        </p:grpSpPr>
        <p:sp>
          <p:nvSpPr>
            <p:cNvPr id="41" name="íślíḋè-圆角矩形 46">
              <a:extLst>
                <a:ext uri="{FF2B5EF4-FFF2-40B4-BE49-F238E27FC236}">
                  <a16:creationId xmlns:a16="http://schemas.microsoft.com/office/drawing/2014/main" xmlns="" id="{C1E2CD5C-9B88-4071-BD36-CBDA36EAC5D8}"/>
                </a:ext>
              </a:extLst>
            </p:cNvPr>
            <p:cNvSpPr/>
            <p:nvPr/>
          </p:nvSpPr>
          <p:spPr>
            <a:xfrm>
              <a:off x="8988321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216000" bIns="216000" anchor="t" anchorCtr="1">
              <a:norm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FFFF"/>
                  </a:solidFill>
                </a:rPr>
                <a:t>雛型本體評估</a:t>
              </a:r>
            </a:p>
          </p:txBody>
        </p:sp>
        <p:sp>
          <p:nvSpPr>
            <p:cNvPr id="42" name="íślíḋè-任意多边形 47">
              <a:extLst>
                <a:ext uri="{FF2B5EF4-FFF2-40B4-BE49-F238E27FC236}">
                  <a16:creationId xmlns:a16="http://schemas.microsoft.com/office/drawing/2014/main" xmlns="" id="{23DBE12F-CC3E-43AA-BF37-F5E542412772}"/>
                </a:ext>
              </a:extLst>
            </p:cNvPr>
            <p:cNvSpPr/>
            <p:nvPr/>
          </p:nvSpPr>
          <p:spPr>
            <a:xfrm>
              <a:off x="8988321" y="2733514"/>
              <a:ext cx="2256251" cy="2774082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" name="íślíḋè-文本框 48">
              <a:extLst>
                <a:ext uri="{FF2B5EF4-FFF2-40B4-BE49-F238E27FC236}">
                  <a16:creationId xmlns:a16="http://schemas.microsoft.com/office/drawing/2014/main" xmlns="" id="{9720D646-BC03-4FC0-BCDD-494EB51400E8}"/>
                </a:ext>
              </a:extLst>
            </p:cNvPr>
            <p:cNvSpPr txBox="1"/>
            <p:nvPr/>
          </p:nvSpPr>
          <p:spPr>
            <a:xfrm>
              <a:off x="9738779" y="2453397"/>
              <a:ext cx="755335" cy="707886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4000" dirty="0" smtClean="0">
                  <a:solidFill>
                    <a:srgbClr val="E7E6E6"/>
                  </a:solidFill>
                </a:rPr>
                <a:t>06</a:t>
              </a:r>
              <a:endParaRPr lang="en-US" sz="4000" dirty="0">
                <a:solidFill>
                  <a:srgbClr val="E7E6E6"/>
                </a:solidFill>
              </a:endParaRPr>
            </a:p>
          </p:txBody>
        </p:sp>
        <p:sp>
          <p:nvSpPr>
            <p:cNvPr id="44" name="íślíḋè-Rectangle 15">
              <a:extLst>
                <a:ext uri="{FF2B5EF4-FFF2-40B4-BE49-F238E27FC236}">
                  <a16:creationId xmlns:a16="http://schemas.microsoft.com/office/drawing/2014/main" xmlns="" id="{62BD8954-C393-44F4-B874-E579F2AC0FB8}"/>
                </a:ext>
              </a:extLst>
            </p:cNvPr>
            <p:cNvSpPr/>
            <p:nvPr/>
          </p:nvSpPr>
          <p:spPr>
            <a:xfrm>
              <a:off x="9073983" y="3376508"/>
              <a:ext cx="2084926" cy="195656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000000"/>
                  </a:solidFill>
                </a:rPr>
                <a:t>設計適當問卷，並委由五</a:t>
              </a:r>
              <a:r>
                <a:rPr lang="zh-TW" altLang="en-US" sz="1400" dirty="0" smtClean="0">
                  <a:solidFill>
                    <a:srgbClr val="000000"/>
                  </a:solidFill>
                </a:rPr>
                <a:t>名具有</a:t>
              </a:r>
              <a:r>
                <a:rPr lang="zh-TW" altLang="en-US" sz="1400" dirty="0">
                  <a:solidFill>
                    <a:srgbClr val="000000"/>
                  </a:solidFill>
                </a:rPr>
                <a:t>公司治理知識之專家進行</a:t>
              </a:r>
              <a:r>
                <a:rPr lang="zh-TW" altLang="en-US" sz="1400" dirty="0" smtClean="0">
                  <a:solidFill>
                    <a:srgbClr val="000000"/>
                  </a:solidFill>
                </a:rPr>
                <a:t>問卷調查。結果顯示本</a:t>
              </a:r>
              <a:r>
                <a:rPr lang="zh-TW" altLang="en-US" sz="1400" dirty="0">
                  <a:solidFill>
                    <a:srgbClr val="000000"/>
                  </a:solidFill>
                </a:rPr>
                <a:t>研究提出的建置方法，五名專家對於該雛型本體的同意題數比例都非常高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20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$liḋe-Oval 8">
            <a:extLst>
              <a:ext uri="{FF2B5EF4-FFF2-40B4-BE49-F238E27FC236}">
                <a16:creationId xmlns:a16="http://schemas.microsoft.com/office/drawing/2014/main" xmlns="" id="{FC4B3D33-C1B4-4FE5-AD81-D72CD50A1AE5}"/>
              </a:ext>
            </a:extLst>
          </p:cNvPr>
          <p:cNvSpPr/>
          <p:nvPr/>
        </p:nvSpPr>
        <p:spPr>
          <a:xfrm>
            <a:off x="1410751" y="3846001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2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1693521" y="4168174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3" name="i$liḋe-Oval 10">
            <a:extLst>
              <a:ext uri="{FF2B5EF4-FFF2-40B4-BE49-F238E27FC236}">
                <a16:creationId xmlns:a16="http://schemas.microsoft.com/office/drawing/2014/main" xmlns="" id="{3D1C6954-2EA0-41D2-92BF-763AF0C817B2}"/>
              </a:ext>
            </a:extLst>
          </p:cNvPr>
          <p:cNvSpPr/>
          <p:nvPr/>
        </p:nvSpPr>
        <p:spPr>
          <a:xfrm>
            <a:off x="1410751" y="2035749"/>
            <a:ext cx="1123570" cy="1123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678613" y="226527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6" name="i$liḋe-TextBox 36">
            <a:extLst>
              <a:ext uri="{FF2B5EF4-FFF2-40B4-BE49-F238E27FC236}">
                <a16:creationId xmlns:a16="http://schemas.microsoft.com/office/drawing/2014/main" xmlns="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2802183" y="2143574"/>
            <a:ext cx="6329461" cy="75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1600" b="1" dirty="0">
                <a:solidFill>
                  <a:srgbClr val="000000"/>
                </a:solidFill>
                <a:sym typeface="Arial" panose="020B0604020202020204" pitchFamily="34" charset="0"/>
              </a:rPr>
              <a:t>本研究主要的貢獻是將</a:t>
            </a:r>
            <a:r>
              <a:rPr lang="en-US" altLang="zh-TW" sz="1600" b="1" dirty="0">
                <a:solidFill>
                  <a:srgbClr val="000000"/>
                </a:solidFill>
                <a:sym typeface="Arial" panose="020B0604020202020204" pitchFamily="34" charset="0"/>
              </a:rPr>
              <a:t>A-G</a:t>
            </a:r>
            <a:r>
              <a:rPr lang="zh-TW" altLang="en-US" sz="1600" b="1" dirty="0">
                <a:solidFill>
                  <a:srgbClr val="000000"/>
                </a:solidFill>
                <a:sym typeface="Arial" panose="020B0604020202020204" pitchFamily="34" charset="0"/>
              </a:rPr>
              <a:t>方法，改良為可執行的本體建置程序，具體以循序步驟及配套技術來實踐</a:t>
            </a:r>
          </a:p>
        </p:txBody>
      </p:sp>
      <p:sp>
        <p:nvSpPr>
          <p:cNvPr id="14" name="iS1ide-TextBox 34">
            <a:extLst>
              <a:ext uri="{FF2B5EF4-FFF2-40B4-BE49-F238E27FC236}">
                <a16:creationId xmlns:a16="http://schemas.microsoft.com/office/drawing/2014/main" xmlns="" id="{454EBDDF-3D0F-497F-B58D-830F197062C8}"/>
              </a:ext>
            </a:extLst>
          </p:cNvPr>
          <p:cNvSpPr txBox="1">
            <a:spLocks/>
          </p:cNvSpPr>
          <p:nvPr/>
        </p:nvSpPr>
        <p:spPr bwMode="auto">
          <a:xfrm>
            <a:off x="2802183" y="3984095"/>
            <a:ext cx="6808655" cy="57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sym typeface="Arial" panose="020B0604020202020204" pitchFamily="34" charset="0"/>
              </a:rPr>
              <a:t>此</a:t>
            </a:r>
            <a:r>
              <a:rPr lang="zh-TW" altLang="zh-TW" sz="1600" b="1" dirty="0"/>
              <a:t>初步顯示領域專家應可根據此雛型本體為基礎，再繼續修正為最終之應用</a:t>
            </a:r>
            <a:r>
              <a:rPr lang="zh-TW" altLang="zh-TW" sz="1600" b="1" dirty="0" smtClean="0"/>
              <a:t>本體</a:t>
            </a:r>
            <a:endParaRPr lang="zh-CN" altLang="en-US" sz="1600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6175" y="74920"/>
            <a:ext cx="9465276" cy="16434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709113" y="392300"/>
            <a:ext cx="10515600" cy="7146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研究結論</a:t>
            </a:r>
            <a:endParaRPr lang="zh-TW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0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A3CFB87-86A6-4D03-8D47-19C1DBA63F1C}"/>
              </a:ext>
            </a:extLst>
          </p:cNvPr>
          <p:cNvSpPr txBox="1"/>
          <p:nvPr/>
        </p:nvSpPr>
        <p:spPr>
          <a:xfrm>
            <a:off x="887586" y="3106412"/>
            <a:ext cx="3004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273A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Thank you!</a:t>
            </a:r>
            <a:endParaRPr lang="zh-CN" altLang="en-US" sz="4000" b="1" dirty="0">
              <a:solidFill>
                <a:srgbClr val="273A4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3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cf12ff-8fc4-4af1-aea2-bbd12db6aa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cf12ff-8fc4-4af1-aea2-bbd12db6aa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7bd5707-9e31-4108-a577-177cc64f512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extLst/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extLst/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extLst/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0008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73A4F"/>
      </a:accent1>
      <a:accent2>
        <a:srgbClr val="FFC32B"/>
      </a:accent2>
      <a:accent3>
        <a:srgbClr val="273A4F"/>
      </a:accent3>
      <a:accent4>
        <a:srgbClr val="FFC32B"/>
      </a:accent4>
      <a:accent5>
        <a:srgbClr val="273A4F"/>
      </a:accent5>
      <a:accent6>
        <a:srgbClr val="FFC32B"/>
      </a:accent6>
      <a:hlink>
        <a:srgbClr val="273A4F"/>
      </a:hlink>
      <a:folHlink>
        <a:srgbClr val="FFC32B"/>
      </a:folHlink>
    </a:clrScheme>
    <a:fontScheme name="vnqhzbk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  <a:extLst/>
      </a:spPr>
      <a:bodyPr anchor="ctr"/>
      <a:lstStyle>
        <a:defPPr algn="ctr">
          <a:defRPr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ppt/theme/themeOverride2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ppt/theme/themeOverride3.xml><?xml version="1.0" encoding="utf-8"?>
<a:themeOverride xmlns:a="http://schemas.openxmlformats.org/drawingml/2006/main">
  <a:clrScheme name="0008">
    <a:dk1>
      <a:srgbClr val="000000"/>
    </a:dk1>
    <a:lt1>
      <a:srgbClr val="FFFFFF"/>
    </a:lt1>
    <a:dk2>
      <a:srgbClr val="3F3F3F"/>
    </a:dk2>
    <a:lt2>
      <a:srgbClr val="E7E6E6"/>
    </a:lt2>
    <a:accent1>
      <a:srgbClr val="273A4F"/>
    </a:accent1>
    <a:accent2>
      <a:srgbClr val="FFC32B"/>
    </a:accent2>
    <a:accent3>
      <a:srgbClr val="273A4F"/>
    </a:accent3>
    <a:accent4>
      <a:srgbClr val="FFC32B"/>
    </a:accent4>
    <a:accent5>
      <a:srgbClr val="273A4F"/>
    </a:accent5>
    <a:accent6>
      <a:srgbClr val="FFC32B"/>
    </a:accent6>
    <a:hlink>
      <a:srgbClr val="273A4F"/>
    </a:hlink>
    <a:folHlink>
      <a:srgbClr val="FFC32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513</Words>
  <Application>Microsoft Office PowerPoint</Application>
  <PresentationFormat>寬螢幕</PresentationFormat>
  <Paragraphs>89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8</vt:i4>
      </vt:variant>
    </vt:vector>
  </HeadingPairs>
  <TitlesOfParts>
    <vt:vector size="21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Office 佈景主題</vt:lpstr>
      <vt:lpstr>Office 主题​​</vt:lpstr>
      <vt:lpstr>1_Office 主题​​</vt:lpstr>
      <vt:lpstr>2_Office 主题​​</vt:lpstr>
      <vt:lpstr>3_Office 主题​​</vt:lpstr>
      <vt:lpstr>PowerPoint 簡報</vt:lpstr>
      <vt:lpstr>PowerPoint 簡報</vt:lpstr>
      <vt:lpstr>研究目的與動機</vt:lpstr>
      <vt:lpstr>研究設計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little</dc:creator>
  <cp:lastModifiedBy>振倫 洪</cp:lastModifiedBy>
  <cp:revision>115</cp:revision>
  <dcterms:created xsi:type="dcterms:W3CDTF">2018-10-07T08:11:10Z</dcterms:created>
  <dcterms:modified xsi:type="dcterms:W3CDTF">2018-10-08T10:52:16Z</dcterms:modified>
</cp:coreProperties>
</file>