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7" r:id="rId2"/>
    <p:sldId id="258" r:id="rId3"/>
    <p:sldId id="259" r:id="rId4"/>
    <p:sldId id="273" r:id="rId5"/>
    <p:sldId id="260" r:id="rId6"/>
    <p:sldId id="274" r:id="rId7"/>
    <p:sldId id="261" r:id="rId8"/>
    <p:sldId id="275" r:id="rId9"/>
    <p:sldId id="262" r:id="rId10"/>
    <p:sldId id="276" r:id="rId11"/>
    <p:sldId id="279" r:id="rId12"/>
    <p:sldId id="277" r:id="rId13"/>
    <p:sldId id="280" r:id="rId14"/>
    <p:sldId id="281" r:id="rId15"/>
    <p:sldId id="282" r:id="rId16"/>
    <p:sldId id="283" r:id="rId17"/>
    <p:sldId id="284" r:id="rId18"/>
    <p:sldId id="278" r:id="rId19"/>
    <p:sldId id="285" r:id="rId20"/>
    <p:sldId id="286" r:id="rId21"/>
    <p:sldId id="272" r:id="rId22"/>
    <p:sldId id="266" r:id="rId23"/>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7B87"/>
    <a:srgbClr val="000000"/>
    <a:srgbClr val="1E2327"/>
    <a:srgbClr val="5B6974"/>
    <a:srgbClr val="424A53"/>
    <a:srgbClr val="DD1C3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10"/>
    <p:restoredTop sz="94851" autoAdjust="0"/>
  </p:normalViewPr>
  <p:slideViewPr>
    <p:cSldViewPr snapToGrid="0" snapToObjects="1">
      <p:cViewPr varScale="1">
        <p:scale>
          <a:sx n="117" d="100"/>
          <a:sy n="117" d="100"/>
        </p:scale>
        <p:origin x="216"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ADB15B-A6EA-40B6-9B02-316DEBC81719}" type="datetimeFigureOut">
              <a:rPr lang="zh-CN" altLang="en-US" smtClean="0"/>
              <a:t>2018/11/12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208C1A-8099-4A86-B45F-4B4E69B57A7F}" type="slidenum">
              <a:rPr lang="zh-CN" altLang="en-US" smtClean="0"/>
              <a:t>‹#›</a:t>
            </a:fld>
            <a:endParaRPr lang="zh-CN" altLang="en-US"/>
          </a:p>
        </p:txBody>
      </p:sp>
    </p:spTree>
    <p:extLst>
      <p:ext uri="{BB962C8B-B14F-4D97-AF65-F5344CB8AC3E}">
        <p14:creationId xmlns:p14="http://schemas.microsoft.com/office/powerpoint/2010/main" val="3495334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12208C1A-8099-4A86-B45F-4B4E69B57A7F}" type="slidenum">
              <a:rPr lang="zh-CN" altLang="en-US" smtClean="0"/>
              <a:t>2</a:t>
            </a:fld>
            <a:endParaRPr lang="zh-CN" altLang="en-US"/>
          </a:p>
        </p:txBody>
      </p:sp>
    </p:spTree>
    <p:extLst>
      <p:ext uri="{BB962C8B-B14F-4D97-AF65-F5344CB8AC3E}">
        <p14:creationId xmlns:p14="http://schemas.microsoft.com/office/powerpoint/2010/main" val="132273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lvl="0" indent="0" algn="l" rtl="0">
              <a:spcBef>
                <a:spcPts val="0"/>
              </a:spcBef>
              <a:spcAft>
                <a:spcPts val="0"/>
              </a:spcAft>
              <a:buNone/>
            </a:pPr>
            <a:endParaRPr lang="zh-TW" altLang="en-US" dirty="0" smtClean="0"/>
          </a:p>
        </p:txBody>
      </p:sp>
      <p:sp>
        <p:nvSpPr>
          <p:cNvPr id="4" name="投影片編號版面配置區 3"/>
          <p:cNvSpPr>
            <a:spLocks noGrp="1"/>
          </p:cNvSpPr>
          <p:nvPr>
            <p:ph type="sldNum" sz="quarter" idx="10"/>
          </p:nvPr>
        </p:nvSpPr>
        <p:spPr/>
        <p:txBody>
          <a:bodyPr/>
          <a:lstStyle/>
          <a:p>
            <a:fld id="{12208C1A-8099-4A86-B45F-4B4E69B57A7F}" type="slidenum">
              <a:rPr lang="zh-CN" altLang="en-US" smtClean="0"/>
              <a:t>20</a:t>
            </a:fld>
            <a:endParaRPr lang="zh-CN" altLang="en-US"/>
          </a:p>
        </p:txBody>
      </p:sp>
    </p:spTree>
    <p:extLst>
      <p:ext uri="{BB962C8B-B14F-4D97-AF65-F5344CB8AC3E}">
        <p14:creationId xmlns:p14="http://schemas.microsoft.com/office/powerpoint/2010/main" val="1155536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我們用的是華藝的資料庫搜尋內部控制相關的期刊文章與一部分的碩博士論文，來源選擇的是</a:t>
            </a:r>
            <a:r>
              <a:rPr lang="en-US" altLang="zh-TW" dirty="0" smtClean="0"/>
              <a:t>CEPS</a:t>
            </a:r>
            <a:r>
              <a:rPr lang="zh-TW" altLang="en-US" dirty="0" smtClean="0"/>
              <a:t>中文電子期刊，我們只看繁體的相關文章，最後搜集可以下載的文章共</a:t>
            </a:r>
            <a:r>
              <a:rPr lang="en-US" altLang="zh-TW" dirty="0" smtClean="0"/>
              <a:t>39</a:t>
            </a:r>
            <a:r>
              <a:rPr lang="zh-TW" altLang="en-US" dirty="0" smtClean="0"/>
              <a:t>篇</a:t>
            </a:r>
          </a:p>
        </p:txBody>
      </p:sp>
      <p:sp>
        <p:nvSpPr>
          <p:cNvPr id="4" name="投影片編號版面配置區 3"/>
          <p:cNvSpPr>
            <a:spLocks noGrp="1"/>
          </p:cNvSpPr>
          <p:nvPr>
            <p:ph type="sldNum" sz="quarter" idx="10"/>
          </p:nvPr>
        </p:nvSpPr>
        <p:spPr/>
        <p:txBody>
          <a:bodyPr/>
          <a:lstStyle/>
          <a:p>
            <a:fld id="{12208C1A-8099-4A86-B45F-4B4E69B57A7F}" type="slidenum">
              <a:rPr lang="zh-CN" altLang="en-US" smtClean="0"/>
              <a:t>8</a:t>
            </a:fld>
            <a:endParaRPr lang="zh-CN" altLang="en-US"/>
          </a:p>
        </p:txBody>
      </p:sp>
    </p:spTree>
    <p:extLst>
      <p:ext uri="{BB962C8B-B14F-4D97-AF65-F5344CB8AC3E}">
        <p14:creationId xmlns:p14="http://schemas.microsoft.com/office/powerpoint/2010/main" val="1735355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smtClean="0"/>
          </a:p>
        </p:txBody>
      </p:sp>
      <p:sp>
        <p:nvSpPr>
          <p:cNvPr id="4" name="投影片編號版面配置區 3"/>
          <p:cNvSpPr>
            <a:spLocks noGrp="1"/>
          </p:cNvSpPr>
          <p:nvPr>
            <p:ph type="sldNum" sz="quarter" idx="10"/>
          </p:nvPr>
        </p:nvSpPr>
        <p:spPr/>
        <p:txBody>
          <a:bodyPr/>
          <a:lstStyle/>
          <a:p>
            <a:fld id="{12208C1A-8099-4A86-B45F-4B4E69B57A7F}" type="slidenum">
              <a:rPr lang="zh-CN" altLang="en-US" smtClean="0"/>
              <a:t>11</a:t>
            </a:fld>
            <a:endParaRPr lang="zh-CN" altLang="en-US"/>
          </a:p>
        </p:txBody>
      </p:sp>
    </p:spTree>
    <p:extLst>
      <p:ext uri="{BB962C8B-B14F-4D97-AF65-F5344CB8AC3E}">
        <p14:creationId xmlns:p14="http://schemas.microsoft.com/office/powerpoint/2010/main" val="1328946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smtClean="0"/>
          </a:p>
        </p:txBody>
      </p:sp>
      <p:sp>
        <p:nvSpPr>
          <p:cNvPr id="4" name="投影片編號版面配置區 3"/>
          <p:cNvSpPr>
            <a:spLocks noGrp="1"/>
          </p:cNvSpPr>
          <p:nvPr>
            <p:ph type="sldNum" sz="quarter" idx="10"/>
          </p:nvPr>
        </p:nvSpPr>
        <p:spPr/>
        <p:txBody>
          <a:bodyPr/>
          <a:lstStyle/>
          <a:p>
            <a:fld id="{12208C1A-8099-4A86-B45F-4B4E69B57A7F}" type="slidenum">
              <a:rPr lang="zh-CN" altLang="en-US" smtClean="0"/>
              <a:t>13</a:t>
            </a:fld>
            <a:endParaRPr lang="zh-CN" altLang="en-US"/>
          </a:p>
        </p:txBody>
      </p:sp>
    </p:spTree>
    <p:extLst>
      <p:ext uri="{BB962C8B-B14F-4D97-AF65-F5344CB8AC3E}">
        <p14:creationId xmlns:p14="http://schemas.microsoft.com/office/powerpoint/2010/main" val="1944475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smtClean="0"/>
          </a:p>
        </p:txBody>
      </p:sp>
      <p:sp>
        <p:nvSpPr>
          <p:cNvPr id="4" name="投影片編號版面配置區 3"/>
          <p:cNvSpPr>
            <a:spLocks noGrp="1"/>
          </p:cNvSpPr>
          <p:nvPr>
            <p:ph type="sldNum" sz="quarter" idx="10"/>
          </p:nvPr>
        </p:nvSpPr>
        <p:spPr/>
        <p:txBody>
          <a:bodyPr/>
          <a:lstStyle/>
          <a:p>
            <a:fld id="{12208C1A-8099-4A86-B45F-4B4E69B57A7F}" type="slidenum">
              <a:rPr lang="zh-CN" altLang="en-US" smtClean="0"/>
              <a:t>14</a:t>
            </a:fld>
            <a:endParaRPr lang="zh-CN" altLang="en-US"/>
          </a:p>
        </p:txBody>
      </p:sp>
    </p:spTree>
    <p:extLst>
      <p:ext uri="{BB962C8B-B14F-4D97-AF65-F5344CB8AC3E}">
        <p14:creationId xmlns:p14="http://schemas.microsoft.com/office/powerpoint/2010/main" val="362549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smtClean="0"/>
          </a:p>
        </p:txBody>
      </p:sp>
      <p:sp>
        <p:nvSpPr>
          <p:cNvPr id="4" name="投影片編號版面配置區 3"/>
          <p:cNvSpPr>
            <a:spLocks noGrp="1"/>
          </p:cNvSpPr>
          <p:nvPr>
            <p:ph type="sldNum" sz="quarter" idx="10"/>
          </p:nvPr>
        </p:nvSpPr>
        <p:spPr/>
        <p:txBody>
          <a:bodyPr/>
          <a:lstStyle/>
          <a:p>
            <a:fld id="{12208C1A-8099-4A86-B45F-4B4E69B57A7F}" type="slidenum">
              <a:rPr lang="zh-CN" altLang="en-US" smtClean="0"/>
              <a:t>15</a:t>
            </a:fld>
            <a:endParaRPr lang="zh-CN" altLang="en-US"/>
          </a:p>
        </p:txBody>
      </p:sp>
    </p:spTree>
    <p:extLst>
      <p:ext uri="{BB962C8B-B14F-4D97-AF65-F5344CB8AC3E}">
        <p14:creationId xmlns:p14="http://schemas.microsoft.com/office/powerpoint/2010/main" val="1390814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lvl="0" indent="0" algn="l" rtl="0">
              <a:spcBef>
                <a:spcPts val="0"/>
              </a:spcBef>
              <a:spcAft>
                <a:spcPts val="0"/>
              </a:spcAft>
              <a:buNone/>
            </a:pPr>
            <a:endParaRPr lang="zh-TW" altLang="en-US" dirty="0" smtClean="0"/>
          </a:p>
        </p:txBody>
      </p:sp>
      <p:sp>
        <p:nvSpPr>
          <p:cNvPr id="4" name="投影片編號版面配置區 3"/>
          <p:cNvSpPr>
            <a:spLocks noGrp="1"/>
          </p:cNvSpPr>
          <p:nvPr>
            <p:ph type="sldNum" sz="quarter" idx="10"/>
          </p:nvPr>
        </p:nvSpPr>
        <p:spPr/>
        <p:txBody>
          <a:bodyPr/>
          <a:lstStyle/>
          <a:p>
            <a:fld id="{12208C1A-8099-4A86-B45F-4B4E69B57A7F}" type="slidenum">
              <a:rPr lang="zh-CN" altLang="en-US" smtClean="0"/>
              <a:t>16</a:t>
            </a:fld>
            <a:endParaRPr lang="zh-CN" altLang="en-US"/>
          </a:p>
        </p:txBody>
      </p:sp>
    </p:spTree>
    <p:extLst>
      <p:ext uri="{BB962C8B-B14F-4D97-AF65-F5344CB8AC3E}">
        <p14:creationId xmlns:p14="http://schemas.microsoft.com/office/powerpoint/2010/main" val="2131930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lvl="0" indent="0" algn="l" rtl="0">
              <a:spcBef>
                <a:spcPts val="0"/>
              </a:spcBef>
              <a:spcAft>
                <a:spcPts val="0"/>
              </a:spcAft>
              <a:buNone/>
            </a:pPr>
            <a:endParaRPr lang="zh-TW" altLang="en-US" dirty="0" smtClean="0"/>
          </a:p>
        </p:txBody>
      </p:sp>
      <p:sp>
        <p:nvSpPr>
          <p:cNvPr id="4" name="投影片編號版面配置區 3"/>
          <p:cNvSpPr>
            <a:spLocks noGrp="1"/>
          </p:cNvSpPr>
          <p:nvPr>
            <p:ph type="sldNum" sz="quarter" idx="10"/>
          </p:nvPr>
        </p:nvSpPr>
        <p:spPr/>
        <p:txBody>
          <a:bodyPr/>
          <a:lstStyle/>
          <a:p>
            <a:fld id="{12208C1A-8099-4A86-B45F-4B4E69B57A7F}" type="slidenum">
              <a:rPr lang="zh-CN" altLang="en-US" smtClean="0"/>
              <a:t>17</a:t>
            </a:fld>
            <a:endParaRPr lang="zh-CN" altLang="en-US"/>
          </a:p>
        </p:txBody>
      </p:sp>
    </p:spTree>
    <p:extLst>
      <p:ext uri="{BB962C8B-B14F-4D97-AF65-F5344CB8AC3E}">
        <p14:creationId xmlns:p14="http://schemas.microsoft.com/office/powerpoint/2010/main" val="273159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lvl="0" indent="0" algn="l" rtl="0">
              <a:spcBef>
                <a:spcPts val="0"/>
              </a:spcBef>
              <a:spcAft>
                <a:spcPts val="0"/>
              </a:spcAft>
              <a:buNone/>
            </a:pPr>
            <a:endParaRPr lang="zh-TW" altLang="en-US" dirty="0" smtClean="0"/>
          </a:p>
        </p:txBody>
      </p:sp>
      <p:sp>
        <p:nvSpPr>
          <p:cNvPr id="4" name="投影片編號版面配置區 3"/>
          <p:cNvSpPr>
            <a:spLocks noGrp="1"/>
          </p:cNvSpPr>
          <p:nvPr>
            <p:ph type="sldNum" sz="quarter" idx="10"/>
          </p:nvPr>
        </p:nvSpPr>
        <p:spPr/>
        <p:txBody>
          <a:bodyPr/>
          <a:lstStyle/>
          <a:p>
            <a:fld id="{12208C1A-8099-4A86-B45F-4B4E69B57A7F}" type="slidenum">
              <a:rPr lang="zh-CN" altLang="en-US" smtClean="0"/>
              <a:t>19</a:t>
            </a:fld>
            <a:endParaRPr lang="zh-CN" altLang="en-US"/>
          </a:p>
        </p:txBody>
      </p:sp>
    </p:spTree>
    <p:extLst>
      <p:ext uri="{BB962C8B-B14F-4D97-AF65-F5344CB8AC3E}">
        <p14:creationId xmlns:p14="http://schemas.microsoft.com/office/powerpoint/2010/main" val="1714898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937992"/>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355647"/>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1629551"/>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bg>
      <p:bgPr>
        <a:solidFill>
          <a:srgbClr val="DD1C3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355647"/>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424A5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355647"/>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标题幻灯片">
    <p:bg>
      <p:bgPr>
        <a:solidFill>
          <a:srgbClr val="5B697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355647"/>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标题幻灯片">
    <p:bg>
      <p:bgPr>
        <a:solidFill>
          <a:srgbClr val="707B8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355647"/>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6500035"/>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Lst>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3.jpg"/><Relationship Id="rId4" Type="http://schemas.openxmlformats.org/officeDocument/2006/relationships/image" Target="../media/image12.jpg"/></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solidFill>
            <a:srgbClr val="1E2327">
              <a:alpha val="62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1" y="2254250"/>
            <a:ext cx="1270001" cy="635000"/>
          </a:xfrm>
          <a:prstGeom prst="rect">
            <a:avLst/>
          </a:prstGeom>
          <a:solidFill>
            <a:srgbClr val="DD1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7873999" y="2254250"/>
            <a:ext cx="1270001" cy="635000"/>
          </a:xfrm>
          <a:prstGeom prst="rect">
            <a:avLst/>
          </a:prstGeom>
          <a:solidFill>
            <a:srgbClr val="DD1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2151993" y="1934652"/>
            <a:ext cx="4840013" cy="1274195"/>
          </a:xfrm>
          <a:prstGeom prst="rect">
            <a:avLst/>
          </a:prstGeom>
          <a:ln>
            <a:noFill/>
          </a:ln>
        </p:spPr>
        <p:txBody>
          <a:bodyPr wrap="square">
            <a:spAutoFit/>
          </a:bodyPr>
          <a:lstStyle/>
          <a:p>
            <a:pPr algn="ctr">
              <a:lnSpc>
                <a:spcPct val="120000"/>
              </a:lnSpc>
            </a:pPr>
            <a:r>
              <a:rPr lang="zh-TW" altLang="zh-TW" sz="3200" b="1" dirty="0">
                <a:solidFill>
                  <a:schemeClr val="bg1"/>
                </a:solidFill>
              </a:rPr>
              <a:t>內部控制與會計</a:t>
            </a:r>
            <a:r>
              <a:rPr lang="zh-TW" altLang="zh-TW" sz="3200" b="1" dirty="0" smtClean="0">
                <a:solidFill>
                  <a:schemeClr val="bg1"/>
                </a:solidFill>
              </a:rPr>
              <a:t>—</a:t>
            </a:r>
            <a:endParaRPr lang="en-US" altLang="zh-TW" sz="3200" b="1" dirty="0" smtClean="0">
              <a:solidFill>
                <a:schemeClr val="bg1"/>
              </a:solidFill>
            </a:endParaRPr>
          </a:p>
          <a:p>
            <a:pPr algn="ctr">
              <a:lnSpc>
                <a:spcPct val="120000"/>
              </a:lnSpc>
            </a:pPr>
            <a:r>
              <a:rPr lang="zh-TW" altLang="zh-TW" sz="3200" b="1" dirty="0" smtClean="0">
                <a:solidFill>
                  <a:schemeClr val="bg1"/>
                </a:solidFill>
              </a:rPr>
              <a:t>論</a:t>
            </a:r>
            <a:r>
              <a:rPr lang="zh-TW" altLang="zh-TW" sz="3200" b="1" dirty="0">
                <a:solidFill>
                  <a:schemeClr val="bg1"/>
                </a:solidFill>
              </a:rPr>
              <a:t>與內控有關的影響因素</a:t>
            </a:r>
            <a:endParaRPr kumimoji="1" lang="en-US" altLang="zh-CN" sz="3200" b="1" dirty="0">
              <a:solidFill>
                <a:schemeClr val="bg1"/>
              </a:solidFill>
            </a:endParaRPr>
          </a:p>
        </p:txBody>
      </p:sp>
      <p:sp>
        <p:nvSpPr>
          <p:cNvPr id="13" name="矩形 12"/>
          <p:cNvSpPr/>
          <p:nvPr/>
        </p:nvSpPr>
        <p:spPr>
          <a:xfrm>
            <a:off x="3494336" y="3208847"/>
            <a:ext cx="1800494" cy="1096710"/>
          </a:xfrm>
          <a:prstGeom prst="rect">
            <a:avLst/>
          </a:prstGeom>
          <a:ln>
            <a:noFill/>
          </a:ln>
        </p:spPr>
        <p:txBody>
          <a:bodyPr wrap="none">
            <a:spAutoFit/>
          </a:bodyPr>
          <a:lstStyle/>
          <a:p>
            <a:pPr lvl="0" algn="r">
              <a:lnSpc>
                <a:spcPct val="90000"/>
              </a:lnSpc>
              <a:buClr>
                <a:schemeClr val="dk1"/>
              </a:buClr>
              <a:buSzPts val="2400"/>
            </a:pPr>
            <a:r>
              <a:rPr lang="zh-TW" altLang="en-US" dirty="0">
                <a:solidFill>
                  <a:schemeClr val="bg1"/>
                </a:solidFill>
              </a:rPr>
              <a:t>第二組：洪振倫</a:t>
            </a:r>
          </a:p>
          <a:p>
            <a:pPr lvl="0" algn="r">
              <a:lnSpc>
                <a:spcPct val="90000"/>
              </a:lnSpc>
              <a:spcBef>
                <a:spcPts val="1000"/>
              </a:spcBef>
              <a:buClr>
                <a:schemeClr val="dk1"/>
              </a:buClr>
              <a:buSzPts val="2400"/>
            </a:pPr>
            <a:r>
              <a:rPr lang="zh-TW" altLang="en-US" dirty="0">
                <a:solidFill>
                  <a:schemeClr val="bg1"/>
                </a:solidFill>
              </a:rPr>
              <a:t>陳易宣</a:t>
            </a:r>
          </a:p>
          <a:p>
            <a:pPr lvl="0" algn="r">
              <a:lnSpc>
                <a:spcPct val="90000"/>
              </a:lnSpc>
              <a:spcBef>
                <a:spcPts val="1000"/>
              </a:spcBef>
              <a:buClr>
                <a:schemeClr val="dk1"/>
              </a:buClr>
              <a:buSzPts val="2400"/>
            </a:pPr>
            <a:r>
              <a:rPr lang="zh-TW" altLang="en-US" dirty="0">
                <a:solidFill>
                  <a:schemeClr val="bg1"/>
                </a:solidFill>
              </a:rPr>
              <a:t>王翎瑋</a:t>
            </a:r>
          </a:p>
        </p:txBody>
      </p:sp>
    </p:spTree>
    <p:extLst>
      <p:ext uri="{BB962C8B-B14F-4D97-AF65-F5344CB8AC3E}">
        <p14:creationId xmlns:p14="http://schemas.microsoft.com/office/powerpoint/2010/main" val="2639398950"/>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507869"/>
            <a:ext cx="9144000" cy="2642043"/>
          </a:xfrm>
          <a:prstGeom prst="rect">
            <a:avLst/>
          </a:prstGeom>
          <a:solidFill>
            <a:srgbClr val="0000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Arial"/>
              <a:ea typeface="黑体"/>
            </a:endParaRPr>
          </a:p>
        </p:txBody>
      </p:sp>
      <p:sp>
        <p:nvSpPr>
          <p:cNvPr id="33" name="矩形 32"/>
          <p:cNvSpPr/>
          <p:nvPr/>
        </p:nvSpPr>
        <p:spPr>
          <a:xfrm>
            <a:off x="0" y="222251"/>
            <a:ext cx="262467" cy="658283"/>
          </a:xfrm>
          <a:prstGeom prst="rect">
            <a:avLst/>
          </a:prstGeom>
          <a:solidFill>
            <a:srgbClr val="DD1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36" name="文本框 35"/>
          <p:cNvSpPr txBox="1"/>
          <p:nvPr/>
        </p:nvSpPr>
        <p:spPr>
          <a:xfrm>
            <a:off x="262467" y="289782"/>
            <a:ext cx="2965682" cy="523220"/>
          </a:xfrm>
          <a:prstGeom prst="rect">
            <a:avLst/>
          </a:prstGeom>
          <a:noFill/>
        </p:spPr>
        <p:txBody>
          <a:bodyPr wrap="square" rtlCol="0">
            <a:spAutoFit/>
          </a:bodyPr>
          <a:lstStyle/>
          <a:p>
            <a:r>
              <a:rPr kumimoji="1" lang="zh-TW" altLang="en-US" sz="2800" b="1" dirty="0" smtClean="0">
                <a:solidFill>
                  <a:srgbClr val="FFFFFF"/>
                </a:solidFill>
              </a:rPr>
              <a:t>研究結果</a:t>
            </a:r>
            <a:endParaRPr kumimoji="1" lang="zh-CN" altLang="en-US" sz="2800" dirty="0">
              <a:solidFill>
                <a:srgbClr val="FFFFFF"/>
              </a:solidFill>
            </a:endParaRPr>
          </a:p>
        </p:txBody>
      </p:sp>
      <p:sp>
        <p:nvSpPr>
          <p:cNvPr id="2" name="文本框 1"/>
          <p:cNvSpPr txBox="1"/>
          <p:nvPr/>
        </p:nvSpPr>
        <p:spPr>
          <a:xfrm>
            <a:off x="1570563" y="2917166"/>
            <a:ext cx="6480134" cy="911724"/>
          </a:xfrm>
          <a:prstGeom prst="rect">
            <a:avLst/>
          </a:prstGeom>
          <a:noFill/>
        </p:spPr>
        <p:txBody>
          <a:bodyPr wrap="square" rtlCol="0">
            <a:spAutoFit/>
          </a:bodyPr>
          <a:lstStyle/>
          <a:p>
            <a:pPr>
              <a:lnSpc>
                <a:spcPct val="130000"/>
              </a:lnSpc>
            </a:pPr>
            <a:r>
              <a:rPr lang="zh-TW" altLang="en-US" sz="3200" b="1" dirty="0" smtClean="0">
                <a:solidFill>
                  <a:srgbClr val="DD1C3E"/>
                </a:solidFill>
              </a:rPr>
              <a:t>內控與什麼議題最有關？</a:t>
            </a:r>
            <a:endParaRPr lang="en-US" altLang="zh-CN" sz="3200" b="1" dirty="0" smtClean="0">
              <a:solidFill>
                <a:srgbClr val="DD1C3E"/>
              </a:solidFill>
            </a:endParaRPr>
          </a:p>
          <a:p>
            <a:pPr>
              <a:lnSpc>
                <a:spcPct val="130000"/>
              </a:lnSpc>
            </a:pPr>
            <a:endParaRPr lang="en-US" altLang="zh-CN" sz="1000" dirty="0" smtClean="0">
              <a:solidFill>
                <a:prstClr val="white"/>
              </a:solidFill>
              <a:latin typeface="Arial"/>
              <a:ea typeface="黑体"/>
            </a:endParaRPr>
          </a:p>
        </p:txBody>
      </p:sp>
      <p:cxnSp>
        <p:nvCxnSpPr>
          <p:cNvPr id="3" name="直线连接符 2"/>
          <p:cNvCxnSpPr/>
          <p:nvPr/>
        </p:nvCxnSpPr>
        <p:spPr>
          <a:xfrm flipV="1">
            <a:off x="1570563" y="3625510"/>
            <a:ext cx="6302015" cy="13033"/>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814785"/>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222251"/>
            <a:ext cx="262467" cy="658283"/>
          </a:xfrm>
          <a:prstGeom prst="rect">
            <a:avLst/>
          </a:prstGeom>
          <a:solidFill>
            <a:srgbClr val="DD1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1E2327"/>
              </a:solidFill>
            </a:endParaRPr>
          </a:p>
        </p:txBody>
      </p:sp>
      <p:sp>
        <p:nvSpPr>
          <p:cNvPr id="17" name="文本框 16"/>
          <p:cNvSpPr txBox="1"/>
          <p:nvPr/>
        </p:nvSpPr>
        <p:spPr>
          <a:xfrm>
            <a:off x="262467" y="289519"/>
            <a:ext cx="1660265" cy="529312"/>
          </a:xfrm>
          <a:prstGeom prst="rect">
            <a:avLst/>
          </a:prstGeom>
          <a:noFill/>
        </p:spPr>
        <p:txBody>
          <a:bodyPr wrap="square" rtlCol="0">
            <a:spAutoFit/>
          </a:bodyPr>
          <a:lstStyle/>
          <a:p>
            <a:pPr>
              <a:lnSpc>
                <a:spcPct val="110000"/>
              </a:lnSpc>
            </a:pPr>
            <a:r>
              <a:rPr kumimoji="1" lang="zh-TW" altLang="en-US" sz="2800" b="1" dirty="0" smtClean="0">
                <a:solidFill>
                  <a:srgbClr val="1E2327"/>
                </a:solidFill>
              </a:rPr>
              <a:t>研究結果</a:t>
            </a:r>
            <a:endParaRPr kumimoji="1" lang="zh-CN" altLang="en-US" sz="2800" b="1" dirty="0">
              <a:solidFill>
                <a:srgbClr val="1E2327"/>
              </a:solidFill>
            </a:endParaRPr>
          </a:p>
        </p:txBody>
      </p:sp>
      <p:pic>
        <p:nvPicPr>
          <p:cNvPr id="5" name="Google Shape;140;p23"/>
          <p:cNvPicPr preferRelativeResize="0"/>
          <p:nvPr/>
        </p:nvPicPr>
        <p:blipFill>
          <a:blip r:embed="rId3">
            <a:alphaModFix/>
          </a:blip>
          <a:stretch>
            <a:fillRect/>
          </a:stretch>
        </p:blipFill>
        <p:spPr>
          <a:xfrm>
            <a:off x="262465" y="1649493"/>
            <a:ext cx="4111487" cy="3339628"/>
          </a:xfrm>
          <a:prstGeom prst="rect">
            <a:avLst/>
          </a:prstGeom>
          <a:noFill/>
          <a:ln>
            <a:noFill/>
          </a:ln>
        </p:spPr>
      </p:pic>
      <p:pic>
        <p:nvPicPr>
          <p:cNvPr id="6" name="Google Shape;141;p23"/>
          <p:cNvPicPr preferRelativeResize="0"/>
          <p:nvPr/>
        </p:nvPicPr>
        <p:blipFill>
          <a:blip r:embed="rId4">
            <a:alphaModFix/>
          </a:blip>
          <a:stretch>
            <a:fillRect/>
          </a:stretch>
        </p:blipFill>
        <p:spPr>
          <a:xfrm>
            <a:off x="4373954" y="1649493"/>
            <a:ext cx="4571263" cy="3222851"/>
          </a:xfrm>
          <a:prstGeom prst="rect">
            <a:avLst/>
          </a:prstGeom>
          <a:noFill/>
          <a:ln>
            <a:noFill/>
          </a:ln>
        </p:spPr>
      </p:pic>
      <p:sp>
        <p:nvSpPr>
          <p:cNvPr id="2" name="文字方塊 1"/>
          <p:cNvSpPr txBox="1"/>
          <p:nvPr/>
        </p:nvSpPr>
        <p:spPr>
          <a:xfrm>
            <a:off x="382423" y="1003404"/>
            <a:ext cx="3871573" cy="523220"/>
          </a:xfrm>
          <a:prstGeom prst="rect">
            <a:avLst/>
          </a:prstGeom>
          <a:noFill/>
        </p:spPr>
        <p:txBody>
          <a:bodyPr wrap="none" rtlCol="0">
            <a:spAutoFit/>
          </a:bodyPr>
          <a:lstStyle/>
          <a:p>
            <a:r>
              <a:rPr kumimoji="1" lang="en-US" altLang="zh-TW" sz="2800" dirty="0" smtClean="0">
                <a:solidFill>
                  <a:srgbClr val="000000"/>
                </a:solidFill>
                <a:sym typeface="Wingdings"/>
              </a:rPr>
              <a:t></a:t>
            </a:r>
            <a:r>
              <a:rPr kumimoji="1" lang="zh-TW" altLang="en-US" sz="2800" dirty="0" smtClean="0">
                <a:solidFill>
                  <a:srgbClr val="000000"/>
                </a:solidFill>
              </a:rPr>
              <a:t>將全部文本跑文字雲</a:t>
            </a:r>
            <a:endParaRPr kumimoji="1" lang="zh-TW" altLang="en-US" sz="2800" dirty="0">
              <a:solidFill>
                <a:srgbClr val="000000"/>
              </a:solidFill>
            </a:endParaRPr>
          </a:p>
        </p:txBody>
      </p:sp>
      <p:sp>
        <p:nvSpPr>
          <p:cNvPr id="3" name="甜甜圈 2"/>
          <p:cNvSpPr/>
          <p:nvPr/>
        </p:nvSpPr>
        <p:spPr>
          <a:xfrm>
            <a:off x="561327" y="2144361"/>
            <a:ext cx="1361405" cy="2727984"/>
          </a:xfrm>
          <a:prstGeom prst="donut">
            <a:avLst>
              <a:gd name="adj" fmla="val 3219"/>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solidFill>
                <a:schemeClr val="tx1"/>
              </a:solidFill>
            </a:endParaRPr>
          </a:p>
        </p:txBody>
      </p:sp>
      <p:sp>
        <p:nvSpPr>
          <p:cNvPr id="9" name="甜甜圈 8"/>
          <p:cNvSpPr/>
          <p:nvPr/>
        </p:nvSpPr>
        <p:spPr>
          <a:xfrm>
            <a:off x="2467639" y="3929232"/>
            <a:ext cx="1786357" cy="848251"/>
          </a:xfrm>
          <a:prstGeom prst="donut">
            <a:avLst>
              <a:gd name="adj" fmla="val 3219"/>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solidFill>
                <a:schemeClr val="tx1"/>
              </a:solidFill>
            </a:endParaRPr>
          </a:p>
        </p:txBody>
      </p:sp>
      <p:sp>
        <p:nvSpPr>
          <p:cNvPr id="11" name="甜甜圈 10"/>
          <p:cNvSpPr/>
          <p:nvPr/>
        </p:nvSpPr>
        <p:spPr>
          <a:xfrm>
            <a:off x="1868317" y="3903334"/>
            <a:ext cx="739610" cy="346530"/>
          </a:xfrm>
          <a:prstGeom prst="donut">
            <a:avLst>
              <a:gd name="adj" fmla="val 8969"/>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solidFill>
                <a:schemeClr val="tx1"/>
              </a:solidFill>
            </a:endParaRPr>
          </a:p>
        </p:txBody>
      </p:sp>
      <p:sp>
        <p:nvSpPr>
          <p:cNvPr id="12" name="甜甜圈 11"/>
          <p:cNvSpPr/>
          <p:nvPr/>
        </p:nvSpPr>
        <p:spPr>
          <a:xfrm>
            <a:off x="1302007" y="1613210"/>
            <a:ext cx="1305920" cy="759920"/>
          </a:xfrm>
          <a:prstGeom prst="donut">
            <a:avLst>
              <a:gd name="adj" fmla="val 7275"/>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solidFill>
                <a:schemeClr val="tx1"/>
              </a:solidFill>
            </a:endParaRPr>
          </a:p>
        </p:txBody>
      </p:sp>
    </p:spTree>
    <p:extLst>
      <p:ext uri="{BB962C8B-B14F-4D97-AF65-F5344CB8AC3E}">
        <p14:creationId xmlns:p14="http://schemas.microsoft.com/office/powerpoint/2010/main" val="1705339781"/>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 grpId="0"/>
      <p:bldP spid="3" grpId="0" animBg="1"/>
      <p:bldP spid="9"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507869"/>
            <a:ext cx="9144000" cy="2642043"/>
          </a:xfrm>
          <a:prstGeom prst="rect">
            <a:avLst/>
          </a:prstGeom>
          <a:solidFill>
            <a:srgbClr val="0000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Arial"/>
              <a:ea typeface="黑体"/>
            </a:endParaRPr>
          </a:p>
        </p:txBody>
      </p:sp>
      <p:sp>
        <p:nvSpPr>
          <p:cNvPr id="33" name="矩形 32"/>
          <p:cNvSpPr/>
          <p:nvPr/>
        </p:nvSpPr>
        <p:spPr>
          <a:xfrm>
            <a:off x="0" y="222251"/>
            <a:ext cx="262467" cy="658283"/>
          </a:xfrm>
          <a:prstGeom prst="rect">
            <a:avLst/>
          </a:prstGeom>
          <a:solidFill>
            <a:srgbClr val="DD1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36" name="文本框 35"/>
          <p:cNvSpPr txBox="1"/>
          <p:nvPr/>
        </p:nvSpPr>
        <p:spPr>
          <a:xfrm>
            <a:off x="262467" y="289782"/>
            <a:ext cx="2965682" cy="523220"/>
          </a:xfrm>
          <a:prstGeom prst="rect">
            <a:avLst/>
          </a:prstGeom>
          <a:noFill/>
        </p:spPr>
        <p:txBody>
          <a:bodyPr wrap="square" rtlCol="0">
            <a:spAutoFit/>
          </a:bodyPr>
          <a:lstStyle/>
          <a:p>
            <a:r>
              <a:rPr kumimoji="1" lang="zh-TW" altLang="en-US" sz="2800" b="1" dirty="0" smtClean="0">
                <a:solidFill>
                  <a:srgbClr val="FFFFFF"/>
                </a:solidFill>
              </a:rPr>
              <a:t>研究結果</a:t>
            </a:r>
            <a:endParaRPr kumimoji="1" lang="zh-CN" altLang="en-US" sz="2800" dirty="0">
              <a:solidFill>
                <a:srgbClr val="FFFFFF"/>
              </a:solidFill>
            </a:endParaRPr>
          </a:p>
        </p:txBody>
      </p:sp>
      <p:sp>
        <p:nvSpPr>
          <p:cNvPr id="2" name="文本框 1"/>
          <p:cNvSpPr txBox="1"/>
          <p:nvPr/>
        </p:nvSpPr>
        <p:spPr>
          <a:xfrm>
            <a:off x="1570563" y="2917166"/>
            <a:ext cx="6480134" cy="932563"/>
          </a:xfrm>
          <a:prstGeom prst="rect">
            <a:avLst/>
          </a:prstGeom>
          <a:noFill/>
        </p:spPr>
        <p:txBody>
          <a:bodyPr wrap="square" rtlCol="0">
            <a:spAutoFit/>
          </a:bodyPr>
          <a:lstStyle/>
          <a:p>
            <a:pPr>
              <a:lnSpc>
                <a:spcPct val="130000"/>
              </a:lnSpc>
            </a:pPr>
            <a:r>
              <a:rPr lang="zh-TW" altLang="en-US" sz="3200" b="1" dirty="0" smtClean="0">
                <a:solidFill>
                  <a:srgbClr val="DD1C3E"/>
                </a:solidFill>
              </a:rPr>
              <a:t>第一群最相關的如何影響內控？</a:t>
            </a:r>
            <a:endParaRPr lang="en-US" altLang="zh-CN" sz="3200" b="1" dirty="0" smtClean="0">
              <a:solidFill>
                <a:srgbClr val="DD1C3E"/>
              </a:solidFill>
            </a:endParaRPr>
          </a:p>
          <a:p>
            <a:pPr>
              <a:lnSpc>
                <a:spcPct val="130000"/>
              </a:lnSpc>
            </a:pPr>
            <a:endParaRPr lang="en-US" altLang="zh-CN" sz="1000" dirty="0" smtClean="0">
              <a:solidFill>
                <a:prstClr val="white"/>
              </a:solidFill>
              <a:latin typeface="Arial"/>
              <a:ea typeface="黑体"/>
            </a:endParaRPr>
          </a:p>
        </p:txBody>
      </p:sp>
      <p:cxnSp>
        <p:nvCxnSpPr>
          <p:cNvPr id="3" name="直线连接符 2"/>
          <p:cNvCxnSpPr/>
          <p:nvPr/>
        </p:nvCxnSpPr>
        <p:spPr>
          <a:xfrm flipV="1">
            <a:off x="1570563" y="3625510"/>
            <a:ext cx="6302015" cy="13033"/>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6336349"/>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222251"/>
            <a:ext cx="262467" cy="658283"/>
          </a:xfrm>
          <a:prstGeom prst="rect">
            <a:avLst/>
          </a:prstGeom>
          <a:solidFill>
            <a:srgbClr val="DD1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1E2327"/>
              </a:solidFill>
            </a:endParaRPr>
          </a:p>
        </p:txBody>
      </p:sp>
      <p:sp>
        <p:nvSpPr>
          <p:cNvPr id="17" name="文本框 16"/>
          <p:cNvSpPr txBox="1"/>
          <p:nvPr/>
        </p:nvSpPr>
        <p:spPr>
          <a:xfrm>
            <a:off x="262467" y="289519"/>
            <a:ext cx="1660265" cy="529312"/>
          </a:xfrm>
          <a:prstGeom prst="rect">
            <a:avLst/>
          </a:prstGeom>
          <a:noFill/>
        </p:spPr>
        <p:txBody>
          <a:bodyPr wrap="square" rtlCol="0">
            <a:spAutoFit/>
          </a:bodyPr>
          <a:lstStyle/>
          <a:p>
            <a:pPr>
              <a:lnSpc>
                <a:spcPct val="110000"/>
              </a:lnSpc>
            </a:pPr>
            <a:r>
              <a:rPr kumimoji="1" lang="zh-TW" altLang="en-US" sz="2800" b="1" dirty="0" smtClean="0">
                <a:solidFill>
                  <a:srgbClr val="1E2327"/>
                </a:solidFill>
              </a:rPr>
              <a:t>研究結果</a:t>
            </a:r>
            <a:endParaRPr kumimoji="1" lang="zh-CN" altLang="en-US" sz="2800" b="1" dirty="0">
              <a:solidFill>
                <a:srgbClr val="1E2327"/>
              </a:solidFill>
            </a:endParaRPr>
          </a:p>
        </p:txBody>
      </p:sp>
      <p:pic>
        <p:nvPicPr>
          <p:cNvPr id="13" name="Google Shape;152;p25"/>
          <p:cNvPicPr preferRelativeResize="0"/>
          <p:nvPr/>
        </p:nvPicPr>
        <p:blipFill>
          <a:blip r:embed="rId3">
            <a:alphaModFix/>
          </a:blip>
          <a:stretch>
            <a:fillRect/>
          </a:stretch>
        </p:blipFill>
        <p:spPr>
          <a:xfrm>
            <a:off x="110865" y="1332258"/>
            <a:ext cx="3771900" cy="2027825"/>
          </a:xfrm>
          <a:prstGeom prst="rect">
            <a:avLst/>
          </a:prstGeom>
          <a:noFill/>
          <a:ln>
            <a:noFill/>
          </a:ln>
        </p:spPr>
      </p:pic>
      <p:pic>
        <p:nvPicPr>
          <p:cNvPr id="14" name="Google Shape;153;p25"/>
          <p:cNvPicPr preferRelativeResize="0"/>
          <p:nvPr/>
        </p:nvPicPr>
        <p:blipFill>
          <a:blip r:embed="rId4">
            <a:alphaModFix/>
          </a:blip>
          <a:stretch>
            <a:fillRect/>
          </a:stretch>
        </p:blipFill>
        <p:spPr>
          <a:xfrm>
            <a:off x="2659876" y="3188633"/>
            <a:ext cx="3633622" cy="1967585"/>
          </a:xfrm>
          <a:prstGeom prst="rect">
            <a:avLst/>
          </a:prstGeom>
          <a:noFill/>
          <a:ln>
            <a:noFill/>
          </a:ln>
        </p:spPr>
      </p:pic>
      <p:pic>
        <p:nvPicPr>
          <p:cNvPr id="15" name="Google Shape;154;p25"/>
          <p:cNvPicPr preferRelativeResize="0"/>
          <p:nvPr/>
        </p:nvPicPr>
        <p:blipFill>
          <a:blip r:embed="rId5">
            <a:alphaModFix/>
          </a:blip>
          <a:stretch>
            <a:fillRect/>
          </a:stretch>
        </p:blipFill>
        <p:spPr>
          <a:xfrm>
            <a:off x="5228471" y="1278987"/>
            <a:ext cx="3915529" cy="2134366"/>
          </a:xfrm>
          <a:prstGeom prst="rect">
            <a:avLst/>
          </a:prstGeom>
          <a:noFill/>
          <a:ln>
            <a:noFill/>
          </a:ln>
        </p:spPr>
      </p:pic>
      <p:sp>
        <p:nvSpPr>
          <p:cNvPr id="4" name="文字方塊 3"/>
          <p:cNvSpPr txBox="1"/>
          <p:nvPr/>
        </p:nvSpPr>
        <p:spPr>
          <a:xfrm>
            <a:off x="262467" y="818831"/>
            <a:ext cx="7257115" cy="461665"/>
          </a:xfrm>
          <a:prstGeom prst="rect">
            <a:avLst/>
          </a:prstGeom>
          <a:noFill/>
        </p:spPr>
        <p:txBody>
          <a:bodyPr wrap="none" rtlCol="0">
            <a:spAutoFit/>
          </a:bodyPr>
          <a:lstStyle/>
          <a:p>
            <a:pPr lvl="0"/>
            <a:r>
              <a:rPr kumimoji="1" lang="en-US" altLang="zh-TW" sz="2400" dirty="0" smtClean="0">
                <a:solidFill>
                  <a:srgbClr val="000000"/>
                </a:solidFill>
                <a:sym typeface="Wingdings"/>
              </a:rPr>
              <a:t></a:t>
            </a:r>
            <a:r>
              <a:rPr lang="zh-TW" altLang="en-US" sz="2400" dirty="0">
                <a:solidFill>
                  <a:srgbClr val="000000"/>
                </a:solidFill>
              </a:rPr>
              <a:t>針對每一篇進行</a:t>
            </a:r>
            <a:r>
              <a:rPr lang="zh-TW" altLang="en-US" sz="2400" dirty="0" smtClean="0">
                <a:solidFill>
                  <a:srgbClr val="000000"/>
                </a:solidFill>
              </a:rPr>
              <a:t>分析，找出</a:t>
            </a:r>
            <a:r>
              <a:rPr lang="zh-TW" altLang="en-US" sz="2400" dirty="0">
                <a:solidFill>
                  <a:srgbClr val="000000"/>
                </a:solidFill>
              </a:rPr>
              <a:t>那篇的重點並更改標題</a:t>
            </a:r>
            <a:endParaRPr kumimoji="1" lang="zh-TW" altLang="en-US" sz="2400" dirty="0">
              <a:solidFill>
                <a:srgbClr val="000000"/>
              </a:solidFill>
            </a:endParaRPr>
          </a:p>
        </p:txBody>
      </p:sp>
      <p:sp>
        <p:nvSpPr>
          <p:cNvPr id="18" name="甜甜圈 17"/>
          <p:cNvSpPr/>
          <p:nvPr/>
        </p:nvSpPr>
        <p:spPr>
          <a:xfrm>
            <a:off x="502097" y="3073877"/>
            <a:ext cx="582321" cy="337968"/>
          </a:xfrm>
          <a:prstGeom prst="donut">
            <a:avLst>
              <a:gd name="adj" fmla="val 3219"/>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solidFill>
                <a:schemeClr val="tx1"/>
              </a:solidFill>
            </a:endParaRPr>
          </a:p>
        </p:txBody>
      </p:sp>
      <p:sp>
        <p:nvSpPr>
          <p:cNvPr id="19" name="甜甜圈 18"/>
          <p:cNvSpPr/>
          <p:nvPr/>
        </p:nvSpPr>
        <p:spPr>
          <a:xfrm>
            <a:off x="3031937" y="4818250"/>
            <a:ext cx="582321" cy="337968"/>
          </a:xfrm>
          <a:prstGeom prst="donut">
            <a:avLst>
              <a:gd name="adj" fmla="val 3219"/>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solidFill>
                <a:schemeClr val="tx1"/>
              </a:solidFill>
            </a:endParaRPr>
          </a:p>
        </p:txBody>
      </p:sp>
      <p:sp>
        <p:nvSpPr>
          <p:cNvPr id="20" name="甜甜圈 19"/>
          <p:cNvSpPr/>
          <p:nvPr/>
        </p:nvSpPr>
        <p:spPr>
          <a:xfrm>
            <a:off x="5627925" y="3136871"/>
            <a:ext cx="582321" cy="337968"/>
          </a:xfrm>
          <a:prstGeom prst="donut">
            <a:avLst>
              <a:gd name="adj" fmla="val 3219"/>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solidFill>
                <a:schemeClr val="tx1"/>
              </a:solidFill>
            </a:endParaRPr>
          </a:p>
        </p:txBody>
      </p:sp>
      <p:sp>
        <p:nvSpPr>
          <p:cNvPr id="21" name="甜甜圈 20"/>
          <p:cNvSpPr/>
          <p:nvPr/>
        </p:nvSpPr>
        <p:spPr>
          <a:xfrm>
            <a:off x="6268493" y="3136871"/>
            <a:ext cx="582321" cy="337968"/>
          </a:xfrm>
          <a:prstGeom prst="donut">
            <a:avLst>
              <a:gd name="adj" fmla="val 3219"/>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solidFill>
                <a:schemeClr val="tx1"/>
              </a:solidFill>
            </a:endParaRPr>
          </a:p>
        </p:txBody>
      </p:sp>
    </p:spTree>
    <p:extLst>
      <p:ext uri="{BB962C8B-B14F-4D97-AF65-F5344CB8AC3E}">
        <p14:creationId xmlns:p14="http://schemas.microsoft.com/office/powerpoint/2010/main" val="79335059"/>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4" grpId="0"/>
      <p:bldP spid="18" grpId="0" animBg="1"/>
      <p:bldP spid="19" grpId="0" animBg="1"/>
      <p:bldP spid="20"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222251"/>
            <a:ext cx="262467" cy="658283"/>
          </a:xfrm>
          <a:prstGeom prst="rect">
            <a:avLst/>
          </a:prstGeom>
          <a:solidFill>
            <a:srgbClr val="DD1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1E2327"/>
              </a:solidFill>
            </a:endParaRPr>
          </a:p>
        </p:txBody>
      </p:sp>
      <p:sp>
        <p:nvSpPr>
          <p:cNvPr id="17" name="文本框 16"/>
          <p:cNvSpPr txBox="1"/>
          <p:nvPr/>
        </p:nvSpPr>
        <p:spPr>
          <a:xfrm>
            <a:off x="262467" y="289519"/>
            <a:ext cx="1660265" cy="529312"/>
          </a:xfrm>
          <a:prstGeom prst="rect">
            <a:avLst/>
          </a:prstGeom>
          <a:noFill/>
        </p:spPr>
        <p:txBody>
          <a:bodyPr wrap="square" rtlCol="0">
            <a:spAutoFit/>
          </a:bodyPr>
          <a:lstStyle/>
          <a:p>
            <a:pPr>
              <a:lnSpc>
                <a:spcPct val="110000"/>
              </a:lnSpc>
            </a:pPr>
            <a:r>
              <a:rPr kumimoji="1" lang="zh-TW" altLang="en-US" sz="2800" b="1" dirty="0" smtClean="0">
                <a:solidFill>
                  <a:srgbClr val="1E2327"/>
                </a:solidFill>
              </a:rPr>
              <a:t>研究結果</a:t>
            </a:r>
            <a:endParaRPr kumimoji="1" lang="zh-CN" altLang="en-US" sz="2800" b="1" dirty="0">
              <a:solidFill>
                <a:srgbClr val="1E2327"/>
              </a:solidFill>
            </a:endParaRPr>
          </a:p>
        </p:txBody>
      </p:sp>
      <p:sp>
        <p:nvSpPr>
          <p:cNvPr id="8" name="文字方塊 7"/>
          <p:cNvSpPr txBox="1"/>
          <p:nvPr/>
        </p:nvSpPr>
        <p:spPr>
          <a:xfrm>
            <a:off x="262467" y="818831"/>
            <a:ext cx="5819222" cy="461665"/>
          </a:xfrm>
          <a:prstGeom prst="rect">
            <a:avLst/>
          </a:prstGeom>
          <a:noFill/>
        </p:spPr>
        <p:txBody>
          <a:bodyPr wrap="none" rtlCol="0">
            <a:spAutoFit/>
          </a:bodyPr>
          <a:lstStyle/>
          <a:p>
            <a:r>
              <a:rPr kumimoji="1" lang="en-US" altLang="zh-TW" sz="2400" dirty="0" smtClean="0">
                <a:solidFill>
                  <a:srgbClr val="000000"/>
                </a:solidFill>
                <a:sym typeface="Wingdings"/>
              </a:rPr>
              <a:t></a:t>
            </a:r>
            <a:r>
              <a:rPr kumimoji="1" lang="zh-TW" altLang="en-US" sz="2400" dirty="0" smtClean="0">
                <a:solidFill>
                  <a:srgbClr val="000000"/>
                </a:solidFill>
              </a:rPr>
              <a:t>進行</a:t>
            </a:r>
            <a:r>
              <a:rPr lang="zh-TW" altLang="zh-TW" sz="2400" dirty="0">
                <a:solidFill>
                  <a:srgbClr val="000000"/>
                </a:solidFill>
              </a:rPr>
              <a:t>TF-IDF、PCA與K-means後的結果</a:t>
            </a:r>
            <a:endParaRPr kumimoji="1" lang="zh-TW" altLang="en-US" sz="2400" dirty="0">
              <a:solidFill>
                <a:srgbClr val="000000"/>
              </a:solidFill>
            </a:endParaRPr>
          </a:p>
        </p:txBody>
      </p:sp>
      <p:grpSp>
        <p:nvGrpSpPr>
          <p:cNvPr id="2" name="Group 1"/>
          <p:cNvGrpSpPr/>
          <p:nvPr/>
        </p:nvGrpSpPr>
        <p:grpSpPr>
          <a:xfrm>
            <a:off x="1328372" y="1280496"/>
            <a:ext cx="6215428" cy="3662290"/>
            <a:chOff x="2354531" y="1280496"/>
            <a:chExt cx="3989625" cy="3810000"/>
          </a:xfrm>
        </p:grpSpPr>
        <p:pic>
          <p:nvPicPr>
            <p:cNvPr id="7" name="Google Shape;160;p26"/>
            <p:cNvPicPr preferRelativeResize="0"/>
            <p:nvPr/>
          </p:nvPicPr>
          <p:blipFill>
            <a:blip r:embed="rId3">
              <a:alphaModFix/>
            </a:blip>
            <a:stretch>
              <a:fillRect/>
            </a:stretch>
          </p:blipFill>
          <p:spPr>
            <a:xfrm>
              <a:off x="2354531" y="1280496"/>
              <a:ext cx="3989625" cy="3810000"/>
            </a:xfrm>
            <a:prstGeom prst="rect">
              <a:avLst/>
            </a:prstGeom>
            <a:noFill/>
            <a:ln>
              <a:noFill/>
            </a:ln>
          </p:spPr>
        </p:pic>
        <p:sp>
          <p:nvSpPr>
            <p:cNvPr id="10" name="甜甜圈 9"/>
            <p:cNvSpPr/>
            <p:nvPr/>
          </p:nvSpPr>
          <p:spPr>
            <a:xfrm>
              <a:off x="4214948" y="2812869"/>
              <a:ext cx="2129207" cy="1619794"/>
            </a:xfrm>
            <a:prstGeom prst="donut">
              <a:avLst>
                <a:gd name="adj" fmla="val 1604"/>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solidFill>
                  <a:schemeClr val="tx1"/>
                </a:solidFill>
              </a:endParaRPr>
            </a:p>
          </p:txBody>
        </p:sp>
        <p:sp>
          <p:nvSpPr>
            <p:cNvPr id="11" name="甜甜圈 10"/>
            <p:cNvSpPr/>
            <p:nvPr/>
          </p:nvSpPr>
          <p:spPr>
            <a:xfrm>
              <a:off x="2432247" y="1428206"/>
              <a:ext cx="2129207" cy="2769325"/>
            </a:xfrm>
            <a:prstGeom prst="donut">
              <a:avLst>
                <a:gd name="adj" fmla="val 1997"/>
              </a:avLst>
            </a:prstGeom>
            <a:solidFill>
              <a:schemeClr val="bg2"/>
            </a:solid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solidFill>
                  <a:schemeClr val="tx1"/>
                </a:solidFill>
              </a:endParaRPr>
            </a:p>
          </p:txBody>
        </p:sp>
        <p:sp>
          <p:nvSpPr>
            <p:cNvPr id="12" name="甜甜圈 11"/>
            <p:cNvSpPr/>
            <p:nvPr/>
          </p:nvSpPr>
          <p:spPr>
            <a:xfrm>
              <a:off x="2608217" y="3535680"/>
              <a:ext cx="1953237" cy="1436914"/>
            </a:xfrm>
            <a:prstGeom prst="donut">
              <a:avLst>
                <a:gd name="adj" fmla="val 1604"/>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solidFill>
                  <a:schemeClr val="tx1"/>
                </a:solidFill>
              </a:endParaRPr>
            </a:p>
          </p:txBody>
        </p:sp>
      </p:grpSp>
    </p:spTree>
    <p:extLst>
      <p:ext uri="{BB962C8B-B14F-4D97-AF65-F5344CB8AC3E}">
        <p14:creationId xmlns:p14="http://schemas.microsoft.com/office/powerpoint/2010/main" val="451060857"/>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400" fill="hold"/>
                                        <p:tgtEl>
                                          <p:spTgt spid="2"/>
                                        </p:tgtEl>
                                        <p:attrNameLst>
                                          <p:attrName>ppt_w</p:attrName>
                                        </p:attrNameLst>
                                      </p:cBhvr>
                                      <p:tavLst>
                                        <p:tav tm="0">
                                          <p:val>
                                            <p:fltVal val="0"/>
                                          </p:val>
                                        </p:tav>
                                        <p:tav tm="100000">
                                          <p:val>
                                            <p:strVal val="#ppt_w"/>
                                          </p:val>
                                        </p:tav>
                                      </p:tavLst>
                                    </p:anim>
                                    <p:anim calcmode="lin" valueType="num">
                                      <p:cBhvr>
                                        <p:cTn id="17" dur="400" fill="hold"/>
                                        <p:tgtEl>
                                          <p:spTgt spid="2"/>
                                        </p:tgtEl>
                                        <p:attrNameLst>
                                          <p:attrName>ppt_h</p:attrName>
                                        </p:attrNameLst>
                                      </p:cBhvr>
                                      <p:tavLst>
                                        <p:tav tm="0">
                                          <p:val>
                                            <p:fltVal val="0"/>
                                          </p:val>
                                        </p:tav>
                                        <p:tav tm="100000">
                                          <p:val>
                                            <p:strVal val="#ppt_h"/>
                                          </p:val>
                                        </p:tav>
                                      </p:tavLst>
                                    </p:anim>
                                    <p:animEffect transition="in" filter="fade">
                                      <p:cBhvr>
                                        <p:cTn id="18"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222251"/>
            <a:ext cx="262467" cy="658283"/>
          </a:xfrm>
          <a:prstGeom prst="rect">
            <a:avLst/>
          </a:prstGeom>
          <a:solidFill>
            <a:srgbClr val="DD1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1E2327"/>
              </a:solidFill>
            </a:endParaRPr>
          </a:p>
        </p:txBody>
      </p:sp>
      <p:sp>
        <p:nvSpPr>
          <p:cNvPr id="17" name="文本框 16"/>
          <p:cNvSpPr txBox="1"/>
          <p:nvPr/>
        </p:nvSpPr>
        <p:spPr>
          <a:xfrm>
            <a:off x="262467" y="289519"/>
            <a:ext cx="1660265" cy="529312"/>
          </a:xfrm>
          <a:prstGeom prst="rect">
            <a:avLst/>
          </a:prstGeom>
          <a:noFill/>
        </p:spPr>
        <p:txBody>
          <a:bodyPr wrap="square" rtlCol="0">
            <a:spAutoFit/>
          </a:bodyPr>
          <a:lstStyle/>
          <a:p>
            <a:pPr>
              <a:lnSpc>
                <a:spcPct val="110000"/>
              </a:lnSpc>
            </a:pPr>
            <a:r>
              <a:rPr kumimoji="1" lang="zh-TW" altLang="en-US" sz="2800" b="1" dirty="0" smtClean="0">
                <a:solidFill>
                  <a:srgbClr val="1E2327"/>
                </a:solidFill>
              </a:rPr>
              <a:t>研究結果</a:t>
            </a:r>
            <a:endParaRPr kumimoji="1" lang="zh-CN" altLang="en-US" sz="2800" b="1" dirty="0">
              <a:solidFill>
                <a:srgbClr val="1E2327"/>
              </a:solidFill>
            </a:endParaRPr>
          </a:p>
        </p:txBody>
      </p:sp>
      <p:sp>
        <p:nvSpPr>
          <p:cNvPr id="8" name="文字方塊 7"/>
          <p:cNvSpPr txBox="1"/>
          <p:nvPr/>
        </p:nvSpPr>
        <p:spPr>
          <a:xfrm>
            <a:off x="262467" y="818831"/>
            <a:ext cx="4794902" cy="461665"/>
          </a:xfrm>
          <a:prstGeom prst="rect">
            <a:avLst/>
          </a:prstGeom>
          <a:noFill/>
        </p:spPr>
        <p:txBody>
          <a:bodyPr wrap="none" rtlCol="0">
            <a:spAutoFit/>
          </a:bodyPr>
          <a:lstStyle/>
          <a:p>
            <a:r>
              <a:rPr kumimoji="1" lang="en-US" altLang="zh-TW" sz="2400" dirty="0" smtClean="0">
                <a:solidFill>
                  <a:srgbClr val="000000"/>
                </a:solidFill>
                <a:sym typeface="Wingdings"/>
              </a:rPr>
              <a:t></a:t>
            </a:r>
            <a:r>
              <a:rPr kumimoji="1" lang="zh-TW" altLang="en-US" sz="2400" dirty="0" smtClean="0">
                <a:solidFill>
                  <a:srgbClr val="000000"/>
                </a:solidFill>
              </a:rPr>
              <a:t>分群找出個群最主要的影響因素</a:t>
            </a:r>
            <a:endParaRPr kumimoji="1" lang="zh-TW" altLang="en-US" sz="2400" dirty="0">
              <a:solidFill>
                <a:srgbClr val="000000"/>
              </a:solidFill>
            </a:endParaRPr>
          </a:p>
        </p:txBody>
      </p:sp>
      <p:pic>
        <p:nvPicPr>
          <p:cNvPr id="9" name="Google Shape;167;p27"/>
          <p:cNvPicPr preferRelativeResize="0"/>
          <p:nvPr/>
        </p:nvPicPr>
        <p:blipFill>
          <a:blip r:embed="rId3">
            <a:alphaModFix/>
          </a:blip>
          <a:stretch>
            <a:fillRect/>
          </a:stretch>
        </p:blipFill>
        <p:spPr>
          <a:xfrm>
            <a:off x="-12914" y="1348143"/>
            <a:ext cx="3348206" cy="2107695"/>
          </a:xfrm>
          <a:prstGeom prst="rect">
            <a:avLst/>
          </a:prstGeom>
          <a:noFill/>
          <a:ln>
            <a:noFill/>
          </a:ln>
          <a:effectLst>
            <a:outerShdw blurRad="63500" sx="102000" sy="102000" algn="ctr" rotWithShape="0">
              <a:prstClr val="black">
                <a:alpha val="40000"/>
              </a:prstClr>
            </a:outerShdw>
          </a:effectLst>
        </p:spPr>
      </p:pic>
      <p:pic>
        <p:nvPicPr>
          <p:cNvPr id="14" name="Google Shape;169;p27"/>
          <p:cNvPicPr preferRelativeResize="0"/>
          <p:nvPr/>
        </p:nvPicPr>
        <p:blipFill>
          <a:blip r:embed="rId4">
            <a:alphaModFix/>
          </a:blip>
          <a:stretch>
            <a:fillRect/>
          </a:stretch>
        </p:blipFill>
        <p:spPr>
          <a:xfrm>
            <a:off x="2729004" y="2907683"/>
            <a:ext cx="3295060" cy="2026107"/>
          </a:xfrm>
          <a:prstGeom prst="rect">
            <a:avLst/>
          </a:prstGeom>
          <a:noFill/>
          <a:ln>
            <a:noFill/>
          </a:ln>
          <a:effectLst>
            <a:outerShdw blurRad="63500" sx="102000" sy="102000" algn="ctr" rotWithShape="0">
              <a:prstClr val="black">
                <a:alpha val="40000"/>
              </a:prstClr>
            </a:outerShdw>
          </a:effectLst>
        </p:spPr>
      </p:pic>
      <p:pic>
        <p:nvPicPr>
          <p:cNvPr id="13" name="Google Shape;168;p27"/>
          <p:cNvPicPr preferRelativeResize="0"/>
          <p:nvPr/>
        </p:nvPicPr>
        <p:blipFill>
          <a:blip r:embed="rId5">
            <a:alphaModFix/>
          </a:blip>
          <a:stretch>
            <a:fillRect/>
          </a:stretch>
        </p:blipFill>
        <p:spPr>
          <a:xfrm>
            <a:off x="5700764" y="1343852"/>
            <a:ext cx="3199396" cy="1956854"/>
          </a:xfrm>
          <a:prstGeom prst="rect">
            <a:avLst/>
          </a:prstGeom>
          <a:noFill/>
          <a:ln>
            <a:noFill/>
          </a:ln>
          <a:effectLst>
            <a:outerShdw blurRad="63500" sx="102000" sy="102000" algn="ctr" rotWithShape="0">
              <a:prstClr val="black">
                <a:alpha val="40000"/>
              </a:prstClr>
            </a:outerShdw>
          </a:effectLst>
        </p:spPr>
      </p:pic>
      <p:grpSp>
        <p:nvGrpSpPr>
          <p:cNvPr id="4" name="群組 3"/>
          <p:cNvGrpSpPr/>
          <p:nvPr/>
        </p:nvGrpSpPr>
        <p:grpSpPr>
          <a:xfrm>
            <a:off x="6958456" y="3075351"/>
            <a:ext cx="1411087" cy="900759"/>
            <a:chOff x="6936925" y="3019978"/>
            <a:chExt cx="1411087" cy="900759"/>
          </a:xfrm>
        </p:grpSpPr>
        <p:sp>
          <p:nvSpPr>
            <p:cNvPr id="15" name="甜甜圈 14"/>
            <p:cNvSpPr/>
            <p:nvPr/>
          </p:nvSpPr>
          <p:spPr>
            <a:xfrm>
              <a:off x="6936925" y="3019978"/>
              <a:ext cx="727075" cy="243216"/>
            </a:xfrm>
            <a:prstGeom prst="donut">
              <a:avLst>
                <a:gd name="adj" fmla="val 1604"/>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solidFill>
                  <a:schemeClr val="tx1"/>
                </a:solidFill>
              </a:endParaRPr>
            </a:p>
          </p:txBody>
        </p:sp>
        <p:sp>
          <p:nvSpPr>
            <p:cNvPr id="2" name="圓角矩形圖說文字 1"/>
            <p:cNvSpPr/>
            <p:nvPr/>
          </p:nvSpPr>
          <p:spPr>
            <a:xfrm flipV="1">
              <a:off x="7206800" y="3525731"/>
              <a:ext cx="914400" cy="395006"/>
            </a:xfrm>
            <a:prstGeom prst="wedgeRoundRectCallout">
              <a:avLst>
                <a:gd name="adj1" fmla="val -40977"/>
                <a:gd name="adj2" fmla="val 103434"/>
                <a:gd name="adj3" fmla="val 16667"/>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3" name="文字方塊 2"/>
            <p:cNvSpPr txBox="1"/>
            <p:nvPr/>
          </p:nvSpPr>
          <p:spPr>
            <a:xfrm>
              <a:off x="7150740" y="3582183"/>
              <a:ext cx="1197272" cy="338554"/>
            </a:xfrm>
            <a:prstGeom prst="rect">
              <a:avLst/>
            </a:prstGeom>
            <a:noFill/>
          </p:spPr>
          <p:txBody>
            <a:bodyPr wrap="square" rtlCol="0">
              <a:spAutoFit/>
            </a:bodyPr>
            <a:lstStyle/>
            <a:p>
              <a:r>
                <a:rPr kumimoji="1" lang="zh-TW" altLang="en-US" sz="1600" dirty="0" smtClean="0">
                  <a:solidFill>
                    <a:srgbClr val="000000"/>
                  </a:solidFill>
                </a:rPr>
                <a:t>公司治理</a:t>
              </a:r>
              <a:endParaRPr kumimoji="1" lang="zh-TW" altLang="en-US" sz="1600" dirty="0">
                <a:solidFill>
                  <a:srgbClr val="000000"/>
                </a:solidFill>
              </a:endParaRPr>
            </a:p>
          </p:txBody>
        </p:sp>
      </p:grpSp>
      <p:grpSp>
        <p:nvGrpSpPr>
          <p:cNvPr id="18" name="群組 17"/>
          <p:cNvGrpSpPr/>
          <p:nvPr/>
        </p:nvGrpSpPr>
        <p:grpSpPr>
          <a:xfrm flipV="1">
            <a:off x="5296219" y="3837072"/>
            <a:ext cx="1184275" cy="965742"/>
            <a:chOff x="6936925" y="3019978"/>
            <a:chExt cx="1184275" cy="900759"/>
          </a:xfrm>
          <a:solidFill>
            <a:srgbClr val="00B0F0"/>
          </a:solidFill>
        </p:grpSpPr>
        <p:sp>
          <p:nvSpPr>
            <p:cNvPr id="19" name="甜甜圈 18"/>
            <p:cNvSpPr/>
            <p:nvPr/>
          </p:nvSpPr>
          <p:spPr>
            <a:xfrm>
              <a:off x="6936925" y="3019978"/>
              <a:ext cx="727075" cy="243216"/>
            </a:xfrm>
            <a:prstGeom prst="donut">
              <a:avLst>
                <a:gd name="adj" fmla="val 1604"/>
              </a:avLst>
            </a:prstGeom>
            <a:grp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solidFill>
                  <a:schemeClr val="tx1"/>
                </a:solidFill>
              </a:endParaRPr>
            </a:p>
          </p:txBody>
        </p:sp>
        <p:sp>
          <p:nvSpPr>
            <p:cNvPr id="20" name="圓角矩形圖說文字 19"/>
            <p:cNvSpPr/>
            <p:nvPr/>
          </p:nvSpPr>
          <p:spPr>
            <a:xfrm flipV="1">
              <a:off x="7206800" y="3525731"/>
              <a:ext cx="914400" cy="395006"/>
            </a:xfrm>
            <a:prstGeom prst="wedgeRoundRectCallout">
              <a:avLst>
                <a:gd name="adj1" fmla="val -40977"/>
                <a:gd name="adj2" fmla="val 103434"/>
                <a:gd name="adj3" fmla="val 16667"/>
              </a:avLst>
            </a:prstGeom>
            <a:grp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21" name="文字方塊 20"/>
            <p:cNvSpPr txBox="1"/>
            <p:nvPr/>
          </p:nvSpPr>
          <p:spPr>
            <a:xfrm rot="10800000">
              <a:off x="7206800" y="3569095"/>
              <a:ext cx="914400" cy="287067"/>
            </a:xfrm>
            <a:prstGeom prst="rect">
              <a:avLst/>
            </a:prstGeom>
            <a:grpFill/>
            <a:ln>
              <a:solidFill>
                <a:srgbClr val="00B0F0"/>
              </a:solidFill>
            </a:ln>
          </p:spPr>
          <p:txBody>
            <a:bodyPr wrap="square" rtlCol="0">
              <a:spAutoFit/>
            </a:bodyPr>
            <a:lstStyle/>
            <a:p>
              <a:r>
                <a:rPr kumimoji="1" lang="zh-TW" altLang="en-US" sz="1400" dirty="0" smtClean="0">
                  <a:solidFill>
                    <a:srgbClr val="000000"/>
                  </a:solidFill>
                </a:rPr>
                <a:t>內部稽核</a:t>
              </a:r>
              <a:endParaRPr kumimoji="1" lang="zh-TW" altLang="en-US" sz="1400" dirty="0">
                <a:solidFill>
                  <a:srgbClr val="000000"/>
                </a:solidFill>
              </a:endParaRPr>
            </a:p>
          </p:txBody>
        </p:sp>
      </p:grpSp>
    </p:spTree>
    <p:extLst>
      <p:ext uri="{BB962C8B-B14F-4D97-AF65-F5344CB8AC3E}">
        <p14:creationId xmlns:p14="http://schemas.microsoft.com/office/powerpoint/2010/main" val="300605245"/>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222251"/>
            <a:ext cx="262467" cy="658283"/>
          </a:xfrm>
          <a:prstGeom prst="rect">
            <a:avLst/>
          </a:prstGeom>
          <a:solidFill>
            <a:srgbClr val="DD1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1E2327"/>
              </a:solidFill>
            </a:endParaRPr>
          </a:p>
        </p:txBody>
      </p:sp>
      <p:sp>
        <p:nvSpPr>
          <p:cNvPr id="17" name="文本框 16"/>
          <p:cNvSpPr txBox="1"/>
          <p:nvPr/>
        </p:nvSpPr>
        <p:spPr>
          <a:xfrm>
            <a:off x="262467" y="289519"/>
            <a:ext cx="1660265" cy="529312"/>
          </a:xfrm>
          <a:prstGeom prst="rect">
            <a:avLst/>
          </a:prstGeom>
          <a:noFill/>
        </p:spPr>
        <p:txBody>
          <a:bodyPr wrap="square" rtlCol="0">
            <a:spAutoFit/>
          </a:bodyPr>
          <a:lstStyle/>
          <a:p>
            <a:pPr>
              <a:lnSpc>
                <a:spcPct val="110000"/>
              </a:lnSpc>
            </a:pPr>
            <a:r>
              <a:rPr kumimoji="1" lang="zh-TW" altLang="en-US" sz="2800" b="1" dirty="0" smtClean="0">
                <a:solidFill>
                  <a:srgbClr val="1E2327"/>
                </a:solidFill>
              </a:rPr>
              <a:t>研究結果</a:t>
            </a:r>
            <a:endParaRPr kumimoji="1" lang="zh-CN" altLang="en-US" sz="2800" b="1" dirty="0">
              <a:solidFill>
                <a:srgbClr val="1E2327"/>
              </a:solidFill>
            </a:endParaRPr>
          </a:p>
        </p:txBody>
      </p:sp>
      <p:grpSp>
        <p:nvGrpSpPr>
          <p:cNvPr id="2" name="Group 1"/>
          <p:cNvGrpSpPr/>
          <p:nvPr/>
        </p:nvGrpSpPr>
        <p:grpSpPr>
          <a:xfrm>
            <a:off x="1208309" y="1071154"/>
            <a:ext cx="6701246" cy="3990702"/>
            <a:chOff x="1633597" y="1091310"/>
            <a:chExt cx="5935810" cy="3728062"/>
          </a:xfrm>
        </p:grpSpPr>
        <p:pic>
          <p:nvPicPr>
            <p:cNvPr id="22" name="Google Shape;168;p27"/>
            <p:cNvPicPr preferRelativeResize="0"/>
            <p:nvPr/>
          </p:nvPicPr>
          <p:blipFill>
            <a:blip r:embed="rId3">
              <a:alphaModFix/>
            </a:blip>
            <a:stretch>
              <a:fillRect/>
            </a:stretch>
          </p:blipFill>
          <p:spPr>
            <a:xfrm>
              <a:off x="1633597" y="1091310"/>
              <a:ext cx="5935810" cy="3121653"/>
            </a:xfrm>
            <a:prstGeom prst="rect">
              <a:avLst/>
            </a:prstGeom>
            <a:noFill/>
            <a:ln>
              <a:noFill/>
            </a:ln>
            <a:effectLst>
              <a:outerShdw blurRad="63500" sx="102000" sy="102000" algn="ctr" rotWithShape="0">
                <a:prstClr val="black">
                  <a:alpha val="40000"/>
                </a:prstClr>
              </a:outerShdw>
            </a:effectLst>
          </p:spPr>
        </p:pic>
        <p:grpSp>
          <p:nvGrpSpPr>
            <p:cNvPr id="23" name="群組 22"/>
            <p:cNvGrpSpPr/>
            <p:nvPr/>
          </p:nvGrpSpPr>
          <p:grpSpPr>
            <a:xfrm>
              <a:off x="4130710" y="3862161"/>
              <a:ext cx="1568695" cy="957211"/>
              <a:chOff x="6779317" y="2963526"/>
              <a:chExt cx="1568695" cy="957211"/>
            </a:xfrm>
          </p:grpSpPr>
          <p:sp>
            <p:nvSpPr>
              <p:cNvPr id="24" name="甜甜圈 23"/>
              <p:cNvSpPr/>
              <p:nvPr/>
            </p:nvSpPr>
            <p:spPr>
              <a:xfrm>
                <a:off x="6779317" y="2963526"/>
                <a:ext cx="982235" cy="350802"/>
              </a:xfrm>
              <a:prstGeom prst="donut">
                <a:avLst>
                  <a:gd name="adj" fmla="val 1604"/>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solidFill>
                    <a:schemeClr val="tx1"/>
                  </a:solidFill>
                </a:endParaRPr>
              </a:p>
            </p:txBody>
          </p:sp>
          <p:sp>
            <p:nvSpPr>
              <p:cNvPr id="25" name="圓角矩形圖說文字 24"/>
              <p:cNvSpPr/>
              <p:nvPr/>
            </p:nvSpPr>
            <p:spPr>
              <a:xfrm flipV="1">
                <a:off x="7206800" y="3525731"/>
                <a:ext cx="914400" cy="395006"/>
              </a:xfrm>
              <a:prstGeom prst="wedgeRoundRectCallout">
                <a:avLst>
                  <a:gd name="adj1" fmla="val -40977"/>
                  <a:gd name="adj2" fmla="val 103434"/>
                  <a:gd name="adj3" fmla="val 16667"/>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26" name="文字方塊 25"/>
              <p:cNvSpPr txBox="1"/>
              <p:nvPr/>
            </p:nvSpPr>
            <p:spPr>
              <a:xfrm>
                <a:off x="7150740" y="3582183"/>
                <a:ext cx="1197272" cy="338554"/>
              </a:xfrm>
              <a:prstGeom prst="rect">
                <a:avLst/>
              </a:prstGeom>
              <a:noFill/>
            </p:spPr>
            <p:txBody>
              <a:bodyPr wrap="square" rtlCol="0">
                <a:spAutoFit/>
              </a:bodyPr>
              <a:lstStyle/>
              <a:p>
                <a:r>
                  <a:rPr kumimoji="1" lang="zh-TW" altLang="en-US" sz="1600" dirty="0" smtClean="0">
                    <a:solidFill>
                      <a:srgbClr val="000000"/>
                    </a:solidFill>
                  </a:rPr>
                  <a:t>公司治理</a:t>
                </a:r>
                <a:endParaRPr kumimoji="1" lang="zh-TW" altLang="en-US" sz="1600" dirty="0">
                  <a:solidFill>
                    <a:srgbClr val="000000"/>
                  </a:solidFill>
                </a:endParaRPr>
              </a:p>
            </p:txBody>
          </p:sp>
        </p:grpSp>
      </p:grpSp>
    </p:spTree>
    <p:extLst>
      <p:ext uri="{BB962C8B-B14F-4D97-AF65-F5344CB8AC3E}">
        <p14:creationId xmlns:p14="http://schemas.microsoft.com/office/powerpoint/2010/main" val="1913785596"/>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222251"/>
            <a:ext cx="262467" cy="658283"/>
          </a:xfrm>
          <a:prstGeom prst="rect">
            <a:avLst/>
          </a:prstGeom>
          <a:solidFill>
            <a:srgbClr val="DD1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1E2327"/>
              </a:solidFill>
            </a:endParaRPr>
          </a:p>
        </p:txBody>
      </p:sp>
      <p:sp>
        <p:nvSpPr>
          <p:cNvPr id="17" name="文本框 16"/>
          <p:cNvSpPr txBox="1"/>
          <p:nvPr/>
        </p:nvSpPr>
        <p:spPr>
          <a:xfrm>
            <a:off x="262467" y="289519"/>
            <a:ext cx="1660265" cy="529312"/>
          </a:xfrm>
          <a:prstGeom prst="rect">
            <a:avLst/>
          </a:prstGeom>
          <a:noFill/>
        </p:spPr>
        <p:txBody>
          <a:bodyPr wrap="square" rtlCol="0">
            <a:spAutoFit/>
          </a:bodyPr>
          <a:lstStyle/>
          <a:p>
            <a:pPr>
              <a:lnSpc>
                <a:spcPct val="110000"/>
              </a:lnSpc>
            </a:pPr>
            <a:r>
              <a:rPr kumimoji="1" lang="zh-TW" altLang="en-US" sz="2800" b="1" dirty="0" smtClean="0">
                <a:solidFill>
                  <a:srgbClr val="1E2327"/>
                </a:solidFill>
              </a:rPr>
              <a:t>研究結果</a:t>
            </a:r>
            <a:endParaRPr kumimoji="1" lang="zh-CN" altLang="en-US" sz="2800" b="1" dirty="0">
              <a:solidFill>
                <a:srgbClr val="1E2327"/>
              </a:solidFill>
            </a:endParaRPr>
          </a:p>
        </p:txBody>
      </p:sp>
      <p:sp>
        <p:nvSpPr>
          <p:cNvPr id="10" name="文字方塊 9"/>
          <p:cNvSpPr txBox="1"/>
          <p:nvPr/>
        </p:nvSpPr>
        <p:spPr>
          <a:xfrm>
            <a:off x="262467" y="955572"/>
            <a:ext cx="5102679" cy="461665"/>
          </a:xfrm>
          <a:prstGeom prst="rect">
            <a:avLst/>
          </a:prstGeom>
          <a:noFill/>
        </p:spPr>
        <p:txBody>
          <a:bodyPr wrap="none" rtlCol="0">
            <a:spAutoFit/>
          </a:bodyPr>
          <a:lstStyle/>
          <a:p>
            <a:pPr lvl="0"/>
            <a:r>
              <a:rPr kumimoji="1" lang="en-US" altLang="zh-TW" sz="2400" dirty="0" smtClean="0">
                <a:solidFill>
                  <a:srgbClr val="000000"/>
                </a:solidFill>
                <a:sym typeface="Wingdings"/>
              </a:rPr>
              <a:t></a:t>
            </a:r>
            <a:r>
              <a:rPr lang="zh-TW" altLang="en-US" sz="2400" dirty="0" smtClean="0">
                <a:solidFill>
                  <a:srgbClr val="000000"/>
                </a:solidFill>
                <a:sym typeface="Wingdings"/>
              </a:rPr>
              <a:t>利用長條圖分析第一群的討論重點</a:t>
            </a:r>
            <a:endParaRPr kumimoji="1" lang="zh-TW" altLang="en-US" sz="2400" dirty="0">
              <a:solidFill>
                <a:srgbClr val="000000"/>
              </a:solidFill>
            </a:endParaRPr>
          </a:p>
        </p:txBody>
      </p:sp>
      <p:pic>
        <p:nvPicPr>
          <p:cNvPr id="9" name="Google Shape;181;p29"/>
          <p:cNvPicPr preferRelativeResize="0"/>
          <p:nvPr/>
        </p:nvPicPr>
        <p:blipFill>
          <a:blip r:embed="rId3">
            <a:alphaModFix/>
          </a:blip>
          <a:stretch>
            <a:fillRect/>
          </a:stretch>
        </p:blipFill>
        <p:spPr>
          <a:xfrm>
            <a:off x="151440" y="1664987"/>
            <a:ext cx="8881526" cy="3158149"/>
          </a:xfrm>
          <a:prstGeom prst="rect">
            <a:avLst/>
          </a:prstGeom>
          <a:noFill/>
          <a:ln>
            <a:noFill/>
          </a:ln>
        </p:spPr>
      </p:pic>
      <p:sp>
        <p:nvSpPr>
          <p:cNvPr id="11" name="甜甜圈 10"/>
          <p:cNvSpPr/>
          <p:nvPr/>
        </p:nvSpPr>
        <p:spPr>
          <a:xfrm>
            <a:off x="1635254" y="4450101"/>
            <a:ext cx="654929" cy="445212"/>
          </a:xfrm>
          <a:prstGeom prst="donut">
            <a:avLst>
              <a:gd name="adj" fmla="val 3219"/>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solidFill>
                <a:schemeClr val="tx1"/>
              </a:solidFill>
            </a:endParaRPr>
          </a:p>
        </p:txBody>
      </p:sp>
      <p:sp>
        <p:nvSpPr>
          <p:cNvPr id="12" name="甜甜圈 11"/>
          <p:cNvSpPr/>
          <p:nvPr/>
        </p:nvSpPr>
        <p:spPr>
          <a:xfrm>
            <a:off x="2290183" y="4453362"/>
            <a:ext cx="903182" cy="445212"/>
          </a:xfrm>
          <a:prstGeom prst="donut">
            <a:avLst>
              <a:gd name="adj" fmla="val 3219"/>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solidFill>
                <a:schemeClr val="tx1"/>
              </a:solidFill>
            </a:endParaRPr>
          </a:p>
        </p:txBody>
      </p:sp>
      <p:sp>
        <p:nvSpPr>
          <p:cNvPr id="13" name="甜甜圈 12"/>
          <p:cNvSpPr/>
          <p:nvPr/>
        </p:nvSpPr>
        <p:spPr>
          <a:xfrm>
            <a:off x="6833167" y="4423809"/>
            <a:ext cx="903182" cy="445212"/>
          </a:xfrm>
          <a:prstGeom prst="donut">
            <a:avLst>
              <a:gd name="adj" fmla="val 3219"/>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solidFill>
                <a:schemeClr val="tx1"/>
              </a:solidFill>
            </a:endParaRPr>
          </a:p>
        </p:txBody>
      </p:sp>
      <p:sp>
        <p:nvSpPr>
          <p:cNvPr id="14" name="甜甜圈 13"/>
          <p:cNvSpPr/>
          <p:nvPr/>
        </p:nvSpPr>
        <p:spPr>
          <a:xfrm>
            <a:off x="7621618" y="4423809"/>
            <a:ext cx="903182" cy="445212"/>
          </a:xfrm>
          <a:prstGeom prst="donut">
            <a:avLst>
              <a:gd name="adj" fmla="val 3219"/>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solidFill>
                <a:schemeClr val="tx1"/>
              </a:solidFill>
            </a:endParaRPr>
          </a:p>
        </p:txBody>
      </p:sp>
      <p:sp>
        <p:nvSpPr>
          <p:cNvPr id="15" name="甜甜圈 14"/>
          <p:cNvSpPr/>
          <p:nvPr/>
        </p:nvSpPr>
        <p:spPr>
          <a:xfrm>
            <a:off x="3191179" y="4456632"/>
            <a:ext cx="644054" cy="445212"/>
          </a:xfrm>
          <a:prstGeom prst="donut">
            <a:avLst>
              <a:gd name="adj" fmla="val 3219"/>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solidFill>
                <a:schemeClr val="tx1"/>
              </a:solidFill>
            </a:endParaRPr>
          </a:p>
        </p:txBody>
      </p:sp>
    </p:spTree>
    <p:extLst>
      <p:ext uri="{BB962C8B-B14F-4D97-AF65-F5344CB8AC3E}">
        <p14:creationId xmlns:p14="http://schemas.microsoft.com/office/powerpoint/2010/main" val="1167096376"/>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250"/>
                                        <p:tgtEl>
                                          <p:spTgt spid="11"/>
                                        </p:tgtEl>
                                      </p:cBhvr>
                                    </p:animEffect>
                                  </p:childTnLst>
                                </p:cTn>
                              </p:par>
                            </p:childTnLst>
                          </p:cTn>
                        </p:par>
                        <p:par>
                          <p:cTn id="21" fill="hold">
                            <p:stCondLst>
                              <p:cond delay="25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250"/>
                                        <p:tgtEl>
                                          <p:spTgt spid="12"/>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250"/>
                                        <p:tgtEl>
                                          <p:spTgt spid="15"/>
                                        </p:tgtEl>
                                      </p:cBhvr>
                                    </p:animEffect>
                                  </p:childTnLst>
                                </p:cTn>
                              </p:par>
                            </p:childTnLst>
                          </p:cTn>
                        </p:par>
                        <p:par>
                          <p:cTn id="29" fill="hold">
                            <p:stCondLst>
                              <p:cond delay="750"/>
                            </p:stCondLst>
                            <p:childTnLst>
                              <p:par>
                                <p:cTn id="30" presetID="10" presetClass="entr" presetSubtype="0"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250"/>
                                        <p:tgtEl>
                                          <p:spTgt spid="13"/>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0" grpId="0"/>
      <p:bldP spid="11" grpId="0" animBg="1"/>
      <p:bldP spid="12" grpId="0" animBg="1"/>
      <p:bldP spid="13" grpId="0" animBg="1"/>
      <p:bldP spid="14"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507869"/>
            <a:ext cx="9144000" cy="2642043"/>
          </a:xfrm>
          <a:prstGeom prst="rect">
            <a:avLst/>
          </a:prstGeom>
          <a:solidFill>
            <a:srgbClr val="0000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Arial"/>
              <a:ea typeface="黑体"/>
            </a:endParaRPr>
          </a:p>
        </p:txBody>
      </p:sp>
      <p:sp>
        <p:nvSpPr>
          <p:cNvPr id="33" name="矩形 32"/>
          <p:cNvSpPr/>
          <p:nvPr/>
        </p:nvSpPr>
        <p:spPr>
          <a:xfrm>
            <a:off x="0" y="222251"/>
            <a:ext cx="262467" cy="658283"/>
          </a:xfrm>
          <a:prstGeom prst="rect">
            <a:avLst/>
          </a:prstGeom>
          <a:solidFill>
            <a:srgbClr val="DD1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36" name="文本框 35"/>
          <p:cNvSpPr txBox="1"/>
          <p:nvPr/>
        </p:nvSpPr>
        <p:spPr>
          <a:xfrm>
            <a:off x="262467" y="289782"/>
            <a:ext cx="2965682" cy="523220"/>
          </a:xfrm>
          <a:prstGeom prst="rect">
            <a:avLst/>
          </a:prstGeom>
          <a:noFill/>
        </p:spPr>
        <p:txBody>
          <a:bodyPr wrap="square" rtlCol="0">
            <a:spAutoFit/>
          </a:bodyPr>
          <a:lstStyle/>
          <a:p>
            <a:r>
              <a:rPr kumimoji="1" lang="zh-TW" altLang="en-US" sz="2800" b="1" dirty="0" smtClean="0">
                <a:solidFill>
                  <a:srgbClr val="FFFFFF"/>
                </a:solidFill>
              </a:rPr>
              <a:t>研究結果</a:t>
            </a:r>
            <a:endParaRPr kumimoji="1" lang="zh-CN" altLang="en-US" sz="2800" dirty="0">
              <a:solidFill>
                <a:srgbClr val="FFFFFF"/>
              </a:solidFill>
            </a:endParaRPr>
          </a:p>
        </p:txBody>
      </p:sp>
      <p:sp>
        <p:nvSpPr>
          <p:cNvPr id="2" name="文本框 1"/>
          <p:cNvSpPr txBox="1"/>
          <p:nvPr/>
        </p:nvSpPr>
        <p:spPr>
          <a:xfrm>
            <a:off x="1570563" y="2917166"/>
            <a:ext cx="6480134" cy="932563"/>
          </a:xfrm>
          <a:prstGeom prst="rect">
            <a:avLst/>
          </a:prstGeom>
          <a:noFill/>
        </p:spPr>
        <p:txBody>
          <a:bodyPr wrap="square" rtlCol="0">
            <a:spAutoFit/>
          </a:bodyPr>
          <a:lstStyle/>
          <a:p>
            <a:pPr>
              <a:lnSpc>
                <a:spcPct val="130000"/>
              </a:lnSpc>
            </a:pPr>
            <a:r>
              <a:rPr lang="zh-TW" altLang="en-US" sz="3200" b="1" dirty="0" smtClean="0">
                <a:solidFill>
                  <a:srgbClr val="DD1C3E"/>
                </a:solidFill>
              </a:rPr>
              <a:t>第二群最相關的如何影響內控？</a:t>
            </a:r>
            <a:endParaRPr lang="en-US" altLang="zh-CN" sz="3200" b="1" dirty="0" smtClean="0">
              <a:solidFill>
                <a:srgbClr val="DD1C3E"/>
              </a:solidFill>
            </a:endParaRPr>
          </a:p>
          <a:p>
            <a:pPr>
              <a:lnSpc>
                <a:spcPct val="130000"/>
              </a:lnSpc>
            </a:pPr>
            <a:endParaRPr lang="en-US" altLang="zh-CN" sz="1000" dirty="0" smtClean="0">
              <a:solidFill>
                <a:prstClr val="white"/>
              </a:solidFill>
              <a:latin typeface="Arial"/>
              <a:ea typeface="黑体"/>
            </a:endParaRPr>
          </a:p>
        </p:txBody>
      </p:sp>
      <p:cxnSp>
        <p:nvCxnSpPr>
          <p:cNvPr id="3" name="直线连接符 2"/>
          <p:cNvCxnSpPr/>
          <p:nvPr/>
        </p:nvCxnSpPr>
        <p:spPr>
          <a:xfrm flipV="1">
            <a:off x="1570563" y="3625510"/>
            <a:ext cx="6302015" cy="13033"/>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1906316"/>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222251"/>
            <a:ext cx="262467" cy="658283"/>
          </a:xfrm>
          <a:prstGeom prst="rect">
            <a:avLst/>
          </a:prstGeom>
          <a:solidFill>
            <a:srgbClr val="DD1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1E2327"/>
              </a:solidFill>
            </a:endParaRPr>
          </a:p>
        </p:txBody>
      </p:sp>
      <p:sp>
        <p:nvSpPr>
          <p:cNvPr id="17" name="文本框 16"/>
          <p:cNvSpPr txBox="1"/>
          <p:nvPr/>
        </p:nvSpPr>
        <p:spPr>
          <a:xfrm>
            <a:off x="262467" y="289519"/>
            <a:ext cx="1660265" cy="529312"/>
          </a:xfrm>
          <a:prstGeom prst="rect">
            <a:avLst/>
          </a:prstGeom>
          <a:noFill/>
        </p:spPr>
        <p:txBody>
          <a:bodyPr wrap="square" rtlCol="0">
            <a:spAutoFit/>
          </a:bodyPr>
          <a:lstStyle/>
          <a:p>
            <a:pPr>
              <a:lnSpc>
                <a:spcPct val="110000"/>
              </a:lnSpc>
            </a:pPr>
            <a:r>
              <a:rPr kumimoji="1" lang="zh-TW" altLang="en-US" sz="2800" b="1" dirty="0" smtClean="0">
                <a:solidFill>
                  <a:srgbClr val="1E2327"/>
                </a:solidFill>
              </a:rPr>
              <a:t>研究結果</a:t>
            </a:r>
            <a:endParaRPr kumimoji="1" lang="zh-CN" altLang="en-US" sz="2800" b="1" dirty="0">
              <a:solidFill>
                <a:srgbClr val="1E2327"/>
              </a:solidFill>
            </a:endParaRPr>
          </a:p>
        </p:txBody>
      </p:sp>
      <p:grpSp>
        <p:nvGrpSpPr>
          <p:cNvPr id="2" name="Group 1"/>
          <p:cNvGrpSpPr/>
          <p:nvPr/>
        </p:nvGrpSpPr>
        <p:grpSpPr>
          <a:xfrm>
            <a:off x="1285942" y="1011566"/>
            <a:ext cx="6656275" cy="3593091"/>
            <a:chOff x="1730079" y="1271599"/>
            <a:chExt cx="5814741" cy="3467968"/>
          </a:xfrm>
          <a:effectLst>
            <a:outerShdw blurRad="63500" sx="102000" sy="102000" algn="ctr" rotWithShape="0">
              <a:prstClr val="black">
                <a:alpha val="40000"/>
              </a:prstClr>
            </a:outerShdw>
          </a:effectLst>
        </p:grpSpPr>
        <p:pic>
          <p:nvPicPr>
            <p:cNvPr id="9" name="Google Shape;169;p27"/>
            <p:cNvPicPr preferRelativeResize="0"/>
            <p:nvPr/>
          </p:nvPicPr>
          <p:blipFill>
            <a:blip r:embed="rId3">
              <a:alphaModFix/>
            </a:blip>
            <a:stretch>
              <a:fillRect/>
            </a:stretch>
          </p:blipFill>
          <p:spPr>
            <a:xfrm>
              <a:off x="1730079" y="1271599"/>
              <a:ext cx="5639960" cy="3467968"/>
            </a:xfrm>
            <a:prstGeom prst="rect">
              <a:avLst/>
            </a:prstGeom>
            <a:noFill/>
            <a:ln>
              <a:noFill/>
            </a:ln>
          </p:spPr>
        </p:pic>
        <p:grpSp>
          <p:nvGrpSpPr>
            <p:cNvPr id="10" name="群組 9"/>
            <p:cNvGrpSpPr/>
            <p:nvPr/>
          </p:nvGrpSpPr>
          <p:grpSpPr>
            <a:xfrm flipV="1">
              <a:off x="6292178" y="3430743"/>
              <a:ext cx="1252642" cy="1046971"/>
              <a:chOff x="6868558" y="2944214"/>
              <a:chExt cx="1252642" cy="976523"/>
            </a:xfrm>
            <a:solidFill>
              <a:srgbClr val="00B0F0"/>
            </a:solidFill>
          </p:grpSpPr>
          <p:sp>
            <p:nvSpPr>
              <p:cNvPr id="11" name="甜甜圈 10"/>
              <p:cNvSpPr/>
              <p:nvPr/>
            </p:nvSpPr>
            <p:spPr>
              <a:xfrm>
                <a:off x="6868558" y="2944214"/>
                <a:ext cx="860651" cy="360978"/>
              </a:xfrm>
              <a:prstGeom prst="donut">
                <a:avLst>
                  <a:gd name="adj" fmla="val 1604"/>
                </a:avLst>
              </a:prstGeom>
              <a:grp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solidFill>
                    <a:schemeClr val="tx1"/>
                  </a:solidFill>
                </a:endParaRPr>
              </a:p>
            </p:txBody>
          </p:sp>
          <p:sp>
            <p:nvSpPr>
              <p:cNvPr id="12" name="圓角矩形圖說文字 11"/>
              <p:cNvSpPr/>
              <p:nvPr/>
            </p:nvSpPr>
            <p:spPr>
              <a:xfrm flipV="1">
                <a:off x="7206800" y="3525731"/>
                <a:ext cx="914400" cy="395006"/>
              </a:xfrm>
              <a:prstGeom prst="wedgeRoundRectCallout">
                <a:avLst>
                  <a:gd name="adj1" fmla="val -40977"/>
                  <a:gd name="adj2" fmla="val 103434"/>
                  <a:gd name="adj3" fmla="val 16667"/>
                </a:avLst>
              </a:prstGeom>
              <a:grp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3" name="文字方塊 12"/>
              <p:cNvSpPr txBox="1"/>
              <p:nvPr/>
            </p:nvSpPr>
            <p:spPr>
              <a:xfrm rot="10800000">
                <a:off x="7206800" y="3569095"/>
                <a:ext cx="914400" cy="287067"/>
              </a:xfrm>
              <a:prstGeom prst="rect">
                <a:avLst/>
              </a:prstGeom>
              <a:grpFill/>
              <a:ln>
                <a:solidFill>
                  <a:srgbClr val="00B0F0"/>
                </a:solidFill>
              </a:ln>
            </p:spPr>
            <p:txBody>
              <a:bodyPr wrap="square" rtlCol="0">
                <a:spAutoFit/>
              </a:bodyPr>
              <a:lstStyle/>
              <a:p>
                <a:r>
                  <a:rPr kumimoji="1" lang="zh-TW" altLang="en-US" sz="1400" dirty="0" smtClean="0">
                    <a:solidFill>
                      <a:srgbClr val="000000"/>
                    </a:solidFill>
                  </a:rPr>
                  <a:t>內部稽核</a:t>
                </a:r>
                <a:endParaRPr kumimoji="1" lang="zh-TW" altLang="en-US" sz="1400" dirty="0">
                  <a:solidFill>
                    <a:srgbClr val="000000"/>
                  </a:solidFill>
                </a:endParaRPr>
              </a:p>
            </p:txBody>
          </p:sp>
        </p:grpSp>
      </p:grpSp>
    </p:spTree>
    <p:extLst>
      <p:ext uri="{BB962C8B-B14F-4D97-AF65-F5344CB8AC3E}">
        <p14:creationId xmlns:p14="http://schemas.microsoft.com/office/powerpoint/2010/main" val="1872873369"/>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solidFill>
            <a:srgbClr val="1E2327">
              <a:alpha val="62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a:p>
        </p:txBody>
      </p:sp>
      <p:sp>
        <p:nvSpPr>
          <p:cNvPr id="7" name="矩形 6"/>
          <p:cNvSpPr/>
          <p:nvPr/>
        </p:nvSpPr>
        <p:spPr>
          <a:xfrm>
            <a:off x="4585329" y="0"/>
            <a:ext cx="4558672"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矩形 11"/>
          <p:cNvSpPr/>
          <p:nvPr/>
        </p:nvSpPr>
        <p:spPr>
          <a:xfrm>
            <a:off x="0" y="222251"/>
            <a:ext cx="262467" cy="658283"/>
          </a:xfrm>
          <a:prstGeom prst="rect">
            <a:avLst/>
          </a:prstGeom>
          <a:solidFill>
            <a:srgbClr val="DD1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文本框 10"/>
          <p:cNvSpPr txBox="1"/>
          <p:nvPr/>
        </p:nvSpPr>
        <p:spPr>
          <a:xfrm>
            <a:off x="262467" y="289782"/>
            <a:ext cx="2015656" cy="523220"/>
          </a:xfrm>
          <a:prstGeom prst="rect">
            <a:avLst/>
          </a:prstGeom>
          <a:noFill/>
        </p:spPr>
        <p:txBody>
          <a:bodyPr wrap="square" rtlCol="0">
            <a:spAutoFit/>
          </a:bodyPr>
          <a:lstStyle/>
          <a:p>
            <a:r>
              <a:rPr kumimoji="1" lang="en-US" altLang="zh-CN" sz="2800" dirty="0" smtClean="0">
                <a:solidFill>
                  <a:srgbClr val="FFFFFF"/>
                </a:solidFill>
              </a:rPr>
              <a:t>CONTENTS</a:t>
            </a:r>
            <a:endParaRPr kumimoji="1" lang="zh-CN" altLang="en-US" sz="2800" dirty="0">
              <a:solidFill>
                <a:srgbClr val="FFFFFF"/>
              </a:solidFill>
            </a:endParaRPr>
          </a:p>
        </p:txBody>
      </p:sp>
      <p:sp>
        <p:nvSpPr>
          <p:cNvPr id="16" name="文本框 15"/>
          <p:cNvSpPr txBox="1"/>
          <p:nvPr/>
        </p:nvSpPr>
        <p:spPr>
          <a:xfrm>
            <a:off x="5052522" y="629166"/>
            <a:ext cx="866944" cy="830997"/>
          </a:xfrm>
          <a:prstGeom prst="rect">
            <a:avLst/>
          </a:prstGeom>
          <a:noFill/>
        </p:spPr>
        <p:txBody>
          <a:bodyPr wrap="none" rtlCol="0">
            <a:spAutoFit/>
          </a:bodyPr>
          <a:lstStyle/>
          <a:p>
            <a:r>
              <a:rPr kumimoji="1" lang="en-US" altLang="zh-CN" sz="4800" dirty="0" smtClean="0">
                <a:solidFill>
                  <a:srgbClr val="1E2327"/>
                </a:solidFill>
              </a:rPr>
              <a:t>01</a:t>
            </a:r>
            <a:endParaRPr kumimoji="1" lang="zh-CN" altLang="en-US" sz="4800" dirty="0">
              <a:solidFill>
                <a:srgbClr val="1E2327"/>
              </a:solidFill>
            </a:endParaRPr>
          </a:p>
        </p:txBody>
      </p:sp>
      <p:sp>
        <p:nvSpPr>
          <p:cNvPr id="17" name="文本框 16"/>
          <p:cNvSpPr txBox="1"/>
          <p:nvPr/>
        </p:nvSpPr>
        <p:spPr>
          <a:xfrm>
            <a:off x="6047977" y="759585"/>
            <a:ext cx="2647669" cy="531684"/>
          </a:xfrm>
          <a:prstGeom prst="rect">
            <a:avLst/>
          </a:prstGeom>
          <a:noFill/>
        </p:spPr>
        <p:txBody>
          <a:bodyPr wrap="square" rtlCol="0" anchor="ctr">
            <a:spAutoFit/>
          </a:bodyPr>
          <a:lstStyle/>
          <a:p>
            <a:pPr>
              <a:lnSpc>
                <a:spcPct val="110000"/>
              </a:lnSpc>
            </a:pPr>
            <a:r>
              <a:rPr kumimoji="1" lang="zh-TW" altLang="en-US" sz="2800" b="1" dirty="0" smtClean="0">
                <a:solidFill>
                  <a:srgbClr val="1E2327"/>
                </a:solidFill>
              </a:rPr>
              <a:t>研究動機</a:t>
            </a:r>
            <a:endParaRPr kumimoji="1" lang="zh-CN" altLang="en-US" sz="2800" b="1" dirty="0">
              <a:solidFill>
                <a:srgbClr val="1E2327"/>
              </a:solidFill>
            </a:endParaRPr>
          </a:p>
        </p:txBody>
      </p:sp>
      <p:cxnSp>
        <p:nvCxnSpPr>
          <p:cNvPr id="18" name="直线连接符 17"/>
          <p:cNvCxnSpPr/>
          <p:nvPr/>
        </p:nvCxnSpPr>
        <p:spPr>
          <a:xfrm>
            <a:off x="5937969" y="844609"/>
            <a:ext cx="0" cy="48088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0" name="文本框 19"/>
          <p:cNvSpPr txBox="1"/>
          <p:nvPr/>
        </p:nvSpPr>
        <p:spPr>
          <a:xfrm>
            <a:off x="6047977" y="1650140"/>
            <a:ext cx="2647669" cy="531684"/>
          </a:xfrm>
          <a:prstGeom prst="rect">
            <a:avLst/>
          </a:prstGeom>
          <a:noFill/>
        </p:spPr>
        <p:txBody>
          <a:bodyPr wrap="square" rtlCol="0" anchor="ctr">
            <a:spAutoFit/>
          </a:bodyPr>
          <a:lstStyle/>
          <a:p>
            <a:pPr>
              <a:lnSpc>
                <a:spcPct val="110000"/>
              </a:lnSpc>
            </a:pPr>
            <a:r>
              <a:rPr kumimoji="1" lang="zh-TW" altLang="en-US" sz="2800" b="1" dirty="0" smtClean="0">
                <a:solidFill>
                  <a:srgbClr val="1E2327"/>
                </a:solidFill>
              </a:rPr>
              <a:t>研究目標</a:t>
            </a:r>
            <a:endParaRPr kumimoji="1" lang="zh-CN" altLang="en-US" sz="2800" b="1" dirty="0">
              <a:solidFill>
                <a:srgbClr val="1E2327"/>
              </a:solidFill>
            </a:endParaRPr>
          </a:p>
        </p:txBody>
      </p:sp>
      <p:sp>
        <p:nvSpPr>
          <p:cNvPr id="21" name="文本框 20"/>
          <p:cNvSpPr txBox="1"/>
          <p:nvPr/>
        </p:nvSpPr>
        <p:spPr>
          <a:xfrm>
            <a:off x="5052522" y="1519721"/>
            <a:ext cx="866944" cy="830997"/>
          </a:xfrm>
          <a:prstGeom prst="rect">
            <a:avLst/>
          </a:prstGeom>
          <a:noFill/>
        </p:spPr>
        <p:txBody>
          <a:bodyPr wrap="none" rtlCol="0">
            <a:spAutoFit/>
          </a:bodyPr>
          <a:lstStyle/>
          <a:p>
            <a:r>
              <a:rPr kumimoji="1" lang="en-US" altLang="zh-CN" sz="4800" dirty="0" smtClean="0">
                <a:solidFill>
                  <a:srgbClr val="1E2327"/>
                </a:solidFill>
              </a:rPr>
              <a:t>02</a:t>
            </a:r>
            <a:endParaRPr kumimoji="1" lang="zh-CN" altLang="en-US" sz="4800" dirty="0">
              <a:solidFill>
                <a:srgbClr val="1E2327"/>
              </a:solidFill>
            </a:endParaRPr>
          </a:p>
        </p:txBody>
      </p:sp>
      <p:cxnSp>
        <p:nvCxnSpPr>
          <p:cNvPr id="22" name="直线连接符 21"/>
          <p:cNvCxnSpPr/>
          <p:nvPr/>
        </p:nvCxnSpPr>
        <p:spPr>
          <a:xfrm>
            <a:off x="5937969" y="1694778"/>
            <a:ext cx="0" cy="48088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4" name="文本框 23"/>
          <p:cNvSpPr txBox="1"/>
          <p:nvPr/>
        </p:nvSpPr>
        <p:spPr>
          <a:xfrm>
            <a:off x="6047977" y="2540695"/>
            <a:ext cx="2726964" cy="531684"/>
          </a:xfrm>
          <a:prstGeom prst="rect">
            <a:avLst/>
          </a:prstGeom>
          <a:noFill/>
        </p:spPr>
        <p:txBody>
          <a:bodyPr wrap="square" rtlCol="0" anchor="ctr">
            <a:spAutoFit/>
          </a:bodyPr>
          <a:lstStyle/>
          <a:p>
            <a:pPr>
              <a:lnSpc>
                <a:spcPct val="110000"/>
              </a:lnSpc>
            </a:pPr>
            <a:r>
              <a:rPr kumimoji="1" lang="zh-TW" altLang="en-US" sz="2800" b="1" dirty="0" smtClean="0">
                <a:solidFill>
                  <a:srgbClr val="1E2327"/>
                </a:solidFill>
              </a:rPr>
              <a:t>樣本選取</a:t>
            </a:r>
            <a:endParaRPr kumimoji="1" lang="zh-CN" altLang="en-US" sz="2800" b="1" dirty="0">
              <a:solidFill>
                <a:srgbClr val="1E2327"/>
              </a:solidFill>
            </a:endParaRPr>
          </a:p>
        </p:txBody>
      </p:sp>
      <p:sp>
        <p:nvSpPr>
          <p:cNvPr id="25" name="文本框 24"/>
          <p:cNvSpPr txBox="1"/>
          <p:nvPr/>
        </p:nvSpPr>
        <p:spPr>
          <a:xfrm>
            <a:off x="5052522" y="2410276"/>
            <a:ext cx="866944" cy="830997"/>
          </a:xfrm>
          <a:prstGeom prst="rect">
            <a:avLst/>
          </a:prstGeom>
          <a:noFill/>
        </p:spPr>
        <p:txBody>
          <a:bodyPr wrap="none" rtlCol="0">
            <a:spAutoFit/>
          </a:bodyPr>
          <a:lstStyle/>
          <a:p>
            <a:r>
              <a:rPr kumimoji="1" lang="en-US" altLang="zh-CN" sz="4800" dirty="0" smtClean="0">
                <a:solidFill>
                  <a:srgbClr val="1E2327"/>
                </a:solidFill>
              </a:rPr>
              <a:t>03</a:t>
            </a:r>
            <a:endParaRPr kumimoji="1" lang="zh-CN" altLang="en-US" sz="4800" dirty="0">
              <a:solidFill>
                <a:srgbClr val="1E2327"/>
              </a:solidFill>
            </a:endParaRPr>
          </a:p>
        </p:txBody>
      </p:sp>
      <p:cxnSp>
        <p:nvCxnSpPr>
          <p:cNvPr id="26" name="直线连接符 25"/>
          <p:cNvCxnSpPr/>
          <p:nvPr/>
        </p:nvCxnSpPr>
        <p:spPr>
          <a:xfrm>
            <a:off x="5937969" y="2585333"/>
            <a:ext cx="0" cy="48088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8" name="文本框 27"/>
          <p:cNvSpPr txBox="1"/>
          <p:nvPr/>
        </p:nvSpPr>
        <p:spPr>
          <a:xfrm>
            <a:off x="6047978" y="3431250"/>
            <a:ext cx="2795724" cy="531684"/>
          </a:xfrm>
          <a:prstGeom prst="rect">
            <a:avLst/>
          </a:prstGeom>
          <a:noFill/>
        </p:spPr>
        <p:txBody>
          <a:bodyPr wrap="square" rtlCol="0" anchor="ctr">
            <a:spAutoFit/>
          </a:bodyPr>
          <a:lstStyle/>
          <a:p>
            <a:pPr>
              <a:lnSpc>
                <a:spcPct val="110000"/>
              </a:lnSpc>
            </a:pPr>
            <a:r>
              <a:rPr kumimoji="1" lang="zh-TW" altLang="en-US" sz="2800" b="1" dirty="0" smtClean="0">
                <a:solidFill>
                  <a:srgbClr val="1E2327"/>
                </a:solidFill>
              </a:rPr>
              <a:t>研究結果</a:t>
            </a:r>
            <a:endParaRPr kumimoji="1" lang="zh-CN" altLang="en-US" sz="2800" b="1" dirty="0">
              <a:solidFill>
                <a:srgbClr val="1E2327"/>
              </a:solidFill>
            </a:endParaRPr>
          </a:p>
        </p:txBody>
      </p:sp>
      <p:sp>
        <p:nvSpPr>
          <p:cNvPr id="29" name="文本框 28"/>
          <p:cNvSpPr txBox="1"/>
          <p:nvPr/>
        </p:nvSpPr>
        <p:spPr>
          <a:xfrm>
            <a:off x="5052522" y="3300831"/>
            <a:ext cx="866944" cy="830997"/>
          </a:xfrm>
          <a:prstGeom prst="rect">
            <a:avLst/>
          </a:prstGeom>
          <a:noFill/>
        </p:spPr>
        <p:txBody>
          <a:bodyPr wrap="none" rtlCol="0">
            <a:spAutoFit/>
          </a:bodyPr>
          <a:lstStyle/>
          <a:p>
            <a:r>
              <a:rPr kumimoji="1" lang="en-US" altLang="zh-CN" sz="4800" dirty="0" smtClean="0">
                <a:solidFill>
                  <a:srgbClr val="1E2327"/>
                </a:solidFill>
              </a:rPr>
              <a:t>04</a:t>
            </a:r>
            <a:endParaRPr kumimoji="1" lang="zh-CN" altLang="en-US" sz="4800" dirty="0">
              <a:solidFill>
                <a:srgbClr val="1E2327"/>
              </a:solidFill>
            </a:endParaRPr>
          </a:p>
        </p:txBody>
      </p:sp>
      <p:cxnSp>
        <p:nvCxnSpPr>
          <p:cNvPr id="30" name="直线连接符 29"/>
          <p:cNvCxnSpPr/>
          <p:nvPr/>
        </p:nvCxnSpPr>
        <p:spPr>
          <a:xfrm>
            <a:off x="5937969" y="3475888"/>
            <a:ext cx="0" cy="48088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0406527"/>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0" grpId="0"/>
      <p:bldP spid="21" grpId="0"/>
      <p:bldP spid="24" grpId="0"/>
      <p:bldP spid="25" grpId="0"/>
      <p:bldP spid="28"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222251"/>
            <a:ext cx="262467" cy="658283"/>
          </a:xfrm>
          <a:prstGeom prst="rect">
            <a:avLst/>
          </a:prstGeom>
          <a:solidFill>
            <a:srgbClr val="DD1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1E2327"/>
              </a:solidFill>
            </a:endParaRPr>
          </a:p>
        </p:txBody>
      </p:sp>
      <p:sp>
        <p:nvSpPr>
          <p:cNvPr id="17" name="文本框 16"/>
          <p:cNvSpPr txBox="1"/>
          <p:nvPr/>
        </p:nvSpPr>
        <p:spPr>
          <a:xfrm>
            <a:off x="262467" y="289519"/>
            <a:ext cx="1660265" cy="529312"/>
          </a:xfrm>
          <a:prstGeom prst="rect">
            <a:avLst/>
          </a:prstGeom>
          <a:noFill/>
        </p:spPr>
        <p:txBody>
          <a:bodyPr wrap="square" rtlCol="0">
            <a:spAutoFit/>
          </a:bodyPr>
          <a:lstStyle/>
          <a:p>
            <a:pPr>
              <a:lnSpc>
                <a:spcPct val="110000"/>
              </a:lnSpc>
            </a:pPr>
            <a:r>
              <a:rPr kumimoji="1" lang="zh-TW" altLang="en-US" sz="2800" b="1" dirty="0" smtClean="0">
                <a:solidFill>
                  <a:srgbClr val="1E2327"/>
                </a:solidFill>
              </a:rPr>
              <a:t>研究結果</a:t>
            </a:r>
            <a:endParaRPr kumimoji="1" lang="zh-CN" altLang="en-US" sz="2800" b="1" dirty="0">
              <a:solidFill>
                <a:srgbClr val="1E2327"/>
              </a:solidFill>
            </a:endParaRPr>
          </a:p>
        </p:txBody>
      </p:sp>
      <p:sp>
        <p:nvSpPr>
          <p:cNvPr id="10" name="文字方塊 9"/>
          <p:cNvSpPr txBox="1"/>
          <p:nvPr/>
        </p:nvSpPr>
        <p:spPr>
          <a:xfrm>
            <a:off x="262467" y="916381"/>
            <a:ext cx="5102679" cy="461665"/>
          </a:xfrm>
          <a:prstGeom prst="rect">
            <a:avLst/>
          </a:prstGeom>
          <a:noFill/>
        </p:spPr>
        <p:txBody>
          <a:bodyPr wrap="none" rtlCol="0">
            <a:spAutoFit/>
          </a:bodyPr>
          <a:lstStyle/>
          <a:p>
            <a:pPr lvl="0"/>
            <a:r>
              <a:rPr kumimoji="1" lang="en-US" altLang="zh-TW" sz="2400" dirty="0" smtClean="0">
                <a:solidFill>
                  <a:srgbClr val="000000"/>
                </a:solidFill>
                <a:sym typeface="Wingdings"/>
              </a:rPr>
              <a:t></a:t>
            </a:r>
            <a:r>
              <a:rPr lang="zh-TW" altLang="en-US" sz="2400" dirty="0" smtClean="0">
                <a:solidFill>
                  <a:srgbClr val="000000"/>
                </a:solidFill>
                <a:sym typeface="Wingdings"/>
              </a:rPr>
              <a:t>利用長條圖分析第二群的討論重點</a:t>
            </a:r>
            <a:endParaRPr kumimoji="1" lang="zh-TW" altLang="en-US" sz="2400" dirty="0">
              <a:solidFill>
                <a:srgbClr val="000000"/>
              </a:solidFill>
            </a:endParaRPr>
          </a:p>
        </p:txBody>
      </p:sp>
      <p:pic>
        <p:nvPicPr>
          <p:cNvPr id="18" name="Google Shape;197;p32"/>
          <p:cNvPicPr preferRelativeResize="0"/>
          <p:nvPr/>
        </p:nvPicPr>
        <p:blipFill>
          <a:blip r:embed="rId3">
            <a:alphaModFix/>
          </a:blip>
          <a:stretch>
            <a:fillRect/>
          </a:stretch>
        </p:blipFill>
        <p:spPr>
          <a:xfrm>
            <a:off x="262467" y="1625252"/>
            <a:ext cx="8737842" cy="3233610"/>
          </a:xfrm>
          <a:prstGeom prst="rect">
            <a:avLst/>
          </a:prstGeom>
          <a:noFill/>
          <a:ln>
            <a:noFill/>
          </a:ln>
        </p:spPr>
      </p:pic>
      <p:sp>
        <p:nvSpPr>
          <p:cNvPr id="11" name="甜甜圈 10"/>
          <p:cNvSpPr/>
          <p:nvPr/>
        </p:nvSpPr>
        <p:spPr>
          <a:xfrm>
            <a:off x="927474" y="4410847"/>
            <a:ext cx="643407" cy="435475"/>
          </a:xfrm>
          <a:prstGeom prst="donut">
            <a:avLst>
              <a:gd name="adj" fmla="val 3219"/>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solidFill>
                <a:schemeClr val="tx1"/>
              </a:solidFill>
            </a:endParaRPr>
          </a:p>
        </p:txBody>
      </p:sp>
      <p:sp>
        <p:nvSpPr>
          <p:cNvPr id="12" name="甜甜圈 11"/>
          <p:cNvSpPr/>
          <p:nvPr/>
        </p:nvSpPr>
        <p:spPr>
          <a:xfrm>
            <a:off x="1596419" y="4423386"/>
            <a:ext cx="887292" cy="435475"/>
          </a:xfrm>
          <a:prstGeom prst="donut">
            <a:avLst>
              <a:gd name="adj" fmla="val 3219"/>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solidFill>
                <a:schemeClr val="tx1"/>
              </a:solidFill>
            </a:endParaRPr>
          </a:p>
        </p:txBody>
      </p:sp>
      <p:sp>
        <p:nvSpPr>
          <p:cNvPr id="13" name="甜甜圈 12"/>
          <p:cNvSpPr/>
          <p:nvPr/>
        </p:nvSpPr>
        <p:spPr>
          <a:xfrm>
            <a:off x="6864416" y="4423387"/>
            <a:ext cx="887292" cy="435475"/>
          </a:xfrm>
          <a:prstGeom prst="donut">
            <a:avLst>
              <a:gd name="adj" fmla="val 3219"/>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solidFill>
                <a:schemeClr val="tx1"/>
              </a:solidFill>
            </a:endParaRPr>
          </a:p>
        </p:txBody>
      </p:sp>
      <p:sp>
        <p:nvSpPr>
          <p:cNvPr id="14" name="甜甜圈 13"/>
          <p:cNvSpPr/>
          <p:nvPr/>
        </p:nvSpPr>
        <p:spPr>
          <a:xfrm>
            <a:off x="5463602" y="4436449"/>
            <a:ext cx="637829" cy="435475"/>
          </a:xfrm>
          <a:prstGeom prst="donut">
            <a:avLst>
              <a:gd name="adj" fmla="val 3219"/>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solidFill>
                <a:schemeClr val="tx1"/>
              </a:solidFill>
            </a:endParaRPr>
          </a:p>
        </p:txBody>
      </p:sp>
      <p:sp>
        <p:nvSpPr>
          <p:cNvPr id="15" name="甜甜圈 14"/>
          <p:cNvSpPr/>
          <p:nvPr/>
        </p:nvSpPr>
        <p:spPr>
          <a:xfrm>
            <a:off x="2471864" y="4410847"/>
            <a:ext cx="632723" cy="435475"/>
          </a:xfrm>
          <a:prstGeom prst="donut">
            <a:avLst>
              <a:gd name="adj" fmla="val 3219"/>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solidFill>
                <a:schemeClr val="tx1"/>
              </a:solidFill>
            </a:endParaRPr>
          </a:p>
        </p:txBody>
      </p:sp>
      <p:sp>
        <p:nvSpPr>
          <p:cNvPr id="19" name="甜甜圈 18"/>
          <p:cNvSpPr/>
          <p:nvPr/>
        </p:nvSpPr>
        <p:spPr>
          <a:xfrm>
            <a:off x="3134509" y="4423387"/>
            <a:ext cx="799805" cy="435475"/>
          </a:xfrm>
          <a:prstGeom prst="donut">
            <a:avLst>
              <a:gd name="adj" fmla="val 3219"/>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solidFill>
                <a:schemeClr val="tx1"/>
              </a:solidFill>
            </a:endParaRPr>
          </a:p>
        </p:txBody>
      </p:sp>
    </p:spTree>
    <p:extLst>
      <p:ext uri="{BB962C8B-B14F-4D97-AF65-F5344CB8AC3E}">
        <p14:creationId xmlns:p14="http://schemas.microsoft.com/office/powerpoint/2010/main" val="251270803"/>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250"/>
                                        <p:tgtEl>
                                          <p:spTgt spid="11"/>
                                        </p:tgtEl>
                                      </p:cBhvr>
                                    </p:animEffect>
                                  </p:childTnLst>
                                </p:cTn>
                              </p:par>
                            </p:childTnLst>
                          </p:cTn>
                        </p:par>
                        <p:par>
                          <p:cTn id="21" fill="hold">
                            <p:stCondLst>
                              <p:cond delay="25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250"/>
                                        <p:tgtEl>
                                          <p:spTgt spid="12"/>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250"/>
                                        <p:tgtEl>
                                          <p:spTgt spid="15"/>
                                        </p:tgtEl>
                                      </p:cBhvr>
                                    </p:animEffect>
                                  </p:childTnLst>
                                </p:cTn>
                              </p:par>
                            </p:childTnLst>
                          </p:cTn>
                        </p:par>
                        <p:par>
                          <p:cTn id="29" fill="hold">
                            <p:stCondLst>
                              <p:cond delay="750"/>
                            </p:stCondLst>
                            <p:childTnLst>
                              <p:par>
                                <p:cTn id="30" presetID="10" presetClass="entr" presetSubtype="0"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250"/>
                                        <p:tgtEl>
                                          <p:spTgt spid="19"/>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250"/>
                                        <p:tgtEl>
                                          <p:spTgt spid="14"/>
                                        </p:tgtEl>
                                      </p:cBhvr>
                                    </p:animEffect>
                                  </p:childTnLst>
                                </p:cTn>
                              </p:par>
                            </p:childTnLst>
                          </p:cTn>
                        </p:par>
                        <p:par>
                          <p:cTn id="37" fill="hold">
                            <p:stCondLst>
                              <p:cond delay="1250"/>
                            </p:stCondLst>
                            <p:childTnLst>
                              <p:par>
                                <p:cTn id="38" presetID="10" presetClass="entr" presetSubtype="0"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0" grpId="0"/>
      <p:bldP spid="11" grpId="0" animBg="1"/>
      <p:bldP spid="12" grpId="0" animBg="1"/>
      <p:bldP spid="13" grpId="0" animBg="1"/>
      <p:bldP spid="14" grpId="0" animBg="1"/>
      <p:bldP spid="15" grpId="0" animBg="1"/>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58650" y="1106386"/>
            <a:ext cx="2369682" cy="3396128"/>
          </a:xfrm>
          <a:prstGeom prst="rect">
            <a:avLst/>
          </a:prstGeom>
          <a:solidFill>
            <a:srgbClr val="DD1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28330" y="1106385"/>
            <a:ext cx="1928287" cy="3396128"/>
          </a:xfrm>
          <a:prstGeom prst="rect">
            <a:avLst/>
          </a:prstGeom>
          <a:solidFill>
            <a:srgbClr val="424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65337" y="1106386"/>
            <a:ext cx="1993312" cy="3396128"/>
          </a:xfrm>
          <a:prstGeom prst="rect">
            <a:avLst/>
          </a:prstGeom>
          <a:solidFill>
            <a:srgbClr val="424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241916" y="2028569"/>
            <a:ext cx="2235308" cy="1468094"/>
          </a:xfrm>
          <a:prstGeom prst="rect">
            <a:avLst/>
          </a:prstGeom>
        </p:spPr>
        <p:txBody>
          <a:bodyPr wrap="square">
            <a:spAutoFit/>
          </a:bodyPr>
          <a:lstStyle/>
          <a:p>
            <a:pPr algn="ctr">
              <a:lnSpc>
                <a:spcPct val="130000"/>
              </a:lnSpc>
            </a:pPr>
            <a:r>
              <a:rPr lang="zh-TW" altLang="en-US" sz="2000" b="1" dirty="0" smtClean="0">
                <a:solidFill>
                  <a:srgbClr val="FFFFFF"/>
                </a:solidFill>
              </a:rPr>
              <a:t>結巴字典不夠完善</a:t>
            </a:r>
            <a:endParaRPr lang="en-US" altLang="zh-CN" sz="2000" b="1" dirty="0">
              <a:solidFill>
                <a:srgbClr val="FFFFFF"/>
              </a:solidFill>
            </a:endParaRPr>
          </a:p>
          <a:p>
            <a:pPr algn="ctr">
              <a:lnSpc>
                <a:spcPct val="150000"/>
              </a:lnSpc>
            </a:pPr>
            <a:endParaRPr lang="en-US" altLang="zh-CN" sz="500" b="1" dirty="0">
              <a:solidFill>
                <a:srgbClr val="FFFFFF"/>
              </a:solidFill>
            </a:endParaRPr>
          </a:p>
          <a:p>
            <a:pPr algn="ctr">
              <a:lnSpc>
                <a:spcPct val="130000"/>
              </a:lnSpc>
            </a:pPr>
            <a:endParaRPr lang="en-US" altLang="zh-CN" sz="1000" dirty="0" smtClean="0">
              <a:solidFill>
                <a:srgbClr val="FFFFFF"/>
              </a:solidFill>
            </a:endParaRPr>
          </a:p>
          <a:p>
            <a:pPr algn="ctr">
              <a:lnSpc>
                <a:spcPct val="130000"/>
              </a:lnSpc>
            </a:pPr>
            <a:r>
              <a:rPr lang="zh-TW" altLang="en-US" sz="1100" dirty="0" smtClean="0">
                <a:solidFill>
                  <a:srgbClr val="FFFFFF"/>
                </a:solidFill>
              </a:rPr>
              <a:t>雖然有建立合併文字與</a:t>
            </a:r>
            <a:r>
              <a:rPr lang="en-US" altLang="zh-TW" sz="1100" dirty="0" err="1" smtClean="0">
                <a:solidFill>
                  <a:srgbClr val="FFFFFF"/>
                </a:solidFill>
              </a:rPr>
              <a:t>stopwords</a:t>
            </a:r>
            <a:r>
              <a:rPr lang="zh-TW" altLang="en-US" sz="1100" dirty="0" smtClean="0">
                <a:solidFill>
                  <a:srgbClr val="FFFFFF"/>
                </a:solidFill>
              </a:rPr>
              <a:t>，但是還是有部分比較細小的沒有清掉或合併完整。</a:t>
            </a:r>
            <a:endParaRPr lang="zh-CN" altLang="en-US" sz="1100" dirty="0">
              <a:solidFill>
                <a:srgbClr val="FFFFFF"/>
              </a:solidFill>
            </a:endParaRPr>
          </a:p>
        </p:txBody>
      </p:sp>
      <p:sp>
        <p:nvSpPr>
          <p:cNvPr id="11" name="矩形 10"/>
          <p:cNvSpPr/>
          <p:nvPr/>
        </p:nvSpPr>
        <p:spPr>
          <a:xfrm>
            <a:off x="5636581" y="2023745"/>
            <a:ext cx="1793912" cy="1858201"/>
          </a:xfrm>
          <a:prstGeom prst="rect">
            <a:avLst/>
          </a:prstGeom>
        </p:spPr>
        <p:txBody>
          <a:bodyPr wrap="square">
            <a:spAutoFit/>
          </a:bodyPr>
          <a:lstStyle/>
          <a:p>
            <a:pPr algn="ctr">
              <a:lnSpc>
                <a:spcPct val="130000"/>
              </a:lnSpc>
            </a:pPr>
            <a:r>
              <a:rPr lang="zh-TW" altLang="en-US" sz="2000" b="1" dirty="0" smtClean="0">
                <a:solidFill>
                  <a:schemeClr val="bg1"/>
                </a:solidFill>
              </a:rPr>
              <a:t>分群結果類似</a:t>
            </a:r>
            <a:endParaRPr lang="en-US" altLang="zh-CN" sz="2000" b="1" dirty="0">
              <a:solidFill>
                <a:schemeClr val="bg1"/>
              </a:solidFill>
            </a:endParaRPr>
          </a:p>
          <a:p>
            <a:pPr algn="ctr">
              <a:lnSpc>
                <a:spcPct val="150000"/>
              </a:lnSpc>
            </a:pPr>
            <a:endParaRPr lang="en-US" altLang="zh-CN" sz="500" b="1" dirty="0">
              <a:solidFill>
                <a:schemeClr val="bg1"/>
              </a:solidFill>
            </a:endParaRPr>
          </a:p>
          <a:p>
            <a:pPr algn="ctr">
              <a:lnSpc>
                <a:spcPct val="130000"/>
              </a:lnSpc>
            </a:pPr>
            <a:endParaRPr lang="en-US" altLang="zh-CN" sz="1000" dirty="0">
              <a:solidFill>
                <a:srgbClr val="FFFFFF"/>
              </a:solidFill>
            </a:endParaRPr>
          </a:p>
          <a:p>
            <a:pPr algn="ctr">
              <a:lnSpc>
                <a:spcPct val="130000"/>
              </a:lnSpc>
            </a:pPr>
            <a:r>
              <a:rPr lang="zh-TW" altLang="en-US" sz="1050" dirty="0" smtClean="0">
                <a:solidFill>
                  <a:srgbClr val="FFFFFF"/>
                </a:solidFill>
              </a:rPr>
              <a:t>與內部控制相關的議題研究都較為類似，因此在進行分群的時候其實沒有分得很明顯，而且在不同群中討論的內容也很相似。</a:t>
            </a:r>
            <a:endParaRPr lang="zh-CN" altLang="en-US" sz="1050" dirty="0">
              <a:solidFill>
                <a:srgbClr val="FFFFFF"/>
              </a:solidFill>
            </a:endParaRPr>
          </a:p>
        </p:txBody>
      </p:sp>
      <p:sp>
        <p:nvSpPr>
          <p:cNvPr id="13" name="矩形 12"/>
          <p:cNvSpPr/>
          <p:nvPr/>
        </p:nvSpPr>
        <p:spPr>
          <a:xfrm>
            <a:off x="1230365" y="2023743"/>
            <a:ext cx="1857136" cy="2278316"/>
          </a:xfrm>
          <a:prstGeom prst="rect">
            <a:avLst/>
          </a:prstGeom>
        </p:spPr>
        <p:txBody>
          <a:bodyPr wrap="square">
            <a:spAutoFit/>
          </a:bodyPr>
          <a:lstStyle/>
          <a:p>
            <a:pPr algn="ctr">
              <a:lnSpc>
                <a:spcPct val="130000"/>
              </a:lnSpc>
            </a:pPr>
            <a:r>
              <a:rPr lang="zh-TW" altLang="en-US" sz="2000" b="1" dirty="0" smtClean="0">
                <a:solidFill>
                  <a:schemeClr val="bg1"/>
                </a:solidFill>
              </a:rPr>
              <a:t>文本數較少</a:t>
            </a:r>
            <a:endParaRPr lang="en-US" altLang="zh-CN" sz="2000" b="1" dirty="0">
              <a:solidFill>
                <a:schemeClr val="bg1"/>
              </a:solidFill>
            </a:endParaRPr>
          </a:p>
          <a:p>
            <a:pPr algn="ctr">
              <a:lnSpc>
                <a:spcPct val="150000"/>
              </a:lnSpc>
            </a:pPr>
            <a:endParaRPr lang="en-US" altLang="zh-CN" sz="500" b="1" dirty="0">
              <a:solidFill>
                <a:schemeClr val="bg1"/>
              </a:solidFill>
            </a:endParaRPr>
          </a:p>
          <a:p>
            <a:pPr algn="ctr">
              <a:lnSpc>
                <a:spcPct val="130000"/>
              </a:lnSpc>
            </a:pPr>
            <a:endParaRPr lang="en-US" altLang="zh-CN" sz="1000" dirty="0">
              <a:solidFill>
                <a:srgbClr val="FFFFFF"/>
              </a:solidFill>
            </a:endParaRPr>
          </a:p>
          <a:p>
            <a:pPr algn="ctr">
              <a:lnSpc>
                <a:spcPct val="130000"/>
              </a:lnSpc>
            </a:pPr>
            <a:r>
              <a:rPr lang="zh-TW" altLang="en-US" sz="1050" dirty="0" smtClean="0">
                <a:solidFill>
                  <a:srgbClr val="FFFFFF"/>
                </a:solidFill>
              </a:rPr>
              <a:t>因為內部控制的相關議題在近幾年才開始被大量討論，相對於其他會計相關議題而言，能搜集到的文本數較少；此外也有其他文本討論的不是關於會計相關的內部控制議題。</a:t>
            </a:r>
            <a:endParaRPr lang="zh-CN" altLang="en-US" sz="1050" dirty="0">
              <a:solidFill>
                <a:srgbClr val="FFFFFF"/>
              </a:solidFill>
            </a:endParaRPr>
          </a:p>
        </p:txBody>
      </p:sp>
      <p:cxnSp>
        <p:nvCxnSpPr>
          <p:cNvPr id="14" name="直接连接符 16"/>
          <p:cNvCxnSpPr/>
          <p:nvPr/>
        </p:nvCxnSpPr>
        <p:spPr>
          <a:xfrm>
            <a:off x="574006" y="2472784"/>
            <a:ext cx="809493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reeform 18"/>
          <p:cNvSpPr>
            <a:spLocks noChangeAspect="1" noEditPoints="1"/>
          </p:cNvSpPr>
          <p:nvPr/>
        </p:nvSpPr>
        <p:spPr bwMode="auto">
          <a:xfrm>
            <a:off x="4132053" y="1405226"/>
            <a:ext cx="399970" cy="482982"/>
          </a:xfrm>
          <a:custGeom>
            <a:avLst/>
            <a:gdLst>
              <a:gd name="T0" fmla="*/ 37 w 106"/>
              <a:gd name="T1" fmla="*/ 98 h 128"/>
              <a:gd name="T2" fmla="*/ 38 w 106"/>
              <a:gd name="T3" fmla="*/ 101 h 128"/>
              <a:gd name="T4" fmla="*/ 42 w 106"/>
              <a:gd name="T5" fmla="*/ 103 h 128"/>
              <a:gd name="T6" fmla="*/ 50 w 106"/>
              <a:gd name="T7" fmla="*/ 106 h 128"/>
              <a:gd name="T8" fmla="*/ 60 w 106"/>
              <a:gd name="T9" fmla="*/ 106 h 128"/>
              <a:gd name="T10" fmla="*/ 68 w 106"/>
              <a:gd name="T11" fmla="*/ 102 h 128"/>
              <a:gd name="T12" fmla="*/ 72 w 106"/>
              <a:gd name="T13" fmla="*/ 99 h 128"/>
              <a:gd name="T14" fmla="*/ 73 w 106"/>
              <a:gd name="T15" fmla="*/ 97 h 128"/>
              <a:gd name="T16" fmla="*/ 47 w 106"/>
              <a:gd name="T17" fmla="*/ 99 h 128"/>
              <a:gd name="T18" fmla="*/ 37 w 106"/>
              <a:gd name="T19" fmla="*/ 97 h 128"/>
              <a:gd name="T20" fmla="*/ 69 w 106"/>
              <a:gd name="T21" fmla="*/ 2 h 128"/>
              <a:gd name="T22" fmla="*/ 76 w 106"/>
              <a:gd name="T23" fmla="*/ 13 h 128"/>
              <a:gd name="T24" fmla="*/ 76 w 106"/>
              <a:gd name="T25" fmla="*/ 23 h 128"/>
              <a:gd name="T26" fmla="*/ 73 w 106"/>
              <a:gd name="T27" fmla="*/ 27 h 128"/>
              <a:gd name="T28" fmla="*/ 69 w 106"/>
              <a:gd name="T29" fmla="*/ 29 h 128"/>
              <a:gd name="T30" fmla="*/ 67 w 106"/>
              <a:gd name="T31" fmla="*/ 26 h 128"/>
              <a:gd name="T32" fmla="*/ 64 w 106"/>
              <a:gd name="T33" fmla="*/ 23 h 128"/>
              <a:gd name="T34" fmla="*/ 55 w 106"/>
              <a:gd name="T35" fmla="*/ 29 h 128"/>
              <a:gd name="T36" fmla="*/ 43 w 106"/>
              <a:gd name="T37" fmla="*/ 27 h 128"/>
              <a:gd name="T38" fmla="*/ 37 w 106"/>
              <a:gd name="T39" fmla="*/ 30 h 128"/>
              <a:gd name="T40" fmla="*/ 38 w 106"/>
              <a:gd name="T41" fmla="*/ 47 h 128"/>
              <a:gd name="T42" fmla="*/ 42 w 106"/>
              <a:gd name="T43" fmla="*/ 65 h 128"/>
              <a:gd name="T44" fmla="*/ 49 w 106"/>
              <a:gd name="T45" fmla="*/ 60 h 128"/>
              <a:gd name="T46" fmla="*/ 64 w 106"/>
              <a:gd name="T47" fmla="*/ 56 h 128"/>
              <a:gd name="T48" fmla="*/ 83 w 106"/>
              <a:gd name="T49" fmla="*/ 68 h 128"/>
              <a:gd name="T50" fmla="*/ 97 w 106"/>
              <a:gd name="T51" fmla="*/ 59 h 128"/>
              <a:gd name="T52" fmla="*/ 106 w 106"/>
              <a:gd name="T53" fmla="*/ 56 h 128"/>
              <a:gd name="T54" fmla="*/ 102 w 106"/>
              <a:gd name="T55" fmla="*/ 127 h 128"/>
              <a:gd name="T56" fmla="*/ 88 w 106"/>
              <a:gd name="T57" fmla="*/ 118 h 128"/>
              <a:gd name="T58" fmla="*/ 63 w 106"/>
              <a:gd name="T59" fmla="*/ 114 h 128"/>
              <a:gd name="T60" fmla="*/ 35 w 106"/>
              <a:gd name="T61" fmla="*/ 114 h 128"/>
              <a:gd name="T62" fmla="*/ 17 w 106"/>
              <a:gd name="T63" fmla="*/ 107 h 128"/>
              <a:gd name="T64" fmla="*/ 12 w 106"/>
              <a:gd name="T65" fmla="*/ 102 h 128"/>
              <a:gd name="T66" fmla="*/ 9 w 106"/>
              <a:gd name="T67" fmla="*/ 102 h 128"/>
              <a:gd name="T68" fmla="*/ 5 w 106"/>
              <a:gd name="T69" fmla="*/ 101 h 128"/>
              <a:gd name="T70" fmla="*/ 1 w 106"/>
              <a:gd name="T71" fmla="*/ 97 h 128"/>
              <a:gd name="T72" fmla="*/ 0 w 106"/>
              <a:gd name="T73" fmla="*/ 91 h 128"/>
              <a:gd name="T74" fmla="*/ 1 w 106"/>
              <a:gd name="T75" fmla="*/ 84 h 128"/>
              <a:gd name="T76" fmla="*/ 3 w 106"/>
              <a:gd name="T77" fmla="*/ 59 h 128"/>
              <a:gd name="T78" fmla="*/ 11 w 106"/>
              <a:gd name="T79" fmla="*/ 38 h 128"/>
              <a:gd name="T80" fmla="*/ 16 w 106"/>
              <a:gd name="T81" fmla="*/ 30 h 128"/>
              <a:gd name="T82" fmla="*/ 14 w 106"/>
              <a:gd name="T83" fmla="*/ 25 h 128"/>
              <a:gd name="T84" fmla="*/ 20 w 106"/>
              <a:gd name="T85" fmla="*/ 13 h 128"/>
              <a:gd name="T86" fmla="*/ 39 w 106"/>
              <a:gd name="T87" fmla="*/ 5 h 128"/>
              <a:gd name="T88" fmla="*/ 63 w 106"/>
              <a:gd name="T89"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6" h="128">
                <a:moveTo>
                  <a:pt x="37" y="97"/>
                </a:moveTo>
                <a:lnTo>
                  <a:pt x="37" y="98"/>
                </a:lnTo>
                <a:lnTo>
                  <a:pt x="38" y="98"/>
                </a:lnTo>
                <a:lnTo>
                  <a:pt x="38" y="101"/>
                </a:lnTo>
                <a:lnTo>
                  <a:pt x="41" y="102"/>
                </a:lnTo>
                <a:lnTo>
                  <a:pt x="42" y="103"/>
                </a:lnTo>
                <a:lnTo>
                  <a:pt x="46" y="104"/>
                </a:lnTo>
                <a:lnTo>
                  <a:pt x="50" y="106"/>
                </a:lnTo>
                <a:lnTo>
                  <a:pt x="55" y="106"/>
                </a:lnTo>
                <a:lnTo>
                  <a:pt x="60" y="106"/>
                </a:lnTo>
                <a:lnTo>
                  <a:pt x="66" y="104"/>
                </a:lnTo>
                <a:lnTo>
                  <a:pt x="68" y="102"/>
                </a:lnTo>
                <a:lnTo>
                  <a:pt x="71" y="101"/>
                </a:lnTo>
                <a:lnTo>
                  <a:pt x="72" y="99"/>
                </a:lnTo>
                <a:lnTo>
                  <a:pt x="73" y="98"/>
                </a:lnTo>
                <a:lnTo>
                  <a:pt x="73" y="97"/>
                </a:lnTo>
                <a:lnTo>
                  <a:pt x="59" y="99"/>
                </a:lnTo>
                <a:lnTo>
                  <a:pt x="47" y="99"/>
                </a:lnTo>
                <a:lnTo>
                  <a:pt x="39" y="98"/>
                </a:lnTo>
                <a:lnTo>
                  <a:pt x="37" y="97"/>
                </a:lnTo>
                <a:close/>
                <a:moveTo>
                  <a:pt x="63" y="0"/>
                </a:moveTo>
                <a:lnTo>
                  <a:pt x="69" y="2"/>
                </a:lnTo>
                <a:lnTo>
                  <a:pt x="73" y="8"/>
                </a:lnTo>
                <a:lnTo>
                  <a:pt x="76" y="13"/>
                </a:lnTo>
                <a:lnTo>
                  <a:pt x="76" y="18"/>
                </a:lnTo>
                <a:lnTo>
                  <a:pt x="76" y="23"/>
                </a:lnTo>
                <a:lnTo>
                  <a:pt x="76" y="25"/>
                </a:lnTo>
                <a:lnTo>
                  <a:pt x="73" y="27"/>
                </a:lnTo>
                <a:lnTo>
                  <a:pt x="72" y="29"/>
                </a:lnTo>
                <a:lnTo>
                  <a:pt x="69" y="29"/>
                </a:lnTo>
                <a:lnTo>
                  <a:pt x="68" y="27"/>
                </a:lnTo>
                <a:lnTo>
                  <a:pt x="67" y="26"/>
                </a:lnTo>
                <a:lnTo>
                  <a:pt x="66" y="25"/>
                </a:lnTo>
                <a:lnTo>
                  <a:pt x="64" y="23"/>
                </a:lnTo>
                <a:lnTo>
                  <a:pt x="63" y="25"/>
                </a:lnTo>
                <a:lnTo>
                  <a:pt x="55" y="29"/>
                </a:lnTo>
                <a:lnTo>
                  <a:pt x="49" y="29"/>
                </a:lnTo>
                <a:lnTo>
                  <a:pt x="43" y="27"/>
                </a:lnTo>
                <a:lnTo>
                  <a:pt x="42" y="25"/>
                </a:lnTo>
                <a:lnTo>
                  <a:pt x="37" y="30"/>
                </a:lnTo>
                <a:lnTo>
                  <a:pt x="37" y="38"/>
                </a:lnTo>
                <a:lnTo>
                  <a:pt x="38" y="47"/>
                </a:lnTo>
                <a:lnTo>
                  <a:pt x="41" y="56"/>
                </a:lnTo>
                <a:lnTo>
                  <a:pt x="42" y="65"/>
                </a:lnTo>
                <a:lnTo>
                  <a:pt x="45" y="63"/>
                </a:lnTo>
                <a:lnTo>
                  <a:pt x="49" y="60"/>
                </a:lnTo>
                <a:lnTo>
                  <a:pt x="56" y="57"/>
                </a:lnTo>
                <a:lnTo>
                  <a:pt x="64" y="56"/>
                </a:lnTo>
                <a:lnTo>
                  <a:pt x="73" y="59"/>
                </a:lnTo>
                <a:lnTo>
                  <a:pt x="83" y="68"/>
                </a:lnTo>
                <a:lnTo>
                  <a:pt x="89" y="61"/>
                </a:lnTo>
                <a:lnTo>
                  <a:pt x="97" y="59"/>
                </a:lnTo>
                <a:lnTo>
                  <a:pt x="104" y="56"/>
                </a:lnTo>
                <a:lnTo>
                  <a:pt x="106" y="56"/>
                </a:lnTo>
                <a:lnTo>
                  <a:pt x="106" y="128"/>
                </a:lnTo>
                <a:lnTo>
                  <a:pt x="102" y="127"/>
                </a:lnTo>
                <a:lnTo>
                  <a:pt x="96" y="124"/>
                </a:lnTo>
                <a:lnTo>
                  <a:pt x="88" y="118"/>
                </a:lnTo>
                <a:lnTo>
                  <a:pt x="81" y="107"/>
                </a:lnTo>
                <a:lnTo>
                  <a:pt x="63" y="114"/>
                </a:lnTo>
                <a:lnTo>
                  <a:pt x="47" y="115"/>
                </a:lnTo>
                <a:lnTo>
                  <a:pt x="35" y="114"/>
                </a:lnTo>
                <a:lnTo>
                  <a:pt x="25" y="111"/>
                </a:lnTo>
                <a:lnTo>
                  <a:pt x="17" y="107"/>
                </a:lnTo>
                <a:lnTo>
                  <a:pt x="13" y="103"/>
                </a:lnTo>
                <a:lnTo>
                  <a:pt x="12" y="102"/>
                </a:lnTo>
                <a:lnTo>
                  <a:pt x="12" y="102"/>
                </a:lnTo>
                <a:lnTo>
                  <a:pt x="9" y="102"/>
                </a:lnTo>
                <a:lnTo>
                  <a:pt x="8" y="102"/>
                </a:lnTo>
                <a:lnTo>
                  <a:pt x="5" y="101"/>
                </a:lnTo>
                <a:lnTo>
                  <a:pt x="4" y="99"/>
                </a:lnTo>
                <a:lnTo>
                  <a:pt x="1" y="97"/>
                </a:lnTo>
                <a:lnTo>
                  <a:pt x="0" y="94"/>
                </a:lnTo>
                <a:lnTo>
                  <a:pt x="0" y="91"/>
                </a:lnTo>
                <a:lnTo>
                  <a:pt x="0" y="87"/>
                </a:lnTo>
                <a:lnTo>
                  <a:pt x="1" y="84"/>
                </a:lnTo>
                <a:lnTo>
                  <a:pt x="0" y="70"/>
                </a:lnTo>
                <a:lnTo>
                  <a:pt x="3" y="59"/>
                </a:lnTo>
                <a:lnTo>
                  <a:pt x="5" y="47"/>
                </a:lnTo>
                <a:lnTo>
                  <a:pt x="11" y="38"/>
                </a:lnTo>
                <a:lnTo>
                  <a:pt x="13" y="32"/>
                </a:lnTo>
                <a:lnTo>
                  <a:pt x="16" y="30"/>
                </a:lnTo>
                <a:lnTo>
                  <a:pt x="14" y="29"/>
                </a:lnTo>
                <a:lnTo>
                  <a:pt x="14" y="25"/>
                </a:lnTo>
                <a:lnTo>
                  <a:pt x="17" y="19"/>
                </a:lnTo>
                <a:lnTo>
                  <a:pt x="20" y="13"/>
                </a:lnTo>
                <a:lnTo>
                  <a:pt x="28" y="9"/>
                </a:lnTo>
                <a:lnTo>
                  <a:pt x="39" y="5"/>
                </a:lnTo>
                <a:lnTo>
                  <a:pt x="54" y="1"/>
                </a:lnTo>
                <a:lnTo>
                  <a:pt x="6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31"/>
          <p:cNvSpPr>
            <a:spLocks noChangeAspect="1" noEditPoints="1"/>
          </p:cNvSpPr>
          <p:nvPr/>
        </p:nvSpPr>
        <p:spPr bwMode="auto">
          <a:xfrm>
            <a:off x="1939095" y="1405229"/>
            <a:ext cx="486699" cy="482982"/>
          </a:xfrm>
          <a:custGeom>
            <a:avLst/>
            <a:gdLst>
              <a:gd name="T0" fmla="*/ 53 w 131"/>
              <a:gd name="T1" fmla="*/ 58 h 130"/>
              <a:gd name="T2" fmla="*/ 72 w 131"/>
              <a:gd name="T3" fmla="*/ 77 h 130"/>
              <a:gd name="T4" fmla="*/ 45 w 131"/>
              <a:gd name="T5" fmla="*/ 85 h 130"/>
              <a:gd name="T6" fmla="*/ 53 w 131"/>
              <a:gd name="T7" fmla="*/ 58 h 130"/>
              <a:gd name="T8" fmla="*/ 100 w 131"/>
              <a:gd name="T9" fmla="*/ 11 h 130"/>
              <a:gd name="T10" fmla="*/ 120 w 131"/>
              <a:gd name="T11" fmla="*/ 30 h 130"/>
              <a:gd name="T12" fmla="*/ 76 w 131"/>
              <a:gd name="T13" fmla="*/ 75 h 130"/>
              <a:gd name="T14" fmla="*/ 55 w 131"/>
              <a:gd name="T15" fmla="*/ 55 h 130"/>
              <a:gd name="T16" fmla="*/ 100 w 131"/>
              <a:gd name="T17" fmla="*/ 11 h 130"/>
              <a:gd name="T18" fmla="*/ 21 w 131"/>
              <a:gd name="T19" fmla="*/ 3 h 130"/>
              <a:gd name="T20" fmla="*/ 89 w 131"/>
              <a:gd name="T21" fmla="*/ 3 h 130"/>
              <a:gd name="T22" fmla="*/ 76 w 131"/>
              <a:gd name="T23" fmla="*/ 16 h 130"/>
              <a:gd name="T24" fmla="*/ 27 w 131"/>
              <a:gd name="T25" fmla="*/ 16 h 130"/>
              <a:gd name="T26" fmla="*/ 21 w 131"/>
              <a:gd name="T27" fmla="*/ 17 h 130"/>
              <a:gd name="T28" fmla="*/ 17 w 131"/>
              <a:gd name="T29" fmla="*/ 20 h 130"/>
              <a:gd name="T30" fmla="*/ 15 w 131"/>
              <a:gd name="T31" fmla="*/ 24 h 130"/>
              <a:gd name="T32" fmla="*/ 14 w 131"/>
              <a:gd name="T33" fmla="*/ 29 h 130"/>
              <a:gd name="T34" fmla="*/ 14 w 131"/>
              <a:gd name="T35" fmla="*/ 105 h 130"/>
              <a:gd name="T36" fmla="*/ 15 w 131"/>
              <a:gd name="T37" fmla="*/ 109 h 130"/>
              <a:gd name="T38" fmla="*/ 16 w 131"/>
              <a:gd name="T39" fmla="*/ 113 h 130"/>
              <a:gd name="T40" fmla="*/ 19 w 131"/>
              <a:gd name="T41" fmla="*/ 115 h 130"/>
              <a:gd name="T42" fmla="*/ 23 w 131"/>
              <a:gd name="T43" fmla="*/ 117 h 130"/>
              <a:gd name="T44" fmla="*/ 27 w 131"/>
              <a:gd name="T45" fmla="*/ 117 h 130"/>
              <a:gd name="T46" fmla="*/ 103 w 131"/>
              <a:gd name="T47" fmla="*/ 117 h 130"/>
              <a:gd name="T48" fmla="*/ 106 w 131"/>
              <a:gd name="T49" fmla="*/ 117 h 130"/>
              <a:gd name="T50" fmla="*/ 110 w 131"/>
              <a:gd name="T51" fmla="*/ 115 h 130"/>
              <a:gd name="T52" fmla="*/ 113 w 131"/>
              <a:gd name="T53" fmla="*/ 113 h 130"/>
              <a:gd name="T54" fmla="*/ 114 w 131"/>
              <a:gd name="T55" fmla="*/ 109 h 130"/>
              <a:gd name="T56" fmla="*/ 116 w 131"/>
              <a:gd name="T57" fmla="*/ 105 h 130"/>
              <a:gd name="T58" fmla="*/ 116 w 131"/>
              <a:gd name="T59" fmla="*/ 55 h 130"/>
              <a:gd name="T60" fmla="*/ 129 w 131"/>
              <a:gd name="T61" fmla="*/ 42 h 130"/>
              <a:gd name="T62" fmla="*/ 129 w 131"/>
              <a:gd name="T63" fmla="*/ 109 h 130"/>
              <a:gd name="T64" fmla="*/ 125 w 131"/>
              <a:gd name="T65" fmla="*/ 119 h 130"/>
              <a:gd name="T66" fmla="*/ 117 w 131"/>
              <a:gd name="T67" fmla="*/ 127 h 130"/>
              <a:gd name="T68" fmla="*/ 106 w 131"/>
              <a:gd name="T69" fmla="*/ 130 h 130"/>
              <a:gd name="T70" fmla="*/ 21 w 131"/>
              <a:gd name="T71" fmla="*/ 130 h 130"/>
              <a:gd name="T72" fmla="*/ 11 w 131"/>
              <a:gd name="T73" fmla="*/ 127 h 130"/>
              <a:gd name="T74" fmla="*/ 3 w 131"/>
              <a:gd name="T75" fmla="*/ 119 h 130"/>
              <a:gd name="T76" fmla="*/ 0 w 131"/>
              <a:gd name="T77" fmla="*/ 109 h 130"/>
              <a:gd name="T78" fmla="*/ 0 w 131"/>
              <a:gd name="T79" fmla="*/ 25 h 130"/>
              <a:gd name="T80" fmla="*/ 3 w 131"/>
              <a:gd name="T81" fmla="*/ 15 h 130"/>
              <a:gd name="T82" fmla="*/ 11 w 131"/>
              <a:gd name="T83" fmla="*/ 7 h 130"/>
              <a:gd name="T84" fmla="*/ 21 w 131"/>
              <a:gd name="T85" fmla="*/ 3 h 130"/>
              <a:gd name="T86" fmla="*/ 114 w 131"/>
              <a:gd name="T87" fmla="*/ 0 h 130"/>
              <a:gd name="T88" fmla="*/ 117 w 131"/>
              <a:gd name="T89" fmla="*/ 2 h 130"/>
              <a:gd name="T90" fmla="*/ 130 w 131"/>
              <a:gd name="T91" fmla="*/ 15 h 130"/>
              <a:gd name="T92" fmla="*/ 131 w 131"/>
              <a:gd name="T93" fmla="*/ 16 h 130"/>
              <a:gd name="T94" fmla="*/ 131 w 131"/>
              <a:gd name="T95" fmla="*/ 20 h 130"/>
              <a:gd name="T96" fmla="*/ 129 w 131"/>
              <a:gd name="T97" fmla="*/ 22 h 130"/>
              <a:gd name="T98" fmla="*/ 124 w 131"/>
              <a:gd name="T99" fmla="*/ 28 h 130"/>
              <a:gd name="T100" fmla="*/ 103 w 131"/>
              <a:gd name="T101" fmla="*/ 8 h 130"/>
              <a:gd name="T102" fmla="*/ 109 w 131"/>
              <a:gd name="T103" fmla="*/ 2 h 130"/>
              <a:gd name="T104" fmla="*/ 112 w 131"/>
              <a:gd name="T105" fmla="*/ 0 h 130"/>
              <a:gd name="T106" fmla="*/ 114 w 131"/>
              <a:gd name="T10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130">
                <a:moveTo>
                  <a:pt x="53" y="58"/>
                </a:moveTo>
                <a:lnTo>
                  <a:pt x="72" y="77"/>
                </a:lnTo>
                <a:lnTo>
                  <a:pt x="45" y="85"/>
                </a:lnTo>
                <a:lnTo>
                  <a:pt x="53" y="58"/>
                </a:lnTo>
                <a:close/>
                <a:moveTo>
                  <a:pt x="100" y="11"/>
                </a:moveTo>
                <a:lnTo>
                  <a:pt x="120" y="30"/>
                </a:lnTo>
                <a:lnTo>
                  <a:pt x="76" y="75"/>
                </a:lnTo>
                <a:lnTo>
                  <a:pt x="55" y="55"/>
                </a:lnTo>
                <a:lnTo>
                  <a:pt x="100" y="11"/>
                </a:lnTo>
                <a:close/>
                <a:moveTo>
                  <a:pt x="21" y="3"/>
                </a:moveTo>
                <a:lnTo>
                  <a:pt x="89" y="3"/>
                </a:lnTo>
                <a:lnTo>
                  <a:pt x="76" y="16"/>
                </a:lnTo>
                <a:lnTo>
                  <a:pt x="27" y="16"/>
                </a:lnTo>
                <a:lnTo>
                  <a:pt x="21" y="17"/>
                </a:lnTo>
                <a:lnTo>
                  <a:pt x="17" y="20"/>
                </a:lnTo>
                <a:lnTo>
                  <a:pt x="15" y="24"/>
                </a:lnTo>
                <a:lnTo>
                  <a:pt x="14" y="29"/>
                </a:lnTo>
                <a:lnTo>
                  <a:pt x="14" y="105"/>
                </a:lnTo>
                <a:lnTo>
                  <a:pt x="15" y="109"/>
                </a:lnTo>
                <a:lnTo>
                  <a:pt x="16" y="113"/>
                </a:lnTo>
                <a:lnTo>
                  <a:pt x="19" y="115"/>
                </a:lnTo>
                <a:lnTo>
                  <a:pt x="23" y="117"/>
                </a:lnTo>
                <a:lnTo>
                  <a:pt x="27" y="117"/>
                </a:lnTo>
                <a:lnTo>
                  <a:pt x="103" y="117"/>
                </a:lnTo>
                <a:lnTo>
                  <a:pt x="106" y="117"/>
                </a:lnTo>
                <a:lnTo>
                  <a:pt x="110" y="115"/>
                </a:lnTo>
                <a:lnTo>
                  <a:pt x="113" y="113"/>
                </a:lnTo>
                <a:lnTo>
                  <a:pt x="114" y="109"/>
                </a:lnTo>
                <a:lnTo>
                  <a:pt x="116" y="105"/>
                </a:lnTo>
                <a:lnTo>
                  <a:pt x="116" y="55"/>
                </a:lnTo>
                <a:lnTo>
                  <a:pt x="129" y="42"/>
                </a:lnTo>
                <a:lnTo>
                  <a:pt x="129" y="109"/>
                </a:lnTo>
                <a:lnTo>
                  <a:pt x="125" y="119"/>
                </a:lnTo>
                <a:lnTo>
                  <a:pt x="117" y="127"/>
                </a:lnTo>
                <a:lnTo>
                  <a:pt x="106" y="130"/>
                </a:lnTo>
                <a:lnTo>
                  <a:pt x="21" y="130"/>
                </a:lnTo>
                <a:lnTo>
                  <a:pt x="11" y="127"/>
                </a:lnTo>
                <a:lnTo>
                  <a:pt x="3" y="119"/>
                </a:lnTo>
                <a:lnTo>
                  <a:pt x="0" y="109"/>
                </a:lnTo>
                <a:lnTo>
                  <a:pt x="0" y="25"/>
                </a:lnTo>
                <a:lnTo>
                  <a:pt x="3" y="15"/>
                </a:lnTo>
                <a:lnTo>
                  <a:pt x="11" y="7"/>
                </a:lnTo>
                <a:lnTo>
                  <a:pt x="21" y="3"/>
                </a:lnTo>
                <a:close/>
                <a:moveTo>
                  <a:pt x="114" y="0"/>
                </a:moveTo>
                <a:lnTo>
                  <a:pt x="117" y="2"/>
                </a:lnTo>
                <a:lnTo>
                  <a:pt x="130" y="15"/>
                </a:lnTo>
                <a:lnTo>
                  <a:pt x="131" y="16"/>
                </a:lnTo>
                <a:lnTo>
                  <a:pt x="131" y="20"/>
                </a:lnTo>
                <a:lnTo>
                  <a:pt x="129" y="22"/>
                </a:lnTo>
                <a:lnTo>
                  <a:pt x="124" y="28"/>
                </a:lnTo>
                <a:lnTo>
                  <a:pt x="103" y="8"/>
                </a:lnTo>
                <a:lnTo>
                  <a:pt x="109" y="2"/>
                </a:lnTo>
                <a:lnTo>
                  <a:pt x="112" y="0"/>
                </a:lnTo>
                <a:lnTo>
                  <a:pt x="11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218"/>
          <p:cNvSpPr>
            <a:spLocks noChangeAspect="1" noEditPoints="1"/>
          </p:cNvSpPr>
          <p:nvPr/>
        </p:nvSpPr>
        <p:spPr bwMode="auto">
          <a:xfrm>
            <a:off x="6274154" y="1405226"/>
            <a:ext cx="459423" cy="482982"/>
          </a:xfrm>
          <a:custGeom>
            <a:avLst/>
            <a:gdLst>
              <a:gd name="T0" fmla="*/ 61 w 117"/>
              <a:gd name="T1" fmla="*/ 38 h 123"/>
              <a:gd name="T2" fmla="*/ 72 w 117"/>
              <a:gd name="T3" fmla="*/ 43 h 123"/>
              <a:gd name="T4" fmla="*/ 76 w 117"/>
              <a:gd name="T5" fmla="*/ 47 h 123"/>
              <a:gd name="T6" fmla="*/ 63 w 117"/>
              <a:gd name="T7" fmla="*/ 62 h 123"/>
              <a:gd name="T8" fmla="*/ 61 w 117"/>
              <a:gd name="T9" fmla="*/ 59 h 123"/>
              <a:gd name="T10" fmla="*/ 54 w 117"/>
              <a:gd name="T11" fmla="*/ 57 h 123"/>
              <a:gd name="T12" fmla="*/ 49 w 117"/>
              <a:gd name="T13" fmla="*/ 59 h 123"/>
              <a:gd name="T14" fmla="*/ 24 w 117"/>
              <a:gd name="T15" fmla="*/ 83 h 123"/>
              <a:gd name="T16" fmla="*/ 20 w 117"/>
              <a:gd name="T17" fmla="*/ 88 h 123"/>
              <a:gd name="T18" fmla="*/ 20 w 117"/>
              <a:gd name="T19" fmla="*/ 94 h 123"/>
              <a:gd name="T20" fmla="*/ 24 w 117"/>
              <a:gd name="T21" fmla="*/ 100 h 123"/>
              <a:gd name="T22" fmla="*/ 27 w 117"/>
              <a:gd name="T23" fmla="*/ 102 h 123"/>
              <a:gd name="T24" fmla="*/ 33 w 117"/>
              <a:gd name="T25" fmla="*/ 104 h 123"/>
              <a:gd name="T26" fmla="*/ 38 w 117"/>
              <a:gd name="T27" fmla="*/ 102 h 123"/>
              <a:gd name="T28" fmla="*/ 51 w 117"/>
              <a:gd name="T29" fmla="*/ 91 h 123"/>
              <a:gd name="T30" fmla="*/ 58 w 117"/>
              <a:gd name="T31" fmla="*/ 88 h 123"/>
              <a:gd name="T32" fmla="*/ 65 w 117"/>
              <a:gd name="T33" fmla="*/ 91 h 123"/>
              <a:gd name="T34" fmla="*/ 67 w 117"/>
              <a:gd name="T35" fmla="*/ 97 h 123"/>
              <a:gd name="T36" fmla="*/ 65 w 117"/>
              <a:gd name="T37" fmla="*/ 104 h 123"/>
              <a:gd name="T38" fmla="*/ 45 w 117"/>
              <a:gd name="T39" fmla="*/ 121 h 123"/>
              <a:gd name="T40" fmla="*/ 33 w 117"/>
              <a:gd name="T41" fmla="*/ 123 h 123"/>
              <a:gd name="T42" fmla="*/ 11 w 117"/>
              <a:gd name="T43" fmla="*/ 114 h 123"/>
              <a:gd name="T44" fmla="*/ 3 w 117"/>
              <a:gd name="T45" fmla="*/ 102 h 123"/>
              <a:gd name="T46" fmla="*/ 3 w 117"/>
              <a:gd name="T47" fmla="*/ 79 h 123"/>
              <a:gd name="T48" fmla="*/ 32 w 117"/>
              <a:gd name="T49" fmla="*/ 47 h 123"/>
              <a:gd name="T50" fmla="*/ 54 w 117"/>
              <a:gd name="T51" fmla="*/ 38 h 123"/>
              <a:gd name="T52" fmla="*/ 97 w 117"/>
              <a:gd name="T53" fmla="*/ 3 h 123"/>
              <a:gd name="T54" fmla="*/ 108 w 117"/>
              <a:gd name="T55" fmla="*/ 9 h 123"/>
              <a:gd name="T56" fmla="*/ 117 w 117"/>
              <a:gd name="T57" fmla="*/ 32 h 123"/>
              <a:gd name="T58" fmla="*/ 108 w 117"/>
              <a:gd name="T59" fmla="*/ 54 h 123"/>
              <a:gd name="T60" fmla="*/ 75 w 117"/>
              <a:gd name="T61" fmla="*/ 83 h 123"/>
              <a:gd name="T62" fmla="*/ 63 w 117"/>
              <a:gd name="T63" fmla="*/ 85 h 123"/>
              <a:gd name="T64" fmla="*/ 42 w 117"/>
              <a:gd name="T65" fmla="*/ 76 h 123"/>
              <a:gd name="T66" fmla="*/ 54 w 117"/>
              <a:gd name="T67" fmla="*/ 62 h 123"/>
              <a:gd name="T68" fmla="*/ 58 w 117"/>
              <a:gd name="T69" fmla="*/ 64 h 123"/>
              <a:gd name="T70" fmla="*/ 63 w 117"/>
              <a:gd name="T71" fmla="*/ 66 h 123"/>
              <a:gd name="T72" fmla="*/ 70 w 117"/>
              <a:gd name="T73" fmla="*/ 64 h 123"/>
              <a:gd name="T74" fmla="*/ 95 w 117"/>
              <a:gd name="T75" fmla="*/ 41 h 123"/>
              <a:gd name="T76" fmla="*/ 97 w 117"/>
              <a:gd name="T77" fmla="*/ 36 h 123"/>
              <a:gd name="T78" fmla="*/ 97 w 117"/>
              <a:gd name="T79" fmla="*/ 29 h 123"/>
              <a:gd name="T80" fmla="*/ 95 w 117"/>
              <a:gd name="T81" fmla="*/ 24 h 123"/>
              <a:gd name="T82" fmla="*/ 91 w 117"/>
              <a:gd name="T83" fmla="*/ 21 h 123"/>
              <a:gd name="T84" fmla="*/ 86 w 117"/>
              <a:gd name="T85" fmla="*/ 19 h 123"/>
              <a:gd name="T86" fmla="*/ 79 w 117"/>
              <a:gd name="T87" fmla="*/ 21 h 123"/>
              <a:gd name="T88" fmla="*/ 67 w 117"/>
              <a:gd name="T89" fmla="*/ 32 h 123"/>
              <a:gd name="T90" fmla="*/ 61 w 117"/>
              <a:gd name="T91" fmla="*/ 34 h 123"/>
              <a:gd name="T92" fmla="*/ 54 w 117"/>
              <a:gd name="T93" fmla="*/ 32 h 123"/>
              <a:gd name="T94" fmla="*/ 51 w 117"/>
              <a:gd name="T95" fmla="*/ 25 h 123"/>
              <a:gd name="T96" fmla="*/ 54 w 117"/>
              <a:gd name="T97" fmla="*/ 19 h 123"/>
              <a:gd name="T98" fmla="*/ 74 w 117"/>
              <a:gd name="T99" fmla="*/ 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7" h="123">
                <a:moveTo>
                  <a:pt x="54" y="38"/>
                </a:moveTo>
                <a:lnTo>
                  <a:pt x="61" y="38"/>
                </a:lnTo>
                <a:lnTo>
                  <a:pt x="66" y="41"/>
                </a:lnTo>
                <a:lnTo>
                  <a:pt x="72" y="43"/>
                </a:lnTo>
                <a:lnTo>
                  <a:pt x="75" y="45"/>
                </a:lnTo>
                <a:lnTo>
                  <a:pt x="76" y="47"/>
                </a:lnTo>
                <a:lnTo>
                  <a:pt x="78" y="47"/>
                </a:lnTo>
                <a:lnTo>
                  <a:pt x="63" y="62"/>
                </a:lnTo>
                <a:lnTo>
                  <a:pt x="62" y="60"/>
                </a:lnTo>
                <a:lnTo>
                  <a:pt x="61" y="59"/>
                </a:lnTo>
                <a:lnTo>
                  <a:pt x="57" y="58"/>
                </a:lnTo>
                <a:lnTo>
                  <a:pt x="54" y="57"/>
                </a:lnTo>
                <a:lnTo>
                  <a:pt x="51" y="58"/>
                </a:lnTo>
                <a:lnTo>
                  <a:pt x="49" y="59"/>
                </a:lnTo>
                <a:lnTo>
                  <a:pt x="46" y="60"/>
                </a:lnTo>
                <a:lnTo>
                  <a:pt x="24" y="83"/>
                </a:lnTo>
                <a:lnTo>
                  <a:pt x="21" y="85"/>
                </a:lnTo>
                <a:lnTo>
                  <a:pt x="20" y="88"/>
                </a:lnTo>
                <a:lnTo>
                  <a:pt x="20" y="91"/>
                </a:lnTo>
                <a:lnTo>
                  <a:pt x="20" y="94"/>
                </a:lnTo>
                <a:lnTo>
                  <a:pt x="21" y="97"/>
                </a:lnTo>
                <a:lnTo>
                  <a:pt x="24" y="100"/>
                </a:lnTo>
                <a:lnTo>
                  <a:pt x="24" y="100"/>
                </a:lnTo>
                <a:lnTo>
                  <a:pt x="27" y="102"/>
                </a:lnTo>
                <a:lnTo>
                  <a:pt x="31" y="104"/>
                </a:lnTo>
                <a:lnTo>
                  <a:pt x="33" y="104"/>
                </a:lnTo>
                <a:lnTo>
                  <a:pt x="36" y="104"/>
                </a:lnTo>
                <a:lnTo>
                  <a:pt x="38" y="102"/>
                </a:lnTo>
                <a:lnTo>
                  <a:pt x="41" y="100"/>
                </a:lnTo>
                <a:lnTo>
                  <a:pt x="51" y="91"/>
                </a:lnTo>
                <a:lnTo>
                  <a:pt x="54" y="89"/>
                </a:lnTo>
                <a:lnTo>
                  <a:pt x="58" y="88"/>
                </a:lnTo>
                <a:lnTo>
                  <a:pt x="61" y="89"/>
                </a:lnTo>
                <a:lnTo>
                  <a:pt x="65" y="91"/>
                </a:lnTo>
                <a:lnTo>
                  <a:pt x="66" y="94"/>
                </a:lnTo>
                <a:lnTo>
                  <a:pt x="67" y="97"/>
                </a:lnTo>
                <a:lnTo>
                  <a:pt x="66" y="101"/>
                </a:lnTo>
                <a:lnTo>
                  <a:pt x="65" y="104"/>
                </a:lnTo>
                <a:lnTo>
                  <a:pt x="55" y="114"/>
                </a:lnTo>
                <a:lnTo>
                  <a:pt x="45" y="121"/>
                </a:lnTo>
                <a:lnTo>
                  <a:pt x="33" y="123"/>
                </a:lnTo>
                <a:lnTo>
                  <a:pt x="33" y="123"/>
                </a:lnTo>
                <a:lnTo>
                  <a:pt x="21" y="121"/>
                </a:lnTo>
                <a:lnTo>
                  <a:pt x="11" y="114"/>
                </a:lnTo>
                <a:lnTo>
                  <a:pt x="10" y="113"/>
                </a:lnTo>
                <a:lnTo>
                  <a:pt x="3" y="102"/>
                </a:lnTo>
                <a:lnTo>
                  <a:pt x="0" y="91"/>
                </a:lnTo>
                <a:lnTo>
                  <a:pt x="3" y="79"/>
                </a:lnTo>
                <a:lnTo>
                  <a:pt x="10" y="70"/>
                </a:lnTo>
                <a:lnTo>
                  <a:pt x="32" y="47"/>
                </a:lnTo>
                <a:lnTo>
                  <a:pt x="42" y="40"/>
                </a:lnTo>
                <a:lnTo>
                  <a:pt x="54" y="38"/>
                </a:lnTo>
                <a:close/>
                <a:moveTo>
                  <a:pt x="86" y="0"/>
                </a:moveTo>
                <a:lnTo>
                  <a:pt x="97" y="3"/>
                </a:lnTo>
                <a:lnTo>
                  <a:pt x="107" y="9"/>
                </a:lnTo>
                <a:lnTo>
                  <a:pt x="108" y="9"/>
                </a:lnTo>
                <a:lnTo>
                  <a:pt x="114" y="20"/>
                </a:lnTo>
                <a:lnTo>
                  <a:pt x="117" y="32"/>
                </a:lnTo>
                <a:lnTo>
                  <a:pt x="114" y="43"/>
                </a:lnTo>
                <a:lnTo>
                  <a:pt x="108" y="54"/>
                </a:lnTo>
                <a:lnTo>
                  <a:pt x="86" y="76"/>
                </a:lnTo>
                <a:lnTo>
                  <a:pt x="75" y="83"/>
                </a:lnTo>
                <a:lnTo>
                  <a:pt x="63" y="85"/>
                </a:lnTo>
                <a:lnTo>
                  <a:pt x="63" y="85"/>
                </a:lnTo>
                <a:lnTo>
                  <a:pt x="51" y="83"/>
                </a:lnTo>
                <a:lnTo>
                  <a:pt x="42" y="76"/>
                </a:lnTo>
                <a:lnTo>
                  <a:pt x="41" y="75"/>
                </a:lnTo>
                <a:lnTo>
                  <a:pt x="54" y="62"/>
                </a:lnTo>
                <a:lnTo>
                  <a:pt x="55" y="63"/>
                </a:lnTo>
                <a:lnTo>
                  <a:pt x="58" y="64"/>
                </a:lnTo>
                <a:lnTo>
                  <a:pt x="61" y="66"/>
                </a:lnTo>
                <a:lnTo>
                  <a:pt x="63" y="66"/>
                </a:lnTo>
                <a:lnTo>
                  <a:pt x="67" y="66"/>
                </a:lnTo>
                <a:lnTo>
                  <a:pt x="70" y="64"/>
                </a:lnTo>
                <a:lnTo>
                  <a:pt x="72" y="63"/>
                </a:lnTo>
                <a:lnTo>
                  <a:pt x="95" y="41"/>
                </a:lnTo>
                <a:lnTo>
                  <a:pt x="96" y="38"/>
                </a:lnTo>
                <a:lnTo>
                  <a:pt x="97" y="36"/>
                </a:lnTo>
                <a:lnTo>
                  <a:pt x="97" y="32"/>
                </a:lnTo>
                <a:lnTo>
                  <a:pt x="97" y="29"/>
                </a:lnTo>
                <a:lnTo>
                  <a:pt x="96" y="26"/>
                </a:lnTo>
                <a:lnTo>
                  <a:pt x="95" y="24"/>
                </a:lnTo>
                <a:lnTo>
                  <a:pt x="93" y="22"/>
                </a:lnTo>
                <a:lnTo>
                  <a:pt x="91" y="21"/>
                </a:lnTo>
                <a:lnTo>
                  <a:pt x="88" y="20"/>
                </a:lnTo>
                <a:lnTo>
                  <a:pt x="86" y="19"/>
                </a:lnTo>
                <a:lnTo>
                  <a:pt x="82" y="20"/>
                </a:lnTo>
                <a:lnTo>
                  <a:pt x="79" y="21"/>
                </a:lnTo>
                <a:lnTo>
                  <a:pt x="76" y="22"/>
                </a:lnTo>
                <a:lnTo>
                  <a:pt x="67" y="32"/>
                </a:lnTo>
                <a:lnTo>
                  <a:pt x="65" y="34"/>
                </a:lnTo>
                <a:lnTo>
                  <a:pt x="61" y="34"/>
                </a:lnTo>
                <a:lnTo>
                  <a:pt x="57" y="34"/>
                </a:lnTo>
                <a:lnTo>
                  <a:pt x="54" y="32"/>
                </a:lnTo>
                <a:lnTo>
                  <a:pt x="51" y="29"/>
                </a:lnTo>
                <a:lnTo>
                  <a:pt x="51" y="25"/>
                </a:lnTo>
                <a:lnTo>
                  <a:pt x="51" y="21"/>
                </a:lnTo>
                <a:lnTo>
                  <a:pt x="54" y="19"/>
                </a:lnTo>
                <a:lnTo>
                  <a:pt x="63" y="9"/>
                </a:lnTo>
                <a:lnTo>
                  <a:pt x="74" y="3"/>
                </a:lnTo>
                <a:lnTo>
                  <a:pt x="8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矩形 20"/>
          <p:cNvSpPr/>
          <p:nvPr/>
        </p:nvSpPr>
        <p:spPr>
          <a:xfrm>
            <a:off x="0" y="222251"/>
            <a:ext cx="262467" cy="658283"/>
          </a:xfrm>
          <a:prstGeom prst="rect">
            <a:avLst/>
          </a:prstGeom>
          <a:solidFill>
            <a:srgbClr val="DD1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1E2327"/>
              </a:solidFill>
            </a:endParaRPr>
          </a:p>
        </p:txBody>
      </p:sp>
      <p:sp>
        <p:nvSpPr>
          <p:cNvPr id="22" name="文本框 21"/>
          <p:cNvSpPr txBox="1"/>
          <p:nvPr/>
        </p:nvSpPr>
        <p:spPr>
          <a:xfrm>
            <a:off x="262467" y="289782"/>
            <a:ext cx="2965682" cy="523220"/>
          </a:xfrm>
          <a:prstGeom prst="rect">
            <a:avLst/>
          </a:prstGeom>
          <a:noFill/>
        </p:spPr>
        <p:txBody>
          <a:bodyPr wrap="square" rtlCol="0">
            <a:spAutoFit/>
          </a:bodyPr>
          <a:lstStyle/>
          <a:p>
            <a:r>
              <a:rPr kumimoji="1" lang="zh-TW" altLang="en-US" sz="2800" b="1" dirty="0" smtClean="0">
                <a:solidFill>
                  <a:srgbClr val="1E2327"/>
                </a:solidFill>
              </a:rPr>
              <a:t>研究缺陷</a:t>
            </a:r>
            <a:endParaRPr kumimoji="1" lang="zh-CN" altLang="en-US" sz="2800" dirty="0">
              <a:solidFill>
                <a:srgbClr val="1E2327"/>
              </a:solidFill>
            </a:endParaRPr>
          </a:p>
        </p:txBody>
      </p:sp>
    </p:spTree>
    <p:extLst>
      <p:ext uri="{BB962C8B-B14F-4D97-AF65-F5344CB8AC3E}">
        <p14:creationId xmlns:p14="http://schemas.microsoft.com/office/powerpoint/2010/main" val="206663394"/>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2" presetClass="entr" presetSubtype="4"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2" presetClass="entr" presetSubtype="4"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ppt_x"/>
                                          </p:val>
                                        </p:tav>
                                        <p:tav tm="100000">
                                          <p:val>
                                            <p:strVal val="#ppt_x"/>
                                          </p:val>
                                        </p:tav>
                                      </p:tavLst>
                                    </p:anim>
                                    <p:anim calcmode="lin" valueType="num">
                                      <p:cBhvr additive="base">
                                        <p:cTn id="3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par>
                                <p:cTn id="40" presetID="2" presetClass="entr" presetSubtype="4"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10" grpId="0"/>
      <p:bldP spid="11" grpId="0"/>
      <p:bldP spid="13" grpId="0"/>
      <p:bldP spid="6" grpId="0" animBg="1"/>
      <p:bldP spid="7" grpId="0" animBg="1"/>
      <p:bldP spid="8" grpId="0" animBg="1"/>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solidFill>
            <a:srgbClr val="1E2327">
              <a:alpha val="62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0" y="0"/>
            <a:ext cx="237067"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 name="矩形 3"/>
          <p:cNvSpPr/>
          <p:nvPr/>
        </p:nvSpPr>
        <p:spPr>
          <a:xfrm>
            <a:off x="8906933" y="0"/>
            <a:ext cx="237067"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 name="矩形 4"/>
          <p:cNvSpPr/>
          <p:nvPr/>
        </p:nvSpPr>
        <p:spPr>
          <a:xfrm rot="5400000">
            <a:off x="4453467" y="-4453466"/>
            <a:ext cx="237067" cy="91440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 name="矩形 5"/>
          <p:cNvSpPr/>
          <p:nvPr/>
        </p:nvSpPr>
        <p:spPr>
          <a:xfrm rot="5400000">
            <a:off x="4453467" y="452966"/>
            <a:ext cx="237067" cy="91440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1" y="2254250"/>
            <a:ext cx="1270001" cy="635000"/>
          </a:xfrm>
          <a:prstGeom prst="rect">
            <a:avLst/>
          </a:prstGeom>
          <a:solidFill>
            <a:srgbClr val="DD1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7873999" y="2254250"/>
            <a:ext cx="1270001" cy="635000"/>
          </a:xfrm>
          <a:prstGeom prst="rect">
            <a:avLst/>
          </a:prstGeom>
          <a:solidFill>
            <a:srgbClr val="DD1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2286000" y="2080634"/>
            <a:ext cx="4572000" cy="1077218"/>
          </a:xfrm>
          <a:prstGeom prst="rect">
            <a:avLst/>
          </a:prstGeom>
          <a:ln>
            <a:noFill/>
          </a:ln>
        </p:spPr>
        <p:txBody>
          <a:bodyPr>
            <a:spAutoFit/>
          </a:bodyPr>
          <a:lstStyle/>
          <a:p>
            <a:pPr algn="ctr"/>
            <a:r>
              <a:rPr kumimoji="1" lang="en-US" altLang="zh-CN" sz="3200" dirty="0" smtClean="0">
                <a:solidFill>
                  <a:srgbClr val="FFFFFF"/>
                </a:solidFill>
              </a:rPr>
              <a:t>THANK</a:t>
            </a:r>
            <a:r>
              <a:rPr kumimoji="1" lang="zh-CN" altLang="en-US" sz="3200" dirty="0" smtClean="0">
                <a:solidFill>
                  <a:srgbClr val="FFFFFF"/>
                </a:solidFill>
              </a:rPr>
              <a:t> </a:t>
            </a:r>
            <a:r>
              <a:rPr kumimoji="1" lang="en-US" altLang="zh-CN" sz="3200" dirty="0" smtClean="0">
                <a:solidFill>
                  <a:srgbClr val="FFFFFF"/>
                </a:solidFill>
              </a:rPr>
              <a:t>YOU</a:t>
            </a:r>
          </a:p>
          <a:p>
            <a:pPr algn="ctr"/>
            <a:r>
              <a:rPr kumimoji="1" lang="en-US" altLang="zh-CN" sz="3200" dirty="0" smtClean="0">
                <a:solidFill>
                  <a:srgbClr val="FFFFFF"/>
                </a:solidFill>
              </a:rPr>
              <a:t>FOR</a:t>
            </a:r>
            <a:r>
              <a:rPr kumimoji="1" lang="zh-CN" altLang="en-US" sz="3200" dirty="0" smtClean="0">
                <a:solidFill>
                  <a:srgbClr val="FFFFFF"/>
                </a:solidFill>
              </a:rPr>
              <a:t> </a:t>
            </a:r>
            <a:r>
              <a:rPr kumimoji="1" lang="en-US" altLang="zh-CN" sz="3200" dirty="0" smtClean="0">
                <a:solidFill>
                  <a:srgbClr val="FFFFFF"/>
                </a:solidFill>
              </a:rPr>
              <a:t>WATCHING</a:t>
            </a:r>
            <a:endParaRPr kumimoji="1" lang="en-US" altLang="zh-CN" sz="3200" dirty="0">
              <a:solidFill>
                <a:srgbClr val="FFFFFF"/>
              </a:solidFill>
            </a:endParaRPr>
          </a:p>
        </p:txBody>
      </p:sp>
    </p:spTree>
    <p:extLst>
      <p:ext uri="{BB962C8B-B14F-4D97-AF65-F5344CB8AC3E}">
        <p14:creationId xmlns:p14="http://schemas.microsoft.com/office/powerpoint/2010/main" val="2563167141"/>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solidFill>
            <a:srgbClr val="1E2327">
              <a:alpha val="62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6" name="组 5"/>
          <p:cNvGrpSpPr/>
          <p:nvPr/>
        </p:nvGrpSpPr>
        <p:grpSpPr>
          <a:xfrm>
            <a:off x="523747" y="1122401"/>
            <a:ext cx="3432220" cy="2657138"/>
            <a:chOff x="1440256" y="1277530"/>
            <a:chExt cx="3432220" cy="2657138"/>
          </a:xfrm>
        </p:grpSpPr>
        <p:sp>
          <p:nvSpPr>
            <p:cNvPr id="3" name="文本框 2"/>
            <p:cNvSpPr txBox="1"/>
            <p:nvPr/>
          </p:nvSpPr>
          <p:spPr>
            <a:xfrm>
              <a:off x="3046335" y="2021324"/>
              <a:ext cx="1826141" cy="584775"/>
            </a:xfrm>
            <a:prstGeom prst="rect">
              <a:avLst/>
            </a:prstGeom>
            <a:noFill/>
          </p:spPr>
          <p:txBody>
            <a:bodyPr wrap="none" rtlCol="0">
              <a:spAutoFit/>
            </a:bodyPr>
            <a:lstStyle/>
            <a:p>
              <a:r>
                <a:rPr kumimoji="1" lang="zh-TW" altLang="en-US" sz="3200" b="1" dirty="0" smtClean="0">
                  <a:solidFill>
                    <a:schemeClr val="bg1"/>
                  </a:solidFill>
                </a:rPr>
                <a:t>研究</a:t>
              </a:r>
              <a:r>
                <a:rPr kumimoji="1" lang="zh-TW" altLang="en-US" sz="3200" b="1" dirty="0" smtClean="0">
                  <a:solidFill>
                    <a:srgbClr val="C00000"/>
                  </a:solidFill>
                </a:rPr>
                <a:t>動機</a:t>
              </a:r>
              <a:endParaRPr kumimoji="1" lang="zh-CN" altLang="en-US" sz="3200" b="1" dirty="0">
                <a:solidFill>
                  <a:srgbClr val="C00000"/>
                </a:solidFill>
              </a:endParaRPr>
            </a:p>
          </p:txBody>
        </p:sp>
        <p:sp>
          <p:nvSpPr>
            <p:cNvPr id="5" name="矩形 4"/>
            <p:cNvSpPr/>
            <p:nvPr/>
          </p:nvSpPr>
          <p:spPr>
            <a:xfrm>
              <a:off x="1440256" y="1277530"/>
              <a:ext cx="1606079" cy="2657138"/>
            </a:xfrm>
            <a:prstGeom prst="rect">
              <a:avLst/>
            </a:prstGeom>
          </p:spPr>
          <p:txBody>
            <a:bodyPr wrap="none">
              <a:spAutoFit/>
            </a:bodyPr>
            <a:lstStyle/>
            <a:p>
              <a:pPr algn="ctr">
                <a:lnSpc>
                  <a:spcPct val="80000"/>
                </a:lnSpc>
              </a:pPr>
              <a:r>
                <a:rPr kumimoji="1" lang="en-US" altLang="zh-CN" sz="20000" dirty="0" smtClean="0">
                  <a:solidFill>
                    <a:schemeClr val="bg1"/>
                  </a:solidFill>
                </a:rPr>
                <a:t>1</a:t>
              </a:r>
              <a:endParaRPr kumimoji="1" lang="zh-CN" altLang="en-US" sz="20000" dirty="0">
                <a:solidFill>
                  <a:schemeClr val="bg1"/>
                </a:solidFill>
              </a:endParaRPr>
            </a:p>
          </p:txBody>
        </p:sp>
      </p:grpSp>
    </p:spTree>
    <p:extLst>
      <p:ext uri="{BB962C8B-B14F-4D97-AF65-F5344CB8AC3E}">
        <p14:creationId xmlns:p14="http://schemas.microsoft.com/office/powerpoint/2010/main" val="943893143"/>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8"/>
          <p:cNvSpPr txBox="1"/>
          <p:nvPr/>
        </p:nvSpPr>
        <p:spPr>
          <a:xfrm>
            <a:off x="722364" y="1496430"/>
            <a:ext cx="4185516"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spcBef>
                <a:spcPts val="1000"/>
              </a:spcBef>
            </a:pPr>
            <a:r>
              <a:rPr lang="zh-TW" altLang="zh-TW" sz="1600" dirty="0">
                <a:solidFill>
                  <a:srgbClr val="000000"/>
                </a:solidFill>
                <a:latin typeface="+mj-ea"/>
                <a:ea typeface="+mj-ea"/>
              </a:rPr>
              <a:t>透過「</a:t>
            </a:r>
            <a:r>
              <a:rPr lang="zh-TW" altLang="zh-TW" sz="1600" dirty="0">
                <a:solidFill>
                  <a:srgbClr val="000000"/>
                </a:solidFill>
                <a:latin typeface="+mj-ea"/>
                <a:ea typeface="+mj-ea"/>
                <a:cs typeface="Arial"/>
                <a:sym typeface="Arial"/>
              </a:rPr>
              <a:t>以詞彙表為基礎的知識本體雛型建構研究</a:t>
            </a:r>
            <a:r>
              <a:rPr lang="zh-TW" altLang="zh-TW" sz="1600" dirty="0">
                <a:solidFill>
                  <a:srgbClr val="000000"/>
                </a:solidFill>
                <a:latin typeface="+mj-ea"/>
                <a:ea typeface="+mj-ea"/>
              </a:rPr>
              <a:t>」讓我們發想來建構「內部控制」的知識主體。</a:t>
            </a:r>
            <a:endParaRPr lang="en-US" altLang="zh-TW" sz="1600" dirty="0">
              <a:solidFill>
                <a:srgbClr val="000000"/>
              </a:solidFill>
              <a:latin typeface="+mj-ea"/>
              <a:ea typeface="+mj-ea"/>
            </a:endParaRPr>
          </a:p>
        </p:txBody>
      </p:sp>
      <p:sp>
        <p:nvSpPr>
          <p:cNvPr id="17" name="Freeform 12"/>
          <p:cNvSpPr>
            <a:spLocks/>
          </p:cNvSpPr>
          <p:nvPr/>
        </p:nvSpPr>
        <p:spPr bwMode="auto">
          <a:xfrm flipH="1">
            <a:off x="378670" y="1516969"/>
            <a:ext cx="325437" cy="568325"/>
          </a:xfrm>
          <a:custGeom>
            <a:avLst/>
            <a:gdLst>
              <a:gd name="T0" fmla="*/ 9 w 9"/>
              <a:gd name="T1" fmla="*/ 11 h 16"/>
              <a:gd name="T2" fmla="*/ 4 w 9"/>
              <a:gd name="T3" fmla="*/ 16 h 16"/>
              <a:gd name="T4" fmla="*/ 0 w 9"/>
              <a:gd name="T5" fmla="*/ 11 h 16"/>
              <a:gd name="T6" fmla="*/ 4 w 9"/>
              <a:gd name="T7" fmla="*/ 0 h 16"/>
              <a:gd name="T8" fmla="*/ 9 w 9"/>
              <a:gd name="T9" fmla="*/ 11 h 16"/>
            </a:gdLst>
            <a:ahLst/>
            <a:cxnLst>
              <a:cxn ang="0">
                <a:pos x="T0" y="T1"/>
              </a:cxn>
              <a:cxn ang="0">
                <a:pos x="T2" y="T3"/>
              </a:cxn>
              <a:cxn ang="0">
                <a:pos x="T4" y="T5"/>
              </a:cxn>
              <a:cxn ang="0">
                <a:pos x="T6" y="T7"/>
              </a:cxn>
              <a:cxn ang="0">
                <a:pos x="T8" y="T9"/>
              </a:cxn>
            </a:cxnLst>
            <a:rect l="0" t="0" r="r" b="b"/>
            <a:pathLst>
              <a:path w="9" h="16">
                <a:moveTo>
                  <a:pt x="9" y="11"/>
                </a:moveTo>
                <a:cubicBezTo>
                  <a:pt x="9" y="14"/>
                  <a:pt x="7" y="16"/>
                  <a:pt x="4" y="16"/>
                </a:cubicBezTo>
                <a:cubicBezTo>
                  <a:pt x="1" y="16"/>
                  <a:pt x="0" y="14"/>
                  <a:pt x="0" y="11"/>
                </a:cubicBezTo>
                <a:cubicBezTo>
                  <a:pt x="0" y="8"/>
                  <a:pt x="4" y="5"/>
                  <a:pt x="4" y="0"/>
                </a:cubicBezTo>
                <a:cubicBezTo>
                  <a:pt x="5" y="4"/>
                  <a:pt x="9" y="8"/>
                  <a:pt x="9" y="11"/>
                </a:cubicBezTo>
                <a:close/>
              </a:path>
            </a:pathLst>
          </a:custGeom>
          <a:solidFill>
            <a:srgbClr val="DD1C3E"/>
          </a:solidFill>
          <a:ln>
            <a:noFill/>
          </a:ln>
        </p:spPr>
        <p:txBody>
          <a:bodyPr vert="horz" wrap="square" lIns="91440" tIns="45720" rIns="91440" bIns="45720" numCol="1" anchor="b" anchorCtr="0" compatLnSpc="1">
            <a:prstTxWarp prst="textNoShape">
              <a:avLst/>
            </a:prstTxWarp>
          </a:bodyPr>
          <a:lstStyle/>
          <a:p>
            <a:pPr algn="ctr"/>
            <a:r>
              <a:rPr lang="en-US" altLang="zh-CN" dirty="0" smtClean="0">
                <a:solidFill>
                  <a:schemeClr val="bg1"/>
                </a:solidFill>
              </a:rPr>
              <a:t>1</a:t>
            </a:r>
            <a:endParaRPr lang="zh-CN" altLang="en-US" dirty="0">
              <a:solidFill>
                <a:schemeClr val="bg1"/>
              </a:solidFill>
            </a:endParaRPr>
          </a:p>
        </p:txBody>
      </p:sp>
      <p:sp>
        <p:nvSpPr>
          <p:cNvPr id="19" name="文本框 8"/>
          <p:cNvSpPr txBox="1"/>
          <p:nvPr/>
        </p:nvSpPr>
        <p:spPr>
          <a:xfrm>
            <a:off x="734537" y="3106141"/>
            <a:ext cx="4185516"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spcBef>
                <a:spcPts val="1000"/>
              </a:spcBef>
            </a:pPr>
            <a:r>
              <a:rPr lang="zh-TW" altLang="en-US" sz="1600" dirty="0">
                <a:solidFill>
                  <a:srgbClr val="000000"/>
                </a:solidFill>
                <a:latin typeface="+mn-ea"/>
              </a:rPr>
              <a:t>在利用</a:t>
            </a:r>
            <a:r>
              <a:rPr lang="en-US" altLang="zh-TW" sz="1600" dirty="0">
                <a:solidFill>
                  <a:srgbClr val="000000"/>
                </a:solidFill>
                <a:latin typeface="+mn-ea"/>
              </a:rPr>
              <a:t>TF-IDF</a:t>
            </a:r>
            <a:r>
              <a:rPr lang="zh-TW" altLang="en-US" sz="1600" dirty="0">
                <a:solidFill>
                  <a:srgbClr val="000000"/>
                </a:solidFill>
                <a:latin typeface="+mn-ea"/>
              </a:rPr>
              <a:t>、</a:t>
            </a:r>
            <a:r>
              <a:rPr lang="en-US" altLang="zh-TW" sz="1600" dirty="0">
                <a:solidFill>
                  <a:srgbClr val="000000"/>
                </a:solidFill>
                <a:latin typeface="+mn-ea"/>
              </a:rPr>
              <a:t>PCA</a:t>
            </a:r>
            <a:r>
              <a:rPr lang="zh-TW" altLang="en-US" sz="1600" dirty="0">
                <a:solidFill>
                  <a:srgbClr val="000000"/>
                </a:solidFill>
                <a:latin typeface="+mn-ea"/>
              </a:rPr>
              <a:t>與</a:t>
            </a:r>
            <a:r>
              <a:rPr lang="en-US" altLang="zh-TW" sz="1600" dirty="0">
                <a:solidFill>
                  <a:srgbClr val="000000"/>
                </a:solidFill>
                <a:latin typeface="+mn-ea"/>
              </a:rPr>
              <a:t>K-means</a:t>
            </a:r>
            <a:r>
              <a:rPr lang="zh-TW" altLang="en-US" sz="1600" dirty="0">
                <a:solidFill>
                  <a:srgbClr val="000000"/>
                </a:solidFill>
                <a:latin typeface="+mn-ea"/>
              </a:rPr>
              <a:t>的過程中，我們進一步想了解不同群之間是如何影響內部控制。</a:t>
            </a:r>
          </a:p>
        </p:txBody>
      </p:sp>
      <p:sp>
        <p:nvSpPr>
          <p:cNvPr id="20" name="Freeform 12"/>
          <p:cNvSpPr>
            <a:spLocks/>
          </p:cNvSpPr>
          <p:nvPr/>
        </p:nvSpPr>
        <p:spPr bwMode="auto">
          <a:xfrm flipH="1">
            <a:off x="378670" y="3049238"/>
            <a:ext cx="325437" cy="568325"/>
          </a:xfrm>
          <a:custGeom>
            <a:avLst/>
            <a:gdLst>
              <a:gd name="T0" fmla="*/ 9 w 9"/>
              <a:gd name="T1" fmla="*/ 11 h 16"/>
              <a:gd name="T2" fmla="*/ 4 w 9"/>
              <a:gd name="T3" fmla="*/ 16 h 16"/>
              <a:gd name="T4" fmla="*/ 0 w 9"/>
              <a:gd name="T5" fmla="*/ 11 h 16"/>
              <a:gd name="T6" fmla="*/ 4 w 9"/>
              <a:gd name="T7" fmla="*/ 0 h 16"/>
              <a:gd name="T8" fmla="*/ 9 w 9"/>
              <a:gd name="T9" fmla="*/ 11 h 16"/>
            </a:gdLst>
            <a:ahLst/>
            <a:cxnLst>
              <a:cxn ang="0">
                <a:pos x="T0" y="T1"/>
              </a:cxn>
              <a:cxn ang="0">
                <a:pos x="T2" y="T3"/>
              </a:cxn>
              <a:cxn ang="0">
                <a:pos x="T4" y="T5"/>
              </a:cxn>
              <a:cxn ang="0">
                <a:pos x="T6" y="T7"/>
              </a:cxn>
              <a:cxn ang="0">
                <a:pos x="T8" y="T9"/>
              </a:cxn>
            </a:cxnLst>
            <a:rect l="0" t="0" r="r" b="b"/>
            <a:pathLst>
              <a:path w="9" h="16">
                <a:moveTo>
                  <a:pt x="9" y="11"/>
                </a:moveTo>
                <a:cubicBezTo>
                  <a:pt x="9" y="14"/>
                  <a:pt x="7" y="16"/>
                  <a:pt x="4" y="16"/>
                </a:cubicBezTo>
                <a:cubicBezTo>
                  <a:pt x="1" y="16"/>
                  <a:pt x="0" y="14"/>
                  <a:pt x="0" y="11"/>
                </a:cubicBezTo>
                <a:cubicBezTo>
                  <a:pt x="0" y="8"/>
                  <a:pt x="4" y="5"/>
                  <a:pt x="4" y="0"/>
                </a:cubicBezTo>
                <a:cubicBezTo>
                  <a:pt x="5" y="4"/>
                  <a:pt x="9" y="8"/>
                  <a:pt x="9" y="11"/>
                </a:cubicBezTo>
                <a:close/>
              </a:path>
            </a:pathLst>
          </a:custGeom>
          <a:solidFill>
            <a:srgbClr val="707B87"/>
          </a:solidFill>
          <a:ln>
            <a:noFill/>
          </a:ln>
        </p:spPr>
        <p:txBody>
          <a:bodyPr vert="horz" wrap="square" lIns="91440" tIns="45720" rIns="91440" bIns="45720" numCol="1" anchor="b" anchorCtr="0" compatLnSpc="1">
            <a:prstTxWarp prst="textNoShape">
              <a:avLst/>
            </a:prstTxWarp>
          </a:bodyPr>
          <a:lstStyle/>
          <a:p>
            <a:pPr algn="ctr"/>
            <a:r>
              <a:rPr lang="en-US" altLang="zh-CN" dirty="0" smtClean="0">
                <a:solidFill>
                  <a:schemeClr val="bg1"/>
                </a:solidFill>
              </a:rPr>
              <a:t>2</a:t>
            </a:r>
            <a:endParaRPr lang="zh-CN" altLang="en-US" dirty="0">
              <a:solidFill>
                <a:schemeClr val="bg1"/>
              </a:solidFill>
            </a:endParaRPr>
          </a:p>
        </p:txBody>
      </p:sp>
      <p:sp>
        <p:nvSpPr>
          <p:cNvPr id="27" name="矩形 26"/>
          <p:cNvSpPr/>
          <p:nvPr/>
        </p:nvSpPr>
        <p:spPr>
          <a:xfrm>
            <a:off x="0" y="222251"/>
            <a:ext cx="262467" cy="658283"/>
          </a:xfrm>
          <a:prstGeom prst="rect">
            <a:avLst/>
          </a:prstGeom>
          <a:solidFill>
            <a:srgbClr val="DD1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1E2327"/>
              </a:solidFill>
            </a:endParaRPr>
          </a:p>
        </p:txBody>
      </p:sp>
      <p:sp>
        <p:nvSpPr>
          <p:cNvPr id="28" name="文本框 27"/>
          <p:cNvSpPr txBox="1"/>
          <p:nvPr/>
        </p:nvSpPr>
        <p:spPr>
          <a:xfrm>
            <a:off x="262467" y="251189"/>
            <a:ext cx="2965682" cy="523220"/>
          </a:xfrm>
          <a:prstGeom prst="rect">
            <a:avLst/>
          </a:prstGeom>
          <a:noFill/>
        </p:spPr>
        <p:txBody>
          <a:bodyPr wrap="square" rtlCol="0">
            <a:spAutoFit/>
          </a:bodyPr>
          <a:lstStyle/>
          <a:p>
            <a:r>
              <a:rPr kumimoji="1" lang="zh-TW" altLang="en-US" sz="2800" b="1" dirty="0" smtClean="0">
                <a:solidFill>
                  <a:srgbClr val="1E2327"/>
                </a:solidFill>
              </a:rPr>
              <a:t>研究動機</a:t>
            </a:r>
            <a:endParaRPr kumimoji="1" lang="zh-CN" altLang="en-US" sz="2800" dirty="0">
              <a:solidFill>
                <a:srgbClr val="1E2327"/>
              </a:solidFill>
            </a:endParaRPr>
          </a:p>
        </p:txBody>
      </p:sp>
      <p:pic>
        <p:nvPicPr>
          <p:cNvPr id="31" name="圖片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2854" y="149358"/>
            <a:ext cx="3855581" cy="4823918"/>
          </a:xfrm>
          <a:prstGeom prst="rect">
            <a:avLst/>
          </a:prstGeom>
          <a:ln w="19050">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218496194"/>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P spid="19" grpId="0"/>
      <p:bldP spid="20" grpId="0" animBg="1"/>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solidFill>
            <a:srgbClr val="1E2327">
              <a:alpha val="62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6" name="组 5"/>
          <p:cNvGrpSpPr/>
          <p:nvPr/>
        </p:nvGrpSpPr>
        <p:grpSpPr>
          <a:xfrm>
            <a:off x="523747" y="1122401"/>
            <a:ext cx="3432220" cy="2657138"/>
            <a:chOff x="1440256" y="1277530"/>
            <a:chExt cx="3432220" cy="2657138"/>
          </a:xfrm>
        </p:grpSpPr>
        <p:sp>
          <p:nvSpPr>
            <p:cNvPr id="3" name="文本框 2"/>
            <p:cNvSpPr txBox="1"/>
            <p:nvPr/>
          </p:nvSpPr>
          <p:spPr>
            <a:xfrm>
              <a:off x="3046335" y="2021324"/>
              <a:ext cx="1826141" cy="584775"/>
            </a:xfrm>
            <a:prstGeom prst="rect">
              <a:avLst/>
            </a:prstGeom>
            <a:noFill/>
          </p:spPr>
          <p:txBody>
            <a:bodyPr wrap="none" rtlCol="0">
              <a:spAutoFit/>
            </a:bodyPr>
            <a:lstStyle/>
            <a:p>
              <a:r>
                <a:rPr kumimoji="1" lang="zh-TW" altLang="en-US" sz="3200" b="1" smtClean="0">
                  <a:solidFill>
                    <a:schemeClr val="bg1"/>
                  </a:solidFill>
                </a:rPr>
                <a:t>研究</a:t>
              </a:r>
              <a:r>
                <a:rPr kumimoji="1" lang="zh-TW" altLang="en-US" sz="3200" b="1" smtClean="0">
                  <a:solidFill>
                    <a:srgbClr val="DD1C3E"/>
                  </a:solidFill>
                </a:rPr>
                <a:t>目標</a:t>
              </a:r>
              <a:endParaRPr kumimoji="1" lang="zh-CN" altLang="en-US" sz="3200" b="1" dirty="0">
                <a:solidFill>
                  <a:srgbClr val="DD1C3E"/>
                </a:solidFill>
              </a:endParaRPr>
            </a:p>
          </p:txBody>
        </p:sp>
        <p:sp>
          <p:nvSpPr>
            <p:cNvPr id="5" name="矩形 4"/>
            <p:cNvSpPr/>
            <p:nvPr/>
          </p:nvSpPr>
          <p:spPr>
            <a:xfrm>
              <a:off x="1440256" y="1277530"/>
              <a:ext cx="1606079" cy="2657138"/>
            </a:xfrm>
            <a:prstGeom prst="rect">
              <a:avLst/>
            </a:prstGeom>
          </p:spPr>
          <p:txBody>
            <a:bodyPr wrap="none">
              <a:spAutoFit/>
            </a:bodyPr>
            <a:lstStyle/>
            <a:p>
              <a:pPr algn="ctr">
                <a:lnSpc>
                  <a:spcPct val="80000"/>
                </a:lnSpc>
              </a:pPr>
              <a:r>
                <a:rPr kumimoji="1" lang="en-US" altLang="zh-CN" sz="20000" dirty="0" smtClean="0">
                  <a:solidFill>
                    <a:schemeClr val="bg1"/>
                  </a:solidFill>
                </a:rPr>
                <a:t>2</a:t>
              </a:r>
              <a:endParaRPr kumimoji="1" lang="zh-CN" altLang="en-US" sz="20000" dirty="0">
                <a:solidFill>
                  <a:schemeClr val="bg1"/>
                </a:solidFill>
              </a:endParaRPr>
            </a:p>
          </p:txBody>
        </p:sp>
      </p:grpSp>
    </p:spTree>
    <p:extLst>
      <p:ext uri="{BB962C8B-B14F-4D97-AF65-F5344CB8AC3E}">
        <p14:creationId xmlns:p14="http://schemas.microsoft.com/office/powerpoint/2010/main" val="3706012683"/>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0"/>
          <p:cNvGrpSpPr/>
          <p:nvPr/>
        </p:nvGrpSpPr>
        <p:grpSpPr>
          <a:xfrm>
            <a:off x="747466" y="1501568"/>
            <a:ext cx="1295077" cy="943406"/>
            <a:chOff x="216595" y="2343151"/>
            <a:chExt cx="1952624" cy="1422400"/>
          </a:xfrm>
          <a:solidFill>
            <a:srgbClr val="000000"/>
          </a:solidFill>
        </p:grpSpPr>
        <p:sp>
          <p:nvSpPr>
            <p:cNvPr id="8" name="Freeform 5"/>
            <p:cNvSpPr>
              <a:spLocks/>
            </p:cNvSpPr>
            <p:nvPr/>
          </p:nvSpPr>
          <p:spPr bwMode="auto">
            <a:xfrm flipH="1">
              <a:off x="686495" y="2343151"/>
              <a:ext cx="760412" cy="285750"/>
            </a:xfrm>
            <a:custGeom>
              <a:avLst/>
              <a:gdLst>
                <a:gd name="T0" fmla="*/ 0 w 21"/>
                <a:gd name="T1" fmla="*/ 6 h 8"/>
                <a:gd name="T2" fmla="*/ 2 w 21"/>
                <a:gd name="T3" fmla="*/ 8 h 8"/>
                <a:gd name="T4" fmla="*/ 19 w 21"/>
                <a:gd name="T5" fmla="*/ 8 h 8"/>
                <a:gd name="T6" fmla="*/ 21 w 21"/>
                <a:gd name="T7" fmla="*/ 6 h 8"/>
                <a:gd name="T8" fmla="*/ 21 w 21"/>
                <a:gd name="T9" fmla="*/ 1 h 8"/>
                <a:gd name="T10" fmla="*/ 19 w 21"/>
                <a:gd name="T11" fmla="*/ 0 h 8"/>
                <a:gd name="T12" fmla="*/ 2 w 21"/>
                <a:gd name="T13" fmla="*/ 0 h 8"/>
                <a:gd name="T14" fmla="*/ 0 w 21"/>
                <a:gd name="T15" fmla="*/ 1 h 8"/>
                <a:gd name="T16" fmla="*/ 0 w 21"/>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8">
                  <a:moveTo>
                    <a:pt x="0" y="6"/>
                  </a:moveTo>
                  <a:cubicBezTo>
                    <a:pt x="0" y="7"/>
                    <a:pt x="1" y="8"/>
                    <a:pt x="2" y="8"/>
                  </a:cubicBezTo>
                  <a:cubicBezTo>
                    <a:pt x="19" y="8"/>
                    <a:pt x="19" y="8"/>
                    <a:pt x="19" y="8"/>
                  </a:cubicBezTo>
                  <a:cubicBezTo>
                    <a:pt x="20" y="8"/>
                    <a:pt x="21" y="7"/>
                    <a:pt x="21" y="6"/>
                  </a:cubicBezTo>
                  <a:cubicBezTo>
                    <a:pt x="21" y="1"/>
                    <a:pt x="21" y="1"/>
                    <a:pt x="21" y="1"/>
                  </a:cubicBezTo>
                  <a:cubicBezTo>
                    <a:pt x="21" y="1"/>
                    <a:pt x="20" y="0"/>
                    <a:pt x="19" y="0"/>
                  </a:cubicBezTo>
                  <a:cubicBezTo>
                    <a:pt x="2" y="0"/>
                    <a:pt x="2" y="0"/>
                    <a:pt x="2" y="0"/>
                  </a:cubicBezTo>
                  <a:cubicBezTo>
                    <a:pt x="1" y="0"/>
                    <a:pt x="0" y="1"/>
                    <a:pt x="0" y="1"/>
                  </a:cubicBezTo>
                  <a:lnTo>
                    <a:pt x="0" y="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6"/>
            <p:cNvSpPr>
              <a:spLocks/>
            </p:cNvSpPr>
            <p:nvPr/>
          </p:nvSpPr>
          <p:spPr bwMode="auto">
            <a:xfrm flipH="1">
              <a:off x="867470" y="2698751"/>
              <a:ext cx="398462" cy="142875"/>
            </a:xfrm>
            <a:custGeom>
              <a:avLst/>
              <a:gdLst>
                <a:gd name="T0" fmla="*/ 0 w 11"/>
                <a:gd name="T1" fmla="*/ 3 h 4"/>
                <a:gd name="T2" fmla="*/ 1 w 11"/>
                <a:gd name="T3" fmla="*/ 4 h 4"/>
                <a:gd name="T4" fmla="*/ 10 w 11"/>
                <a:gd name="T5" fmla="*/ 4 h 4"/>
                <a:gd name="T6" fmla="*/ 11 w 11"/>
                <a:gd name="T7" fmla="*/ 3 h 4"/>
                <a:gd name="T8" fmla="*/ 11 w 11"/>
                <a:gd name="T9" fmla="*/ 1 h 4"/>
                <a:gd name="T10" fmla="*/ 10 w 11"/>
                <a:gd name="T11" fmla="*/ 0 h 4"/>
                <a:gd name="T12" fmla="*/ 1 w 11"/>
                <a:gd name="T13" fmla="*/ 0 h 4"/>
                <a:gd name="T14" fmla="*/ 0 w 11"/>
                <a:gd name="T15" fmla="*/ 1 h 4"/>
                <a:gd name="T16" fmla="*/ 0 w 11"/>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
                  <a:moveTo>
                    <a:pt x="0" y="3"/>
                  </a:moveTo>
                  <a:cubicBezTo>
                    <a:pt x="0" y="4"/>
                    <a:pt x="0" y="4"/>
                    <a:pt x="1" y="4"/>
                  </a:cubicBezTo>
                  <a:cubicBezTo>
                    <a:pt x="10" y="4"/>
                    <a:pt x="10" y="4"/>
                    <a:pt x="10" y="4"/>
                  </a:cubicBezTo>
                  <a:cubicBezTo>
                    <a:pt x="11" y="4"/>
                    <a:pt x="11" y="4"/>
                    <a:pt x="11" y="3"/>
                  </a:cubicBezTo>
                  <a:cubicBezTo>
                    <a:pt x="11" y="1"/>
                    <a:pt x="11" y="1"/>
                    <a:pt x="11" y="1"/>
                  </a:cubicBezTo>
                  <a:cubicBezTo>
                    <a:pt x="11" y="0"/>
                    <a:pt x="11" y="0"/>
                    <a:pt x="10" y="0"/>
                  </a:cubicBezTo>
                  <a:cubicBezTo>
                    <a:pt x="1" y="0"/>
                    <a:pt x="1" y="0"/>
                    <a:pt x="1" y="0"/>
                  </a:cubicBezTo>
                  <a:cubicBezTo>
                    <a:pt x="0" y="0"/>
                    <a:pt x="0" y="0"/>
                    <a:pt x="0" y="1"/>
                  </a:cubicBezTo>
                  <a:lnTo>
                    <a:pt x="0" y="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Rectangle 7"/>
            <p:cNvSpPr>
              <a:spLocks noChangeArrowheads="1"/>
            </p:cNvSpPr>
            <p:nvPr/>
          </p:nvSpPr>
          <p:spPr bwMode="auto">
            <a:xfrm flipH="1">
              <a:off x="1843782" y="3694113"/>
              <a:ext cx="325437" cy="71438"/>
            </a:xfrm>
            <a:prstGeom prst="rect">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8"/>
            <p:cNvSpPr>
              <a:spLocks/>
            </p:cNvSpPr>
            <p:nvPr/>
          </p:nvSpPr>
          <p:spPr bwMode="auto">
            <a:xfrm flipH="1">
              <a:off x="397570" y="2913063"/>
              <a:ext cx="180975" cy="319088"/>
            </a:xfrm>
            <a:custGeom>
              <a:avLst/>
              <a:gdLst>
                <a:gd name="T0" fmla="*/ 0 w 114"/>
                <a:gd name="T1" fmla="*/ 0 h 201"/>
                <a:gd name="T2" fmla="*/ 68 w 114"/>
                <a:gd name="T3" fmla="*/ 0 h 201"/>
                <a:gd name="T4" fmla="*/ 114 w 114"/>
                <a:gd name="T5" fmla="*/ 201 h 201"/>
                <a:gd name="T6" fmla="*/ 68 w 114"/>
                <a:gd name="T7" fmla="*/ 201 h 201"/>
                <a:gd name="T8" fmla="*/ 0 w 114"/>
                <a:gd name="T9" fmla="*/ 0 h 201"/>
              </a:gdLst>
              <a:ahLst/>
              <a:cxnLst>
                <a:cxn ang="0">
                  <a:pos x="T0" y="T1"/>
                </a:cxn>
                <a:cxn ang="0">
                  <a:pos x="T2" y="T3"/>
                </a:cxn>
                <a:cxn ang="0">
                  <a:pos x="T4" y="T5"/>
                </a:cxn>
                <a:cxn ang="0">
                  <a:pos x="T6" y="T7"/>
                </a:cxn>
                <a:cxn ang="0">
                  <a:pos x="T8" y="T9"/>
                </a:cxn>
              </a:cxnLst>
              <a:rect l="0" t="0" r="r" b="b"/>
              <a:pathLst>
                <a:path w="114" h="201">
                  <a:moveTo>
                    <a:pt x="0" y="0"/>
                  </a:moveTo>
                  <a:lnTo>
                    <a:pt x="68" y="0"/>
                  </a:lnTo>
                  <a:lnTo>
                    <a:pt x="114" y="201"/>
                  </a:lnTo>
                  <a:lnTo>
                    <a:pt x="68" y="201"/>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9"/>
            <p:cNvSpPr>
              <a:spLocks/>
            </p:cNvSpPr>
            <p:nvPr/>
          </p:nvSpPr>
          <p:spPr bwMode="auto">
            <a:xfrm flipH="1">
              <a:off x="216595" y="2913063"/>
              <a:ext cx="180975" cy="319088"/>
            </a:xfrm>
            <a:custGeom>
              <a:avLst/>
              <a:gdLst>
                <a:gd name="T0" fmla="*/ 0 w 114"/>
                <a:gd name="T1" fmla="*/ 0 h 201"/>
                <a:gd name="T2" fmla="*/ 68 w 114"/>
                <a:gd name="T3" fmla="*/ 0 h 201"/>
                <a:gd name="T4" fmla="*/ 114 w 114"/>
                <a:gd name="T5" fmla="*/ 201 h 201"/>
                <a:gd name="T6" fmla="*/ 45 w 114"/>
                <a:gd name="T7" fmla="*/ 201 h 201"/>
                <a:gd name="T8" fmla="*/ 0 w 114"/>
                <a:gd name="T9" fmla="*/ 0 h 201"/>
              </a:gdLst>
              <a:ahLst/>
              <a:cxnLst>
                <a:cxn ang="0">
                  <a:pos x="T0" y="T1"/>
                </a:cxn>
                <a:cxn ang="0">
                  <a:pos x="T2" y="T3"/>
                </a:cxn>
                <a:cxn ang="0">
                  <a:pos x="T4" y="T5"/>
                </a:cxn>
                <a:cxn ang="0">
                  <a:pos x="T6" y="T7"/>
                </a:cxn>
                <a:cxn ang="0">
                  <a:pos x="T8" y="T9"/>
                </a:cxn>
              </a:cxnLst>
              <a:rect l="0" t="0" r="r" b="b"/>
              <a:pathLst>
                <a:path w="114" h="201">
                  <a:moveTo>
                    <a:pt x="0" y="0"/>
                  </a:moveTo>
                  <a:lnTo>
                    <a:pt x="68" y="0"/>
                  </a:lnTo>
                  <a:lnTo>
                    <a:pt x="114" y="201"/>
                  </a:lnTo>
                  <a:lnTo>
                    <a:pt x="45" y="201"/>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10"/>
            <p:cNvSpPr>
              <a:spLocks/>
            </p:cNvSpPr>
            <p:nvPr/>
          </p:nvSpPr>
          <p:spPr bwMode="auto">
            <a:xfrm flipH="1">
              <a:off x="542032" y="2913063"/>
              <a:ext cx="1627187" cy="709613"/>
            </a:xfrm>
            <a:custGeom>
              <a:avLst/>
              <a:gdLst>
                <a:gd name="T0" fmla="*/ 6 w 45"/>
                <a:gd name="T1" fmla="*/ 3 h 20"/>
                <a:gd name="T2" fmla="*/ 17 w 45"/>
                <a:gd name="T3" fmla="*/ 0 h 20"/>
                <a:gd name="T4" fmla="*/ 42 w 45"/>
                <a:gd name="T5" fmla="*/ 0 h 20"/>
                <a:gd name="T6" fmla="*/ 45 w 45"/>
                <a:gd name="T7" fmla="*/ 9 h 20"/>
                <a:gd name="T8" fmla="*/ 17 w 45"/>
                <a:gd name="T9" fmla="*/ 9 h 20"/>
                <a:gd name="T10" fmla="*/ 9 w 45"/>
                <a:gd name="T11" fmla="*/ 16 h 20"/>
                <a:gd name="T12" fmla="*/ 9 w 45"/>
                <a:gd name="T13" fmla="*/ 20 h 20"/>
                <a:gd name="T14" fmla="*/ 0 w 45"/>
                <a:gd name="T15" fmla="*/ 20 h 20"/>
                <a:gd name="T16" fmla="*/ 0 w 45"/>
                <a:gd name="T17" fmla="*/ 16 h 20"/>
                <a:gd name="T18" fmla="*/ 6 w 45"/>
                <a:gd name="T19"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20">
                  <a:moveTo>
                    <a:pt x="6" y="3"/>
                  </a:moveTo>
                  <a:cubicBezTo>
                    <a:pt x="10" y="0"/>
                    <a:pt x="14" y="0"/>
                    <a:pt x="17" y="0"/>
                  </a:cubicBezTo>
                  <a:cubicBezTo>
                    <a:pt x="42" y="0"/>
                    <a:pt x="42" y="0"/>
                    <a:pt x="42" y="0"/>
                  </a:cubicBezTo>
                  <a:cubicBezTo>
                    <a:pt x="45" y="9"/>
                    <a:pt x="45" y="9"/>
                    <a:pt x="45" y="9"/>
                  </a:cubicBezTo>
                  <a:cubicBezTo>
                    <a:pt x="17" y="9"/>
                    <a:pt x="17" y="9"/>
                    <a:pt x="17" y="9"/>
                  </a:cubicBezTo>
                  <a:cubicBezTo>
                    <a:pt x="11" y="9"/>
                    <a:pt x="9" y="11"/>
                    <a:pt x="9" y="16"/>
                  </a:cubicBezTo>
                  <a:cubicBezTo>
                    <a:pt x="9" y="20"/>
                    <a:pt x="9" y="20"/>
                    <a:pt x="9" y="20"/>
                  </a:cubicBezTo>
                  <a:cubicBezTo>
                    <a:pt x="0" y="20"/>
                    <a:pt x="0" y="20"/>
                    <a:pt x="0" y="20"/>
                  </a:cubicBezTo>
                  <a:cubicBezTo>
                    <a:pt x="0" y="16"/>
                    <a:pt x="0" y="16"/>
                    <a:pt x="0" y="16"/>
                  </a:cubicBezTo>
                  <a:cubicBezTo>
                    <a:pt x="0" y="10"/>
                    <a:pt x="2" y="5"/>
                    <a:pt x="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11"/>
            <p:cNvSpPr>
              <a:spLocks/>
            </p:cNvSpPr>
            <p:nvPr/>
          </p:nvSpPr>
          <p:spPr bwMode="auto">
            <a:xfrm flipH="1">
              <a:off x="470595" y="3019426"/>
              <a:ext cx="1228725" cy="425450"/>
            </a:xfrm>
            <a:custGeom>
              <a:avLst/>
              <a:gdLst>
                <a:gd name="T0" fmla="*/ 5 w 34"/>
                <a:gd name="T1" fmla="*/ 6 h 12"/>
                <a:gd name="T2" fmla="*/ 17 w 34"/>
                <a:gd name="T3" fmla="*/ 12 h 12"/>
                <a:gd name="T4" fmla="*/ 30 w 34"/>
                <a:gd name="T5" fmla="*/ 6 h 12"/>
                <a:gd name="T6" fmla="*/ 17 w 34"/>
                <a:gd name="T7" fmla="*/ 0 h 12"/>
                <a:gd name="T8" fmla="*/ 5 w 34"/>
                <a:gd name="T9" fmla="*/ 6 h 12"/>
              </a:gdLst>
              <a:ahLst/>
              <a:cxnLst>
                <a:cxn ang="0">
                  <a:pos x="T0" y="T1"/>
                </a:cxn>
                <a:cxn ang="0">
                  <a:pos x="T2" y="T3"/>
                </a:cxn>
                <a:cxn ang="0">
                  <a:pos x="T4" y="T5"/>
                </a:cxn>
                <a:cxn ang="0">
                  <a:pos x="T6" y="T7"/>
                </a:cxn>
                <a:cxn ang="0">
                  <a:pos x="T8" y="T9"/>
                </a:cxn>
              </a:cxnLst>
              <a:rect l="0" t="0" r="r" b="b"/>
              <a:pathLst>
                <a:path w="34" h="12">
                  <a:moveTo>
                    <a:pt x="5" y="6"/>
                  </a:moveTo>
                  <a:cubicBezTo>
                    <a:pt x="14" y="6"/>
                    <a:pt x="10" y="12"/>
                    <a:pt x="17" y="12"/>
                  </a:cubicBezTo>
                  <a:cubicBezTo>
                    <a:pt x="25" y="12"/>
                    <a:pt x="21" y="6"/>
                    <a:pt x="30" y="6"/>
                  </a:cubicBezTo>
                  <a:cubicBezTo>
                    <a:pt x="34" y="6"/>
                    <a:pt x="25" y="0"/>
                    <a:pt x="17" y="0"/>
                  </a:cubicBezTo>
                  <a:cubicBezTo>
                    <a:pt x="10" y="0"/>
                    <a:pt x="0" y="6"/>
                    <a:pt x="5" y="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4" name="Freeform 12"/>
          <p:cNvSpPr>
            <a:spLocks noChangeAspect="1"/>
          </p:cNvSpPr>
          <p:nvPr/>
        </p:nvSpPr>
        <p:spPr bwMode="auto">
          <a:xfrm flipH="1">
            <a:off x="1729531" y="2511405"/>
            <a:ext cx="410177" cy="716310"/>
          </a:xfrm>
          <a:custGeom>
            <a:avLst/>
            <a:gdLst>
              <a:gd name="T0" fmla="*/ 9 w 9"/>
              <a:gd name="T1" fmla="*/ 11 h 16"/>
              <a:gd name="T2" fmla="*/ 4 w 9"/>
              <a:gd name="T3" fmla="*/ 16 h 16"/>
              <a:gd name="T4" fmla="*/ 0 w 9"/>
              <a:gd name="T5" fmla="*/ 11 h 16"/>
              <a:gd name="T6" fmla="*/ 4 w 9"/>
              <a:gd name="T7" fmla="*/ 0 h 16"/>
              <a:gd name="T8" fmla="*/ 9 w 9"/>
              <a:gd name="T9" fmla="*/ 11 h 16"/>
            </a:gdLst>
            <a:ahLst/>
            <a:cxnLst>
              <a:cxn ang="0">
                <a:pos x="T0" y="T1"/>
              </a:cxn>
              <a:cxn ang="0">
                <a:pos x="T2" y="T3"/>
              </a:cxn>
              <a:cxn ang="0">
                <a:pos x="T4" y="T5"/>
              </a:cxn>
              <a:cxn ang="0">
                <a:pos x="T6" y="T7"/>
              </a:cxn>
              <a:cxn ang="0">
                <a:pos x="T8" y="T9"/>
              </a:cxn>
            </a:cxnLst>
            <a:rect l="0" t="0" r="r" b="b"/>
            <a:pathLst>
              <a:path w="9" h="16">
                <a:moveTo>
                  <a:pt x="9" y="11"/>
                </a:moveTo>
                <a:cubicBezTo>
                  <a:pt x="9" y="14"/>
                  <a:pt x="7" y="16"/>
                  <a:pt x="4" y="16"/>
                </a:cubicBezTo>
                <a:cubicBezTo>
                  <a:pt x="1" y="16"/>
                  <a:pt x="0" y="14"/>
                  <a:pt x="0" y="11"/>
                </a:cubicBezTo>
                <a:cubicBezTo>
                  <a:pt x="0" y="8"/>
                  <a:pt x="4" y="5"/>
                  <a:pt x="4" y="0"/>
                </a:cubicBezTo>
                <a:cubicBezTo>
                  <a:pt x="5" y="4"/>
                  <a:pt x="9" y="8"/>
                  <a:pt x="9" y="11"/>
                </a:cubicBezTo>
                <a:close/>
              </a:path>
            </a:pathLst>
          </a:custGeom>
          <a:solidFill>
            <a:srgbClr val="DD1C3E"/>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15"/>
          <p:cNvSpPr>
            <a:spLocks noChangeAspect="1"/>
          </p:cNvSpPr>
          <p:nvPr/>
        </p:nvSpPr>
        <p:spPr bwMode="auto">
          <a:xfrm flipH="1">
            <a:off x="1774153" y="3285792"/>
            <a:ext cx="410177" cy="716310"/>
          </a:xfrm>
          <a:custGeom>
            <a:avLst/>
            <a:gdLst>
              <a:gd name="T0" fmla="*/ 9 w 9"/>
              <a:gd name="T1" fmla="*/ 11 h 16"/>
              <a:gd name="T2" fmla="*/ 4 w 9"/>
              <a:gd name="T3" fmla="*/ 16 h 16"/>
              <a:gd name="T4" fmla="*/ 0 w 9"/>
              <a:gd name="T5" fmla="*/ 11 h 16"/>
              <a:gd name="T6" fmla="*/ 4 w 9"/>
              <a:gd name="T7" fmla="*/ 0 h 16"/>
              <a:gd name="T8" fmla="*/ 9 w 9"/>
              <a:gd name="T9" fmla="*/ 11 h 16"/>
            </a:gdLst>
            <a:ahLst/>
            <a:cxnLst>
              <a:cxn ang="0">
                <a:pos x="T0" y="T1"/>
              </a:cxn>
              <a:cxn ang="0">
                <a:pos x="T2" y="T3"/>
              </a:cxn>
              <a:cxn ang="0">
                <a:pos x="T4" y="T5"/>
              </a:cxn>
              <a:cxn ang="0">
                <a:pos x="T6" y="T7"/>
              </a:cxn>
              <a:cxn ang="0">
                <a:pos x="T8" y="T9"/>
              </a:cxn>
            </a:cxnLst>
            <a:rect l="0" t="0" r="r" b="b"/>
            <a:pathLst>
              <a:path w="9" h="16">
                <a:moveTo>
                  <a:pt x="9" y="11"/>
                </a:moveTo>
                <a:cubicBezTo>
                  <a:pt x="9" y="14"/>
                  <a:pt x="7" y="16"/>
                  <a:pt x="4" y="16"/>
                </a:cubicBezTo>
                <a:cubicBezTo>
                  <a:pt x="1" y="16"/>
                  <a:pt x="0" y="14"/>
                  <a:pt x="0" y="11"/>
                </a:cubicBezTo>
                <a:cubicBezTo>
                  <a:pt x="0" y="8"/>
                  <a:pt x="4" y="5"/>
                  <a:pt x="4" y="0"/>
                </a:cubicBezTo>
                <a:cubicBezTo>
                  <a:pt x="5" y="4"/>
                  <a:pt x="9" y="8"/>
                  <a:pt x="9" y="11"/>
                </a:cubicBezTo>
                <a:close/>
              </a:path>
            </a:pathLst>
          </a:custGeom>
          <a:solidFill>
            <a:srgbClr val="707B87"/>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15"/>
          <p:cNvSpPr>
            <a:spLocks noChangeAspect="1"/>
          </p:cNvSpPr>
          <p:nvPr/>
        </p:nvSpPr>
        <p:spPr bwMode="auto">
          <a:xfrm flipH="1">
            <a:off x="1584935" y="3986517"/>
            <a:ext cx="410177" cy="716310"/>
          </a:xfrm>
          <a:custGeom>
            <a:avLst/>
            <a:gdLst>
              <a:gd name="T0" fmla="*/ 9 w 9"/>
              <a:gd name="T1" fmla="*/ 11 h 16"/>
              <a:gd name="T2" fmla="*/ 4 w 9"/>
              <a:gd name="T3" fmla="*/ 16 h 16"/>
              <a:gd name="T4" fmla="*/ 0 w 9"/>
              <a:gd name="T5" fmla="*/ 11 h 16"/>
              <a:gd name="T6" fmla="*/ 4 w 9"/>
              <a:gd name="T7" fmla="*/ 0 h 16"/>
              <a:gd name="T8" fmla="*/ 9 w 9"/>
              <a:gd name="T9" fmla="*/ 11 h 16"/>
            </a:gdLst>
            <a:ahLst/>
            <a:cxnLst>
              <a:cxn ang="0">
                <a:pos x="T0" y="T1"/>
              </a:cxn>
              <a:cxn ang="0">
                <a:pos x="T2" y="T3"/>
              </a:cxn>
              <a:cxn ang="0">
                <a:pos x="T4" y="T5"/>
              </a:cxn>
              <a:cxn ang="0">
                <a:pos x="T6" y="T7"/>
              </a:cxn>
              <a:cxn ang="0">
                <a:pos x="T8" y="T9"/>
              </a:cxn>
            </a:cxnLst>
            <a:rect l="0" t="0" r="r" b="b"/>
            <a:pathLst>
              <a:path w="9" h="16">
                <a:moveTo>
                  <a:pt x="9" y="11"/>
                </a:moveTo>
                <a:cubicBezTo>
                  <a:pt x="9" y="14"/>
                  <a:pt x="7" y="16"/>
                  <a:pt x="4" y="16"/>
                </a:cubicBezTo>
                <a:cubicBezTo>
                  <a:pt x="1" y="16"/>
                  <a:pt x="0" y="14"/>
                  <a:pt x="0" y="11"/>
                </a:cubicBezTo>
                <a:cubicBezTo>
                  <a:pt x="0" y="8"/>
                  <a:pt x="4" y="5"/>
                  <a:pt x="4" y="0"/>
                </a:cubicBezTo>
                <a:cubicBezTo>
                  <a:pt x="5" y="4"/>
                  <a:pt x="9" y="8"/>
                  <a:pt x="9" y="11"/>
                </a:cubicBezTo>
                <a:close/>
              </a:path>
            </a:pathLst>
          </a:custGeom>
          <a:solidFill>
            <a:srgbClr val="707B87"/>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5"/>
          <p:cNvSpPr>
            <a:spLocks noChangeAspect="1"/>
          </p:cNvSpPr>
          <p:nvPr/>
        </p:nvSpPr>
        <p:spPr bwMode="auto">
          <a:xfrm flipH="1">
            <a:off x="2103658" y="3643947"/>
            <a:ext cx="410177" cy="716310"/>
          </a:xfrm>
          <a:custGeom>
            <a:avLst/>
            <a:gdLst>
              <a:gd name="T0" fmla="*/ 9 w 9"/>
              <a:gd name="T1" fmla="*/ 11 h 16"/>
              <a:gd name="T2" fmla="*/ 4 w 9"/>
              <a:gd name="T3" fmla="*/ 16 h 16"/>
              <a:gd name="T4" fmla="*/ 0 w 9"/>
              <a:gd name="T5" fmla="*/ 11 h 16"/>
              <a:gd name="T6" fmla="*/ 4 w 9"/>
              <a:gd name="T7" fmla="*/ 0 h 16"/>
              <a:gd name="T8" fmla="*/ 9 w 9"/>
              <a:gd name="T9" fmla="*/ 11 h 16"/>
            </a:gdLst>
            <a:ahLst/>
            <a:cxnLst>
              <a:cxn ang="0">
                <a:pos x="T0" y="T1"/>
              </a:cxn>
              <a:cxn ang="0">
                <a:pos x="T2" y="T3"/>
              </a:cxn>
              <a:cxn ang="0">
                <a:pos x="T4" y="T5"/>
              </a:cxn>
              <a:cxn ang="0">
                <a:pos x="T6" y="T7"/>
              </a:cxn>
              <a:cxn ang="0">
                <a:pos x="T8" y="T9"/>
              </a:cxn>
            </a:cxnLst>
            <a:rect l="0" t="0" r="r" b="b"/>
            <a:pathLst>
              <a:path w="9" h="16">
                <a:moveTo>
                  <a:pt x="9" y="11"/>
                </a:moveTo>
                <a:cubicBezTo>
                  <a:pt x="9" y="14"/>
                  <a:pt x="7" y="16"/>
                  <a:pt x="4" y="16"/>
                </a:cubicBezTo>
                <a:cubicBezTo>
                  <a:pt x="1" y="16"/>
                  <a:pt x="0" y="14"/>
                  <a:pt x="0" y="11"/>
                </a:cubicBezTo>
                <a:cubicBezTo>
                  <a:pt x="0" y="8"/>
                  <a:pt x="4" y="5"/>
                  <a:pt x="4" y="0"/>
                </a:cubicBezTo>
                <a:cubicBezTo>
                  <a:pt x="5" y="4"/>
                  <a:pt x="9" y="8"/>
                  <a:pt x="9" y="11"/>
                </a:cubicBezTo>
                <a:close/>
              </a:path>
            </a:pathLst>
          </a:custGeom>
          <a:solidFill>
            <a:srgbClr val="DD1C3E"/>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文本框 8"/>
          <p:cNvSpPr txBox="1"/>
          <p:nvPr/>
        </p:nvSpPr>
        <p:spPr>
          <a:xfrm>
            <a:off x="4394333" y="1238656"/>
            <a:ext cx="4185516" cy="8525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2000" b="1" dirty="0" smtClean="0">
                <a:solidFill>
                  <a:srgbClr val="000000"/>
                </a:solidFill>
              </a:rPr>
              <a:t>Task1</a:t>
            </a:r>
            <a:endParaRPr lang="en-US" altLang="zh-CN" sz="2000" b="1" dirty="0">
              <a:solidFill>
                <a:srgbClr val="000000"/>
              </a:solidFill>
            </a:endParaRPr>
          </a:p>
          <a:p>
            <a:pPr>
              <a:lnSpc>
                <a:spcPct val="130000"/>
              </a:lnSpc>
            </a:pPr>
            <a:r>
              <a:rPr lang="zh-TW" altLang="en-US" dirty="0" smtClean="0">
                <a:solidFill>
                  <a:srgbClr val="000000"/>
                </a:solidFill>
              </a:rPr>
              <a:t>內</a:t>
            </a:r>
            <a:r>
              <a:rPr lang="zh-TW" altLang="en-US" dirty="0">
                <a:solidFill>
                  <a:srgbClr val="000000"/>
                </a:solidFill>
              </a:rPr>
              <a:t>控與什麼議題最有關？</a:t>
            </a:r>
          </a:p>
        </p:txBody>
      </p:sp>
      <p:sp>
        <p:nvSpPr>
          <p:cNvPr id="17" name="Freeform 12"/>
          <p:cNvSpPr>
            <a:spLocks/>
          </p:cNvSpPr>
          <p:nvPr/>
        </p:nvSpPr>
        <p:spPr bwMode="auto">
          <a:xfrm flipH="1">
            <a:off x="3938424" y="1379253"/>
            <a:ext cx="325437" cy="568325"/>
          </a:xfrm>
          <a:custGeom>
            <a:avLst/>
            <a:gdLst>
              <a:gd name="T0" fmla="*/ 9 w 9"/>
              <a:gd name="T1" fmla="*/ 11 h 16"/>
              <a:gd name="T2" fmla="*/ 4 w 9"/>
              <a:gd name="T3" fmla="*/ 16 h 16"/>
              <a:gd name="T4" fmla="*/ 0 w 9"/>
              <a:gd name="T5" fmla="*/ 11 h 16"/>
              <a:gd name="T6" fmla="*/ 4 w 9"/>
              <a:gd name="T7" fmla="*/ 0 h 16"/>
              <a:gd name="T8" fmla="*/ 9 w 9"/>
              <a:gd name="T9" fmla="*/ 11 h 16"/>
            </a:gdLst>
            <a:ahLst/>
            <a:cxnLst>
              <a:cxn ang="0">
                <a:pos x="T0" y="T1"/>
              </a:cxn>
              <a:cxn ang="0">
                <a:pos x="T2" y="T3"/>
              </a:cxn>
              <a:cxn ang="0">
                <a:pos x="T4" y="T5"/>
              </a:cxn>
              <a:cxn ang="0">
                <a:pos x="T6" y="T7"/>
              </a:cxn>
              <a:cxn ang="0">
                <a:pos x="T8" y="T9"/>
              </a:cxn>
            </a:cxnLst>
            <a:rect l="0" t="0" r="r" b="b"/>
            <a:pathLst>
              <a:path w="9" h="16">
                <a:moveTo>
                  <a:pt x="9" y="11"/>
                </a:moveTo>
                <a:cubicBezTo>
                  <a:pt x="9" y="14"/>
                  <a:pt x="7" y="16"/>
                  <a:pt x="4" y="16"/>
                </a:cubicBezTo>
                <a:cubicBezTo>
                  <a:pt x="1" y="16"/>
                  <a:pt x="0" y="14"/>
                  <a:pt x="0" y="11"/>
                </a:cubicBezTo>
                <a:cubicBezTo>
                  <a:pt x="0" y="8"/>
                  <a:pt x="4" y="5"/>
                  <a:pt x="4" y="0"/>
                </a:cubicBezTo>
                <a:cubicBezTo>
                  <a:pt x="5" y="4"/>
                  <a:pt x="9" y="8"/>
                  <a:pt x="9" y="11"/>
                </a:cubicBezTo>
                <a:close/>
              </a:path>
            </a:pathLst>
          </a:custGeom>
          <a:solidFill>
            <a:srgbClr val="DD1C3E"/>
          </a:solidFill>
          <a:ln>
            <a:noFill/>
          </a:ln>
        </p:spPr>
        <p:txBody>
          <a:bodyPr vert="horz" wrap="square" lIns="91440" tIns="45720" rIns="91440" bIns="45720" numCol="1" anchor="b" anchorCtr="0" compatLnSpc="1">
            <a:prstTxWarp prst="textNoShape">
              <a:avLst/>
            </a:prstTxWarp>
          </a:bodyPr>
          <a:lstStyle/>
          <a:p>
            <a:pPr algn="ctr"/>
            <a:r>
              <a:rPr lang="en-US" altLang="zh-CN" dirty="0" smtClean="0">
                <a:solidFill>
                  <a:schemeClr val="bg1"/>
                </a:solidFill>
              </a:rPr>
              <a:t>1</a:t>
            </a:r>
            <a:endParaRPr lang="zh-CN" altLang="en-US" dirty="0">
              <a:solidFill>
                <a:schemeClr val="bg1"/>
              </a:solidFill>
            </a:endParaRPr>
          </a:p>
        </p:txBody>
      </p:sp>
      <p:sp>
        <p:nvSpPr>
          <p:cNvPr id="19" name="文本框 8"/>
          <p:cNvSpPr txBox="1"/>
          <p:nvPr/>
        </p:nvSpPr>
        <p:spPr>
          <a:xfrm>
            <a:off x="4394333" y="2204130"/>
            <a:ext cx="4185516" cy="8525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defTabSz="457200">
              <a:lnSpc>
                <a:spcPct val="130000"/>
              </a:lnSpc>
            </a:pPr>
            <a:r>
              <a:rPr lang="en-US" altLang="zh-CN" sz="2000" b="1" dirty="0" smtClean="0">
                <a:solidFill>
                  <a:srgbClr val="000000"/>
                </a:solidFill>
              </a:rPr>
              <a:t>Task2</a:t>
            </a:r>
            <a:endParaRPr lang="en-US" altLang="zh-CN" sz="2000" b="1" dirty="0">
              <a:solidFill>
                <a:srgbClr val="000000"/>
              </a:solidFill>
            </a:endParaRPr>
          </a:p>
          <a:p>
            <a:pPr lvl="0" defTabSz="457200">
              <a:lnSpc>
                <a:spcPct val="130000"/>
              </a:lnSpc>
            </a:pPr>
            <a:r>
              <a:rPr lang="zh-TW" altLang="en-US" dirty="0" smtClean="0">
                <a:solidFill>
                  <a:srgbClr val="000000"/>
                </a:solidFill>
              </a:rPr>
              <a:t>第一</a:t>
            </a:r>
            <a:r>
              <a:rPr lang="zh-TW" altLang="en-US" dirty="0">
                <a:solidFill>
                  <a:srgbClr val="000000"/>
                </a:solidFill>
              </a:rPr>
              <a:t>群最相關的如何影響內控？</a:t>
            </a:r>
          </a:p>
        </p:txBody>
      </p:sp>
      <p:sp>
        <p:nvSpPr>
          <p:cNvPr id="20" name="Freeform 12"/>
          <p:cNvSpPr>
            <a:spLocks/>
          </p:cNvSpPr>
          <p:nvPr/>
        </p:nvSpPr>
        <p:spPr bwMode="auto">
          <a:xfrm flipH="1">
            <a:off x="3938424" y="2346239"/>
            <a:ext cx="325437" cy="568325"/>
          </a:xfrm>
          <a:custGeom>
            <a:avLst/>
            <a:gdLst>
              <a:gd name="T0" fmla="*/ 9 w 9"/>
              <a:gd name="T1" fmla="*/ 11 h 16"/>
              <a:gd name="T2" fmla="*/ 4 w 9"/>
              <a:gd name="T3" fmla="*/ 16 h 16"/>
              <a:gd name="T4" fmla="*/ 0 w 9"/>
              <a:gd name="T5" fmla="*/ 11 h 16"/>
              <a:gd name="T6" fmla="*/ 4 w 9"/>
              <a:gd name="T7" fmla="*/ 0 h 16"/>
              <a:gd name="T8" fmla="*/ 9 w 9"/>
              <a:gd name="T9" fmla="*/ 11 h 16"/>
            </a:gdLst>
            <a:ahLst/>
            <a:cxnLst>
              <a:cxn ang="0">
                <a:pos x="T0" y="T1"/>
              </a:cxn>
              <a:cxn ang="0">
                <a:pos x="T2" y="T3"/>
              </a:cxn>
              <a:cxn ang="0">
                <a:pos x="T4" y="T5"/>
              </a:cxn>
              <a:cxn ang="0">
                <a:pos x="T6" y="T7"/>
              </a:cxn>
              <a:cxn ang="0">
                <a:pos x="T8" y="T9"/>
              </a:cxn>
            </a:cxnLst>
            <a:rect l="0" t="0" r="r" b="b"/>
            <a:pathLst>
              <a:path w="9" h="16">
                <a:moveTo>
                  <a:pt x="9" y="11"/>
                </a:moveTo>
                <a:cubicBezTo>
                  <a:pt x="9" y="14"/>
                  <a:pt x="7" y="16"/>
                  <a:pt x="4" y="16"/>
                </a:cubicBezTo>
                <a:cubicBezTo>
                  <a:pt x="1" y="16"/>
                  <a:pt x="0" y="14"/>
                  <a:pt x="0" y="11"/>
                </a:cubicBezTo>
                <a:cubicBezTo>
                  <a:pt x="0" y="8"/>
                  <a:pt x="4" y="5"/>
                  <a:pt x="4" y="0"/>
                </a:cubicBezTo>
                <a:cubicBezTo>
                  <a:pt x="5" y="4"/>
                  <a:pt x="9" y="8"/>
                  <a:pt x="9" y="11"/>
                </a:cubicBezTo>
                <a:close/>
              </a:path>
            </a:pathLst>
          </a:custGeom>
          <a:solidFill>
            <a:srgbClr val="707B87"/>
          </a:solidFill>
          <a:ln>
            <a:noFill/>
          </a:ln>
        </p:spPr>
        <p:txBody>
          <a:bodyPr vert="horz" wrap="square" lIns="91440" tIns="45720" rIns="91440" bIns="45720" numCol="1" anchor="b" anchorCtr="0" compatLnSpc="1">
            <a:prstTxWarp prst="textNoShape">
              <a:avLst/>
            </a:prstTxWarp>
          </a:bodyPr>
          <a:lstStyle/>
          <a:p>
            <a:pPr algn="ctr"/>
            <a:r>
              <a:rPr lang="en-US" altLang="zh-CN" dirty="0" smtClean="0">
                <a:solidFill>
                  <a:schemeClr val="bg1"/>
                </a:solidFill>
              </a:rPr>
              <a:t>2</a:t>
            </a:r>
            <a:endParaRPr lang="zh-CN" altLang="en-US" dirty="0">
              <a:solidFill>
                <a:schemeClr val="bg1"/>
              </a:solidFill>
            </a:endParaRPr>
          </a:p>
        </p:txBody>
      </p:sp>
      <p:sp>
        <p:nvSpPr>
          <p:cNvPr id="22" name="文本框 8"/>
          <p:cNvSpPr txBox="1"/>
          <p:nvPr/>
        </p:nvSpPr>
        <p:spPr>
          <a:xfrm>
            <a:off x="4394333" y="3228370"/>
            <a:ext cx="4185516" cy="8525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defTabSz="457200">
              <a:lnSpc>
                <a:spcPct val="130000"/>
              </a:lnSpc>
            </a:pPr>
            <a:r>
              <a:rPr lang="en-US" altLang="zh-CN" sz="2000" b="1" dirty="0" smtClean="0">
                <a:solidFill>
                  <a:srgbClr val="000000"/>
                </a:solidFill>
              </a:rPr>
              <a:t>Task3</a:t>
            </a:r>
          </a:p>
          <a:p>
            <a:pPr lvl="0" defTabSz="457200">
              <a:lnSpc>
                <a:spcPct val="130000"/>
              </a:lnSpc>
            </a:pPr>
            <a:r>
              <a:rPr lang="zh-TW" altLang="en-US" dirty="0" smtClean="0">
                <a:solidFill>
                  <a:srgbClr val="000000"/>
                </a:solidFill>
              </a:rPr>
              <a:t>第二</a:t>
            </a:r>
            <a:r>
              <a:rPr lang="zh-TW" altLang="en-US" dirty="0">
                <a:solidFill>
                  <a:srgbClr val="000000"/>
                </a:solidFill>
              </a:rPr>
              <a:t>群最相關的如何影響內控？</a:t>
            </a:r>
          </a:p>
        </p:txBody>
      </p:sp>
      <p:sp>
        <p:nvSpPr>
          <p:cNvPr id="23" name="Freeform 12"/>
          <p:cNvSpPr>
            <a:spLocks/>
          </p:cNvSpPr>
          <p:nvPr/>
        </p:nvSpPr>
        <p:spPr bwMode="auto">
          <a:xfrm flipH="1">
            <a:off x="3938424" y="3348289"/>
            <a:ext cx="325437" cy="568325"/>
          </a:xfrm>
          <a:custGeom>
            <a:avLst/>
            <a:gdLst>
              <a:gd name="T0" fmla="*/ 9 w 9"/>
              <a:gd name="T1" fmla="*/ 11 h 16"/>
              <a:gd name="T2" fmla="*/ 4 w 9"/>
              <a:gd name="T3" fmla="*/ 16 h 16"/>
              <a:gd name="T4" fmla="*/ 0 w 9"/>
              <a:gd name="T5" fmla="*/ 11 h 16"/>
              <a:gd name="T6" fmla="*/ 4 w 9"/>
              <a:gd name="T7" fmla="*/ 0 h 16"/>
              <a:gd name="T8" fmla="*/ 9 w 9"/>
              <a:gd name="T9" fmla="*/ 11 h 16"/>
            </a:gdLst>
            <a:ahLst/>
            <a:cxnLst>
              <a:cxn ang="0">
                <a:pos x="T0" y="T1"/>
              </a:cxn>
              <a:cxn ang="0">
                <a:pos x="T2" y="T3"/>
              </a:cxn>
              <a:cxn ang="0">
                <a:pos x="T4" y="T5"/>
              </a:cxn>
              <a:cxn ang="0">
                <a:pos x="T6" y="T7"/>
              </a:cxn>
              <a:cxn ang="0">
                <a:pos x="T8" y="T9"/>
              </a:cxn>
            </a:cxnLst>
            <a:rect l="0" t="0" r="r" b="b"/>
            <a:pathLst>
              <a:path w="9" h="16">
                <a:moveTo>
                  <a:pt x="9" y="11"/>
                </a:moveTo>
                <a:cubicBezTo>
                  <a:pt x="9" y="14"/>
                  <a:pt x="7" y="16"/>
                  <a:pt x="4" y="16"/>
                </a:cubicBezTo>
                <a:cubicBezTo>
                  <a:pt x="1" y="16"/>
                  <a:pt x="0" y="14"/>
                  <a:pt x="0" y="11"/>
                </a:cubicBezTo>
                <a:cubicBezTo>
                  <a:pt x="0" y="8"/>
                  <a:pt x="4" y="5"/>
                  <a:pt x="4" y="0"/>
                </a:cubicBezTo>
                <a:cubicBezTo>
                  <a:pt x="5" y="4"/>
                  <a:pt x="9" y="8"/>
                  <a:pt x="9" y="11"/>
                </a:cubicBezTo>
                <a:close/>
              </a:path>
            </a:pathLst>
          </a:custGeom>
          <a:solidFill>
            <a:srgbClr val="DD1C3E"/>
          </a:solidFill>
          <a:ln>
            <a:noFill/>
          </a:ln>
        </p:spPr>
        <p:txBody>
          <a:bodyPr vert="horz" wrap="square" lIns="91440" tIns="45720" rIns="91440" bIns="45720" numCol="1" anchor="b" anchorCtr="0" compatLnSpc="1">
            <a:prstTxWarp prst="textNoShape">
              <a:avLst/>
            </a:prstTxWarp>
          </a:bodyPr>
          <a:lstStyle/>
          <a:p>
            <a:pPr algn="ctr"/>
            <a:r>
              <a:rPr lang="en-US" altLang="zh-CN" dirty="0" smtClean="0">
                <a:solidFill>
                  <a:schemeClr val="bg1"/>
                </a:solidFill>
              </a:rPr>
              <a:t>3</a:t>
            </a:r>
            <a:endParaRPr lang="zh-CN" altLang="en-US" dirty="0">
              <a:solidFill>
                <a:schemeClr val="bg1"/>
              </a:solidFill>
            </a:endParaRPr>
          </a:p>
        </p:txBody>
      </p:sp>
      <p:sp>
        <p:nvSpPr>
          <p:cNvPr id="27" name="矩形 26"/>
          <p:cNvSpPr/>
          <p:nvPr/>
        </p:nvSpPr>
        <p:spPr>
          <a:xfrm>
            <a:off x="0" y="222251"/>
            <a:ext cx="262467" cy="658283"/>
          </a:xfrm>
          <a:prstGeom prst="rect">
            <a:avLst/>
          </a:prstGeom>
          <a:solidFill>
            <a:srgbClr val="DD1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1E2327"/>
              </a:solidFill>
            </a:endParaRPr>
          </a:p>
        </p:txBody>
      </p:sp>
      <p:sp>
        <p:nvSpPr>
          <p:cNvPr id="28" name="文本框 27"/>
          <p:cNvSpPr txBox="1"/>
          <p:nvPr/>
        </p:nvSpPr>
        <p:spPr>
          <a:xfrm>
            <a:off x="262467" y="283422"/>
            <a:ext cx="2965682" cy="523220"/>
          </a:xfrm>
          <a:prstGeom prst="rect">
            <a:avLst/>
          </a:prstGeom>
          <a:noFill/>
        </p:spPr>
        <p:txBody>
          <a:bodyPr wrap="square" rtlCol="0">
            <a:spAutoFit/>
          </a:bodyPr>
          <a:lstStyle/>
          <a:p>
            <a:r>
              <a:rPr kumimoji="1" lang="zh-TW" altLang="en-US" sz="2800" b="1" dirty="0" smtClean="0">
                <a:solidFill>
                  <a:srgbClr val="1E2327"/>
                </a:solidFill>
              </a:rPr>
              <a:t>研究目標</a:t>
            </a:r>
            <a:endParaRPr kumimoji="1" lang="zh-CN" altLang="en-US" sz="2800" dirty="0">
              <a:solidFill>
                <a:srgbClr val="1E2327"/>
              </a:solidFill>
            </a:endParaRPr>
          </a:p>
        </p:txBody>
      </p:sp>
    </p:spTree>
    <p:extLst>
      <p:ext uri="{BB962C8B-B14F-4D97-AF65-F5344CB8AC3E}">
        <p14:creationId xmlns:p14="http://schemas.microsoft.com/office/powerpoint/2010/main" val="1609008192"/>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250"/>
                                        <p:tgtEl>
                                          <p:spTgt spid="4"/>
                                        </p:tgtEl>
                                      </p:cBhvr>
                                    </p:animEffect>
                                  </p:childTnLst>
                                </p:cTn>
                              </p:par>
                            </p:childTnLst>
                          </p:cTn>
                        </p:par>
                        <p:par>
                          <p:cTn id="16" fill="hold">
                            <p:stCondLst>
                              <p:cond delay="125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250"/>
                                        <p:tgtEl>
                                          <p:spTgt spid="5"/>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250"/>
                                        <p:tgtEl>
                                          <p:spTgt spid="7"/>
                                        </p:tgtEl>
                                      </p:cBhvr>
                                    </p:animEffect>
                                  </p:childTnLst>
                                </p:cTn>
                              </p:par>
                            </p:childTnLst>
                          </p:cTn>
                        </p:par>
                        <p:par>
                          <p:cTn id="24" fill="hold">
                            <p:stCondLst>
                              <p:cond delay="175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250"/>
                                        <p:tgtEl>
                                          <p:spTgt spid="6"/>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6" grpId="0"/>
      <p:bldP spid="17" grpId="0" animBg="1"/>
      <p:bldP spid="19" grpId="0"/>
      <p:bldP spid="20" grpId="0" animBg="1"/>
      <p:bldP spid="22" grpId="0"/>
      <p:bldP spid="23" grpId="0" animBg="1"/>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solidFill>
            <a:srgbClr val="1E2327">
              <a:alpha val="62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6" name="组 5"/>
          <p:cNvGrpSpPr/>
          <p:nvPr/>
        </p:nvGrpSpPr>
        <p:grpSpPr>
          <a:xfrm>
            <a:off x="523747" y="1122401"/>
            <a:ext cx="3432220" cy="2657138"/>
            <a:chOff x="1440256" y="1277530"/>
            <a:chExt cx="3432220" cy="2657138"/>
          </a:xfrm>
        </p:grpSpPr>
        <p:sp>
          <p:nvSpPr>
            <p:cNvPr id="3" name="文本框 2"/>
            <p:cNvSpPr txBox="1"/>
            <p:nvPr/>
          </p:nvSpPr>
          <p:spPr>
            <a:xfrm>
              <a:off x="3046335" y="2021324"/>
              <a:ext cx="1826141" cy="584775"/>
            </a:xfrm>
            <a:prstGeom prst="rect">
              <a:avLst/>
            </a:prstGeom>
            <a:noFill/>
          </p:spPr>
          <p:txBody>
            <a:bodyPr wrap="none" rtlCol="0">
              <a:spAutoFit/>
            </a:bodyPr>
            <a:lstStyle/>
            <a:p>
              <a:r>
                <a:rPr kumimoji="1" lang="zh-TW" altLang="en-US" sz="3200" b="1" smtClean="0">
                  <a:solidFill>
                    <a:schemeClr val="bg1"/>
                  </a:solidFill>
                </a:rPr>
                <a:t>樣本</a:t>
              </a:r>
              <a:r>
                <a:rPr kumimoji="1" lang="zh-TW" altLang="en-US" sz="3200" b="1" smtClean="0">
                  <a:solidFill>
                    <a:srgbClr val="DD1C3E"/>
                  </a:solidFill>
                </a:rPr>
                <a:t>選取</a:t>
              </a:r>
              <a:endParaRPr kumimoji="1" lang="zh-CN" altLang="en-US" sz="3200" b="1" dirty="0">
                <a:solidFill>
                  <a:srgbClr val="DD1C3E"/>
                </a:solidFill>
              </a:endParaRPr>
            </a:p>
          </p:txBody>
        </p:sp>
        <p:sp>
          <p:nvSpPr>
            <p:cNvPr id="5" name="矩形 4"/>
            <p:cNvSpPr/>
            <p:nvPr/>
          </p:nvSpPr>
          <p:spPr>
            <a:xfrm>
              <a:off x="1440256" y="1277530"/>
              <a:ext cx="1606079" cy="2657138"/>
            </a:xfrm>
            <a:prstGeom prst="rect">
              <a:avLst/>
            </a:prstGeom>
          </p:spPr>
          <p:txBody>
            <a:bodyPr wrap="none">
              <a:spAutoFit/>
            </a:bodyPr>
            <a:lstStyle/>
            <a:p>
              <a:pPr algn="ctr">
                <a:lnSpc>
                  <a:spcPct val="80000"/>
                </a:lnSpc>
              </a:pPr>
              <a:r>
                <a:rPr kumimoji="1" lang="en-US" altLang="zh-CN" sz="20000" dirty="0" smtClean="0">
                  <a:solidFill>
                    <a:schemeClr val="bg1"/>
                  </a:solidFill>
                </a:rPr>
                <a:t>3</a:t>
              </a:r>
              <a:endParaRPr kumimoji="1" lang="zh-CN" altLang="en-US" sz="20000" dirty="0">
                <a:solidFill>
                  <a:schemeClr val="bg1"/>
                </a:solidFill>
              </a:endParaRPr>
            </a:p>
          </p:txBody>
        </p:sp>
      </p:grpSp>
    </p:spTree>
    <p:extLst>
      <p:ext uri="{BB962C8B-B14F-4D97-AF65-F5344CB8AC3E}">
        <p14:creationId xmlns:p14="http://schemas.microsoft.com/office/powerpoint/2010/main" val="3706012683"/>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222251"/>
            <a:ext cx="262467" cy="658283"/>
          </a:xfrm>
          <a:prstGeom prst="rect">
            <a:avLst/>
          </a:prstGeom>
          <a:solidFill>
            <a:srgbClr val="DD1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1E2327"/>
              </a:solidFill>
            </a:endParaRPr>
          </a:p>
        </p:txBody>
      </p:sp>
      <p:sp>
        <p:nvSpPr>
          <p:cNvPr id="17" name="文本框 16"/>
          <p:cNvSpPr txBox="1"/>
          <p:nvPr/>
        </p:nvSpPr>
        <p:spPr>
          <a:xfrm>
            <a:off x="262467" y="289519"/>
            <a:ext cx="1660265" cy="529312"/>
          </a:xfrm>
          <a:prstGeom prst="rect">
            <a:avLst/>
          </a:prstGeom>
          <a:noFill/>
        </p:spPr>
        <p:txBody>
          <a:bodyPr wrap="square" rtlCol="0">
            <a:spAutoFit/>
          </a:bodyPr>
          <a:lstStyle/>
          <a:p>
            <a:pPr>
              <a:lnSpc>
                <a:spcPct val="110000"/>
              </a:lnSpc>
            </a:pPr>
            <a:r>
              <a:rPr kumimoji="1" lang="zh-TW" altLang="en-US" sz="2800" b="1" dirty="0" smtClean="0">
                <a:solidFill>
                  <a:srgbClr val="1E2327"/>
                </a:solidFill>
              </a:rPr>
              <a:t>樣本搜集</a:t>
            </a:r>
            <a:endParaRPr kumimoji="1" lang="zh-CN" altLang="en-US" sz="2800" b="1" dirty="0">
              <a:solidFill>
                <a:srgbClr val="1E2327"/>
              </a:solidFill>
            </a:endParaRPr>
          </a:p>
        </p:txBody>
      </p:sp>
      <p:grpSp>
        <p:nvGrpSpPr>
          <p:cNvPr id="2" name="Group 1"/>
          <p:cNvGrpSpPr/>
          <p:nvPr/>
        </p:nvGrpSpPr>
        <p:grpSpPr>
          <a:xfrm>
            <a:off x="436277" y="992333"/>
            <a:ext cx="8335432" cy="3932364"/>
            <a:chOff x="573437" y="1410346"/>
            <a:chExt cx="7857641" cy="2539304"/>
          </a:xfrm>
        </p:grpSpPr>
        <p:pic>
          <p:nvPicPr>
            <p:cNvPr id="24" name="Google Shape;124;p20"/>
            <p:cNvPicPr preferRelativeResize="0"/>
            <p:nvPr/>
          </p:nvPicPr>
          <p:blipFill>
            <a:blip r:embed="rId3">
              <a:alphaModFix/>
            </a:blip>
            <a:stretch>
              <a:fillRect/>
            </a:stretch>
          </p:blipFill>
          <p:spPr>
            <a:xfrm>
              <a:off x="573437" y="1410346"/>
              <a:ext cx="7857641" cy="2539304"/>
            </a:xfrm>
            <a:prstGeom prst="rect">
              <a:avLst/>
            </a:prstGeom>
            <a:noFill/>
            <a:ln w="28575">
              <a:solidFill>
                <a:schemeClr val="tx1">
                  <a:lumMod val="75000"/>
                  <a:lumOff val="25000"/>
                </a:schemeClr>
              </a:solidFill>
            </a:ln>
          </p:spPr>
        </p:pic>
        <p:sp>
          <p:nvSpPr>
            <p:cNvPr id="25" name="甜甜圈 24"/>
            <p:cNvSpPr/>
            <p:nvPr/>
          </p:nvSpPr>
          <p:spPr>
            <a:xfrm>
              <a:off x="2816431" y="3334982"/>
              <a:ext cx="1786357" cy="614668"/>
            </a:xfrm>
            <a:prstGeom prst="donut">
              <a:avLst>
                <a:gd name="adj" fmla="val 3219"/>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solidFill>
                  <a:schemeClr val="tx1"/>
                </a:solidFill>
              </a:endParaRPr>
            </a:p>
          </p:txBody>
        </p:sp>
      </p:grpSp>
    </p:spTree>
    <p:extLst>
      <p:ext uri="{BB962C8B-B14F-4D97-AF65-F5344CB8AC3E}">
        <p14:creationId xmlns:p14="http://schemas.microsoft.com/office/powerpoint/2010/main" val="239572460"/>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4"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solidFill>
            <a:srgbClr val="1E2327">
              <a:alpha val="62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6" name="组 5"/>
          <p:cNvGrpSpPr/>
          <p:nvPr/>
        </p:nvGrpSpPr>
        <p:grpSpPr>
          <a:xfrm>
            <a:off x="523747" y="1122401"/>
            <a:ext cx="3432220" cy="2657138"/>
            <a:chOff x="1440256" y="1277530"/>
            <a:chExt cx="3432220" cy="2657138"/>
          </a:xfrm>
        </p:grpSpPr>
        <p:sp>
          <p:nvSpPr>
            <p:cNvPr id="3" name="文本框 2"/>
            <p:cNvSpPr txBox="1"/>
            <p:nvPr/>
          </p:nvSpPr>
          <p:spPr>
            <a:xfrm>
              <a:off x="3046335" y="2021324"/>
              <a:ext cx="1826141" cy="584775"/>
            </a:xfrm>
            <a:prstGeom prst="rect">
              <a:avLst/>
            </a:prstGeom>
            <a:noFill/>
          </p:spPr>
          <p:txBody>
            <a:bodyPr wrap="none" rtlCol="0">
              <a:spAutoFit/>
            </a:bodyPr>
            <a:lstStyle/>
            <a:p>
              <a:r>
                <a:rPr kumimoji="1" lang="zh-TW" altLang="en-US" sz="3200" b="1" dirty="0" smtClean="0">
                  <a:solidFill>
                    <a:schemeClr val="bg1"/>
                  </a:solidFill>
                </a:rPr>
                <a:t>研究</a:t>
              </a:r>
              <a:r>
                <a:rPr kumimoji="1" lang="zh-TW" altLang="en-US" sz="3200" b="1" dirty="0" smtClean="0">
                  <a:solidFill>
                    <a:srgbClr val="DD1C3E"/>
                  </a:solidFill>
                </a:rPr>
                <a:t>結果</a:t>
              </a:r>
              <a:endParaRPr kumimoji="1" lang="zh-CN" altLang="en-US" sz="3200" b="1" dirty="0">
                <a:solidFill>
                  <a:srgbClr val="DD1C3E"/>
                </a:solidFill>
              </a:endParaRPr>
            </a:p>
          </p:txBody>
        </p:sp>
        <p:sp>
          <p:nvSpPr>
            <p:cNvPr id="5" name="矩形 4"/>
            <p:cNvSpPr/>
            <p:nvPr/>
          </p:nvSpPr>
          <p:spPr>
            <a:xfrm>
              <a:off x="1440256" y="1277530"/>
              <a:ext cx="1606079" cy="2657138"/>
            </a:xfrm>
            <a:prstGeom prst="rect">
              <a:avLst/>
            </a:prstGeom>
          </p:spPr>
          <p:txBody>
            <a:bodyPr wrap="none">
              <a:spAutoFit/>
            </a:bodyPr>
            <a:lstStyle/>
            <a:p>
              <a:pPr algn="ctr">
                <a:lnSpc>
                  <a:spcPct val="80000"/>
                </a:lnSpc>
              </a:pPr>
              <a:r>
                <a:rPr kumimoji="1" lang="en-US" altLang="zh-CN" sz="20000" dirty="0" smtClean="0">
                  <a:solidFill>
                    <a:schemeClr val="bg1"/>
                  </a:solidFill>
                </a:rPr>
                <a:t>4</a:t>
              </a:r>
              <a:endParaRPr kumimoji="1" lang="zh-CN" altLang="en-US" sz="20000" dirty="0">
                <a:solidFill>
                  <a:schemeClr val="bg1"/>
                </a:solidFill>
              </a:endParaRPr>
            </a:p>
          </p:txBody>
        </p:sp>
      </p:grpSp>
    </p:spTree>
    <p:extLst>
      <p:ext uri="{BB962C8B-B14F-4D97-AF65-F5344CB8AC3E}">
        <p14:creationId xmlns:p14="http://schemas.microsoft.com/office/powerpoint/2010/main" val="3706012683"/>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像素">
      <a:dk1>
        <a:srgbClr val="103154"/>
      </a:dk1>
      <a:lt1>
        <a:srgbClr val="FFFFFF"/>
      </a:lt1>
      <a:dk2>
        <a:srgbClr val="00BFC3"/>
      </a:dk2>
      <a:lt2>
        <a:srgbClr val="0096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TotalTime>
  <Words>464</Words>
  <Application>Microsoft Office PowerPoint</Application>
  <PresentationFormat>On-screen Show (16:9)</PresentationFormat>
  <Paragraphs>88</Paragraphs>
  <Slides>22</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微软雅黑</vt:lpstr>
      <vt:lpstr>黑体</vt:lpstr>
      <vt:lpstr>宋体</vt:lpstr>
      <vt:lpstr>微軟正黑體</vt:lpstr>
      <vt:lpstr>新細明體</vt:lpstr>
      <vt:lpstr>Arial</vt:lpstr>
      <vt:lpstr>Calibri</vt:lpstr>
      <vt:lpstr>Century Gothic</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ypppt</dc:creator>
  <cp:lastModifiedBy>yi little</cp:lastModifiedBy>
  <cp:revision>155</cp:revision>
  <dcterms:created xsi:type="dcterms:W3CDTF">2015-04-26T00:57:12Z</dcterms:created>
  <dcterms:modified xsi:type="dcterms:W3CDTF">2018-11-12T13:29:28Z</dcterms:modified>
</cp:coreProperties>
</file>