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9" r:id="rId11"/>
    <p:sldId id="265" r:id="rId12"/>
    <p:sldId id="266" r:id="rId13"/>
    <p:sldId id="267" r:id="rId14"/>
    <p:sldId id="280" r:id="rId15"/>
    <p:sldId id="269" r:id="rId16"/>
    <p:sldId id="277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64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8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161" y="1173566"/>
            <a:ext cx="4297839" cy="14072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600" b="1" kern="0" spc="150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基于蚁群算法的通信设备调度优化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274161" y="2801198"/>
            <a:ext cx="3467259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降低能耗与成本的有效策略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274161" y="3432797"/>
            <a:ext cx="1519837" cy="438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4" y="942301"/>
            <a:ext cx="182880" cy="18288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82" y="942301"/>
            <a:ext cx="182880" cy="18288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60" y="942301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557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构建目标函数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786369" y="2290075"/>
            <a:ext cx="683510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566CE6-9E15-CC55-9903-2C6964A86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22" y="1129595"/>
            <a:ext cx="3840813" cy="1059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5BCF06-31A3-A69B-2DD5-4EC9D0861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23" y="2079995"/>
            <a:ext cx="3509015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模型的求解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蚁群算法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68514" y="1130659"/>
            <a:ext cx="2061029" cy="46224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蚁群算法概述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268514" y="1427243"/>
            <a:ext cx="2061029" cy="111569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蚁群算法是一种模拟蚂蚁觅食行为的优化算法，通过信息素的传递和更新，实现在复杂网络中寻找最优路径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。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5"/>
          <p:cNvSpPr/>
          <p:nvPr/>
        </p:nvSpPr>
        <p:spPr>
          <a:xfrm>
            <a:off x="296690" y="2940618"/>
            <a:ext cx="2061029" cy="7491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蚁群算法的参数设置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324866" y="3491058"/>
            <a:ext cx="2004678" cy="13003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蚁群算法的主要参数包括蚁群大小、信息素启发因子指数、距离启发函数因子指数等，需要根据实际问题进行大量模拟实验确定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。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9086" y="532939"/>
            <a:ext cx="8373893" cy="438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6B58184-D477-04CA-9F68-2B8F5B2189A7}"/>
              </a:ext>
            </a:extLst>
          </p:cNvPr>
          <p:cNvSpPr txBox="1"/>
          <p:nvPr/>
        </p:nvSpPr>
        <p:spPr>
          <a:xfrm>
            <a:off x="370114" y="907143"/>
            <a:ext cx="16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概率公式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D27CB2-0A3A-B3AB-7B48-71611172DF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670"/>
          <a:stretch/>
        </p:blipFill>
        <p:spPr>
          <a:xfrm>
            <a:off x="219279" y="1359199"/>
            <a:ext cx="3029345" cy="83065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264E1B-6C9E-9D90-0FE3-24A1B3CC8AA8}"/>
              </a:ext>
            </a:extLst>
          </p:cNvPr>
          <p:cNvSpPr txBox="1"/>
          <p:nvPr/>
        </p:nvSpPr>
        <p:spPr>
          <a:xfrm>
            <a:off x="370114" y="2307319"/>
            <a:ext cx="183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信息素更新规则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5059AD-CA33-F3C9-E56E-FC3CBAE27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79" y="2953650"/>
            <a:ext cx="3254022" cy="11126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E177A6B-AACF-4290-420A-1BB3CBB5E776}"/>
              </a:ext>
            </a:extLst>
          </p:cNvPr>
          <p:cNvSpPr txBox="1"/>
          <p:nvPr/>
        </p:nvSpPr>
        <p:spPr>
          <a:xfrm>
            <a:off x="3991428" y="989867"/>
            <a:ext cx="25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参数说明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401992-13AC-647C-8F8B-AA2D4A9EF624}"/>
              </a:ext>
            </a:extLst>
          </p:cNvPr>
          <p:cNvSpPr txBox="1"/>
          <p:nvPr/>
        </p:nvSpPr>
        <p:spPr>
          <a:xfrm>
            <a:off x="4107543" y="1560286"/>
            <a:ext cx="481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Dij</a:t>
            </a:r>
            <a:r>
              <a:rPr lang="en-US" altLang="zh-CN" dirty="0"/>
              <a:t>      </a:t>
            </a:r>
            <a:r>
              <a:rPr lang="zh-CN" altLang="en-US" dirty="0"/>
              <a:t>：    出发点 </a:t>
            </a:r>
            <a:r>
              <a:rPr lang="en-US" altLang="zh-CN" dirty="0" err="1"/>
              <a:t>i</a:t>
            </a:r>
            <a:r>
              <a:rPr lang="zh-CN" altLang="en-US" dirty="0"/>
              <a:t>和 </a:t>
            </a:r>
            <a:r>
              <a:rPr lang="en-US" altLang="zh-CN" dirty="0"/>
              <a:t>j</a:t>
            </a:r>
            <a:r>
              <a:rPr lang="zh-CN" altLang="en-US" dirty="0"/>
              <a:t>之间的距离；</a:t>
            </a:r>
            <a:endParaRPr lang="en-US" altLang="zh-CN" dirty="0"/>
          </a:p>
          <a:p>
            <a:r>
              <a:rPr lang="en-US" altLang="zh-CN" dirty="0" err="1"/>
              <a:t>τij</a:t>
            </a:r>
            <a:r>
              <a:rPr lang="en-US" altLang="zh-CN" dirty="0"/>
              <a:t> ( t )</a:t>
            </a:r>
            <a:r>
              <a:rPr lang="zh-CN" altLang="en-US" dirty="0"/>
              <a:t>：表示 </a:t>
            </a:r>
            <a:r>
              <a:rPr lang="en-US" altLang="zh-CN" dirty="0"/>
              <a:t>t</a:t>
            </a:r>
            <a:r>
              <a:rPr lang="zh-CN" altLang="en-US" dirty="0"/>
              <a:t>时刻蚂蚁由始发点 </a:t>
            </a:r>
            <a:r>
              <a:rPr lang="en-US" altLang="zh-CN" dirty="0" err="1"/>
              <a:t>i</a:t>
            </a:r>
            <a:r>
              <a:rPr lang="zh-CN" altLang="en-US" dirty="0"/>
              <a:t>到目的点 </a:t>
            </a:r>
            <a:r>
              <a:rPr lang="en-US" altLang="zh-CN" dirty="0"/>
              <a:t>j</a:t>
            </a:r>
            <a:r>
              <a:rPr lang="zh-CN" altLang="en-US" dirty="0"/>
              <a:t>的信息素浓度；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     </a:t>
            </a:r>
            <a:r>
              <a:rPr lang="zh-CN" altLang="en-US" dirty="0"/>
              <a:t>：分别代表始发站点和目的站点；</a:t>
            </a:r>
            <a:endParaRPr lang="en-US" altLang="zh-CN" dirty="0"/>
          </a:p>
          <a:p>
            <a:r>
              <a:rPr lang="en-US" altLang="zh-CN" dirty="0" err="1"/>
              <a:t>ηij</a:t>
            </a:r>
            <a:r>
              <a:rPr lang="en-US" altLang="zh-CN" dirty="0"/>
              <a:t> ( t ) = 1 /</a:t>
            </a:r>
            <a:r>
              <a:rPr lang="en-US" altLang="zh-CN" dirty="0" err="1"/>
              <a:t>dij</a:t>
            </a:r>
            <a:r>
              <a:rPr lang="en-US" altLang="zh-CN" dirty="0"/>
              <a:t> </a:t>
            </a:r>
            <a:r>
              <a:rPr lang="zh-CN" altLang="en-US" dirty="0"/>
              <a:t>：是两站点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实际驾驶路径距离 的倒数；</a:t>
            </a:r>
            <a:endParaRPr lang="en-US" altLang="zh-CN" dirty="0"/>
          </a:p>
          <a:p>
            <a:r>
              <a:rPr lang="en-US" altLang="zh-CN" dirty="0"/>
              <a:t>Q        </a:t>
            </a:r>
            <a:r>
              <a:rPr lang="zh-CN" altLang="en-US" dirty="0"/>
              <a:t>：为信息素常量；</a:t>
            </a:r>
            <a:endParaRPr lang="en-US" altLang="zh-CN" dirty="0"/>
          </a:p>
          <a:p>
            <a:r>
              <a:rPr lang="el-GR" altLang="zh-CN" dirty="0"/>
              <a:t>α</a:t>
            </a:r>
            <a:r>
              <a:rPr lang="en-US" altLang="zh-CN" dirty="0"/>
              <a:t>        </a:t>
            </a:r>
            <a:r>
              <a:rPr lang="zh-CN" altLang="en-US" dirty="0"/>
              <a:t>：信息素因子 ；</a:t>
            </a:r>
            <a:endParaRPr lang="en-US" altLang="zh-CN" dirty="0"/>
          </a:p>
          <a:p>
            <a:r>
              <a:rPr lang="el-GR" altLang="zh-CN" dirty="0"/>
              <a:t>β </a:t>
            </a:r>
            <a:r>
              <a:rPr lang="en-US" altLang="zh-CN" dirty="0"/>
              <a:t>       </a:t>
            </a:r>
            <a:r>
              <a:rPr lang="zh-CN" altLang="en-US" dirty="0"/>
              <a:t>：启发函数因子 ；</a:t>
            </a:r>
            <a:endParaRPr lang="en-US" altLang="zh-CN" dirty="0"/>
          </a:p>
          <a:p>
            <a:r>
              <a:rPr lang="el-GR" altLang="zh-CN" dirty="0"/>
              <a:t>Ρ</a:t>
            </a:r>
            <a:r>
              <a:rPr lang="en-US" altLang="zh-CN" dirty="0"/>
              <a:t>        </a:t>
            </a:r>
            <a:r>
              <a:rPr lang="zh-CN" altLang="en-US" dirty="0"/>
              <a:t>：信息素挥发因子 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9086" y="532939"/>
            <a:ext cx="8373893" cy="438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6B58184-D477-04CA-9F68-2B8F5B2189A7}"/>
              </a:ext>
            </a:extLst>
          </p:cNvPr>
          <p:cNvSpPr txBox="1"/>
          <p:nvPr/>
        </p:nvSpPr>
        <p:spPr>
          <a:xfrm>
            <a:off x="370114" y="907143"/>
            <a:ext cx="16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概率公式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D27CB2-0A3A-B3AB-7B48-71611172DF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670"/>
          <a:stretch/>
        </p:blipFill>
        <p:spPr>
          <a:xfrm>
            <a:off x="219279" y="1359199"/>
            <a:ext cx="3029345" cy="83065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264E1B-6C9E-9D90-0FE3-24A1B3CC8AA8}"/>
              </a:ext>
            </a:extLst>
          </p:cNvPr>
          <p:cNvSpPr txBox="1"/>
          <p:nvPr/>
        </p:nvSpPr>
        <p:spPr>
          <a:xfrm>
            <a:off x="370114" y="2307319"/>
            <a:ext cx="183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信息素更新规则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5059AD-CA33-F3C9-E56E-FC3CBAE27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79" y="2953650"/>
            <a:ext cx="3254022" cy="11126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E177A6B-AACF-4290-420A-1BB3CBB5E776}"/>
              </a:ext>
            </a:extLst>
          </p:cNvPr>
          <p:cNvSpPr txBox="1"/>
          <p:nvPr/>
        </p:nvSpPr>
        <p:spPr>
          <a:xfrm>
            <a:off x="3991428" y="989867"/>
            <a:ext cx="25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参数说明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401992-13AC-647C-8F8B-AA2D4A9EF624}"/>
              </a:ext>
            </a:extLst>
          </p:cNvPr>
          <p:cNvSpPr txBox="1"/>
          <p:nvPr/>
        </p:nvSpPr>
        <p:spPr>
          <a:xfrm>
            <a:off x="4107543" y="1560286"/>
            <a:ext cx="481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Dij</a:t>
            </a:r>
            <a:r>
              <a:rPr lang="en-US" altLang="zh-CN" dirty="0"/>
              <a:t>      </a:t>
            </a:r>
            <a:r>
              <a:rPr lang="zh-CN" altLang="en-US" dirty="0"/>
              <a:t>：    出发点 </a:t>
            </a:r>
            <a:r>
              <a:rPr lang="en-US" altLang="zh-CN" dirty="0" err="1"/>
              <a:t>i</a:t>
            </a:r>
            <a:r>
              <a:rPr lang="zh-CN" altLang="en-US" dirty="0"/>
              <a:t>和 </a:t>
            </a:r>
            <a:r>
              <a:rPr lang="en-US" altLang="zh-CN" dirty="0"/>
              <a:t>j</a:t>
            </a:r>
            <a:r>
              <a:rPr lang="zh-CN" altLang="en-US" dirty="0"/>
              <a:t>之间的距离；</a:t>
            </a:r>
            <a:endParaRPr lang="en-US" altLang="zh-CN" dirty="0"/>
          </a:p>
          <a:p>
            <a:r>
              <a:rPr lang="en-US" altLang="zh-CN" dirty="0" err="1"/>
              <a:t>τij</a:t>
            </a:r>
            <a:r>
              <a:rPr lang="en-US" altLang="zh-CN" dirty="0"/>
              <a:t> ( t )</a:t>
            </a:r>
            <a:r>
              <a:rPr lang="zh-CN" altLang="en-US" dirty="0"/>
              <a:t>：表示 </a:t>
            </a:r>
            <a:r>
              <a:rPr lang="en-US" altLang="zh-CN" dirty="0"/>
              <a:t>t</a:t>
            </a:r>
            <a:r>
              <a:rPr lang="zh-CN" altLang="en-US" dirty="0"/>
              <a:t>时刻蚂蚁由始发点 </a:t>
            </a:r>
            <a:r>
              <a:rPr lang="en-US" altLang="zh-CN" dirty="0" err="1"/>
              <a:t>i</a:t>
            </a:r>
            <a:r>
              <a:rPr lang="zh-CN" altLang="en-US" dirty="0"/>
              <a:t>到目的点 </a:t>
            </a:r>
            <a:r>
              <a:rPr lang="en-US" altLang="zh-CN" dirty="0"/>
              <a:t>j</a:t>
            </a:r>
            <a:r>
              <a:rPr lang="zh-CN" altLang="en-US" dirty="0"/>
              <a:t>的信息素浓度；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     </a:t>
            </a:r>
            <a:r>
              <a:rPr lang="zh-CN" altLang="en-US" dirty="0"/>
              <a:t>：分别代表始发站点和目的站点；</a:t>
            </a:r>
            <a:endParaRPr lang="en-US" altLang="zh-CN" dirty="0"/>
          </a:p>
          <a:p>
            <a:r>
              <a:rPr lang="en-US" altLang="zh-CN" dirty="0" err="1"/>
              <a:t>ηij</a:t>
            </a:r>
            <a:r>
              <a:rPr lang="en-US" altLang="zh-CN" dirty="0"/>
              <a:t> ( t ) = 1 /</a:t>
            </a:r>
            <a:r>
              <a:rPr lang="en-US" altLang="zh-CN" dirty="0" err="1"/>
              <a:t>dij</a:t>
            </a:r>
            <a:r>
              <a:rPr lang="en-US" altLang="zh-CN" dirty="0"/>
              <a:t> </a:t>
            </a:r>
            <a:r>
              <a:rPr lang="zh-CN" altLang="en-US" dirty="0"/>
              <a:t>：是两站点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实际驾驶路径距离 的倒数；</a:t>
            </a:r>
            <a:endParaRPr lang="en-US" altLang="zh-CN" dirty="0"/>
          </a:p>
          <a:p>
            <a:r>
              <a:rPr lang="en-US" altLang="zh-CN" dirty="0"/>
              <a:t>Q        </a:t>
            </a:r>
            <a:r>
              <a:rPr lang="zh-CN" altLang="en-US" dirty="0"/>
              <a:t>：为信息素常量；</a:t>
            </a:r>
            <a:endParaRPr lang="en-US" altLang="zh-CN" dirty="0"/>
          </a:p>
          <a:p>
            <a:r>
              <a:rPr lang="el-GR" altLang="zh-CN" dirty="0"/>
              <a:t>α</a:t>
            </a:r>
            <a:r>
              <a:rPr lang="en-US" altLang="zh-CN" dirty="0"/>
              <a:t>        </a:t>
            </a:r>
            <a:r>
              <a:rPr lang="zh-CN" altLang="en-US" dirty="0"/>
              <a:t>：信息素因子 ；</a:t>
            </a:r>
            <a:endParaRPr lang="en-US" altLang="zh-CN" dirty="0"/>
          </a:p>
          <a:p>
            <a:r>
              <a:rPr lang="el-GR" altLang="zh-CN" dirty="0"/>
              <a:t>β </a:t>
            </a:r>
            <a:r>
              <a:rPr lang="en-US" altLang="zh-CN" dirty="0"/>
              <a:t>       </a:t>
            </a:r>
            <a:r>
              <a:rPr lang="zh-CN" altLang="en-US" dirty="0"/>
              <a:t>：启发函数因子 ；</a:t>
            </a:r>
            <a:endParaRPr lang="en-US" altLang="zh-CN" dirty="0"/>
          </a:p>
          <a:p>
            <a:r>
              <a:rPr lang="el-GR" altLang="zh-CN" dirty="0"/>
              <a:t>Ρ</a:t>
            </a:r>
            <a:r>
              <a:rPr lang="en-US" altLang="zh-CN" dirty="0"/>
              <a:t>        </a:t>
            </a:r>
            <a:r>
              <a:rPr lang="zh-CN" altLang="en-US" dirty="0"/>
              <a:t>：信息素挥发因子 ；</a:t>
            </a:r>
          </a:p>
        </p:txBody>
      </p:sp>
    </p:spTree>
    <p:extLst>
      <p:ext uri="{BB962C8B-B14F-4D97-AF65-F5344CB8AC3E}">
        <p14:creationId xmlns:p14="http://schemas.microsoft.com/office/powerpoint/2010/main" val="403727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实验验证与结果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180861" y="2291387"/>
            <a:ext cx="4313208" cy="10881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9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Thanks！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324842" y="2109978"/>
            <a:ext cx="3082177" cy="9235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感谢观看！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386251"/>
            <a:ext cx="4313208" cy="10881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950" b="1" dirty="0">
                <a:solidFill>
                  <a:srgbClr val="000000">
                    <a:alpha val="1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CONTENT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231714" y="632464"/>
            <a:ext cx="16759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目录</a:t>
            </a:r>
            <a:endParaRPr lang="en-US" sz="1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540" y="294811"/>
            <a:ext cx="182880" cy="18288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018" y="294811"/>
            <a:ext cx="182880" cy="18288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496" y="294811"/>
            <a:ext cx="182880" cy="18288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20202" y="1810315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提出问题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966844" y="176459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5334968" y="1810315"/>
            <a:ext cx="3236855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模型的构建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4781610" y="176459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520354" y="2438812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模型的求解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966996" y="2393092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5334846" y="2438812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实验验证与结果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4781488" y="2393092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1520281" y="3067310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案例应用展示</a:t>
            </a:r>
            <a:endParaRPr lang="en-US" sz="1500" dirty="0"/>
          </a:p>
        </p:txBody>
      </p:sp>
      <p:sp>
        <p:nvSpPr>
          <p:cNvPr id="16" name="Text 11"/>
          <p:cNvSpPr/>
          <p:nvPr/>
        </p:nvSpPr>
        <p:spPr>
          <a:xfrm>
            <a:off x="966924" y="3021590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提出问题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运营商面临的问题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https://sgw-dx.xf-yun.com/api/v1/sparkdesk/_1729677691278206a5044a0654781aa37d25adb388c13.jpg?authorization=c2ltcGxlLWp3dCBhaz1zcGFya2Rlc2s4MDAwMDAwMDAwMDE7ZXhwPTMzMDY0Nzc2OTE7YWxnbz1obWFjLXNoYTI1NjtzaWc9VEtBNWNkWUw0N1IxOUlIcVN1UkFWM2h1OXJnZDEvOFZNOTI2OHBXREVZOD0=&amp;x_location=7YfmxI7B7uKO7jlRxIftd6RYdo==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5361" y="2984626"/>
            <a:ext cx="2516140" cy="1415329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55940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878C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通信设备能耗增加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3247889" y="1500390"/>
            <a:ext cx="2614983" cy="13003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随着城市化进程和多种网络制式的共存，通信设备的能耗持续上升。特别是基站的功耗问题，包括主设备、空调等配套设施以及配电和其他能耗，其中5G基站耗能中，主设备和空调能耗各占46%。</a:t>
            </a:r>
            <a:endParaRPr lang="en-US" sz="1500" dirty="0"/>
          </a:p>
        </p:txBody>
      </p:sp>
      <p:pic>
        <p:nvPicPr>
          <p:cNvPr id="9" name="Image 4" descr="https://sgw-dx.xf-yun.com/api/v1/sparkdesk/_1729677695669bb4d2e4148694369989b0b6912ae5f92.jpg?authorization=c2ltcGxlLWp3dCBhaz1zcGFya2Rlc2s4MDAwMDAwMDAwMDE7ZXhwPTMzMDY0Nzc2OTU7YWxnbz1obWFjLXNoYTI1NjtzaWc9QVBPOWQ3V0tGcW9lT1NyTmxUQWUrYm5XSyt5RWVxenZqTitjazNXRnA1Yz0=&amp;x_location=7YfmxI7B7uKO7jlRxIftd6RYdo=="/>
          <p:cNvPicPr>
            <a:picLocks noChangeAspect="1"/>
          </p:cNvPicPr>
          <p:nvPr/>
        </p:nvPicPr>
        <p:blipFill>
          <a:blip r:embed="rId8"/>
          <a:srcRect l="154" r="154"/>
          <a:stretch/>
        </p:blipFill>
        <p:spPr>
          <a:xfrm>
            <a:off x="3297311" y="2984626"/>
            <a:ext cx="2516140" cy="1415329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3247889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878C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资源调度问题</a:t>
            </a:r>
            <a:endParaRPr lang="en-US" sz="1500" dirty="0"/>
          </a:p>
        </p:txBody>
      </p:sp>
      <p:sp>
        <p:nvSpPr>
          <p:cNvPr id="11" name="Text 4"/>
          <p:cNvSpPr/>
          <p:nvPr/>
        </p:nvSpPr>
        <p:spPr>
          <a:xfrm>
            <a:off x="6031158" y="1500390"/>
            <a:ext cx="2656902" cy="9310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运营商需要解决如何合理地调度通信设备资源的问题，将闲置的设备调度至较忙站点，以提高设备资源的利用率，并达到节能减排的目的</a:t>
            </a: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</p:txBody>
      </p:sp>
      <p:pic>
        <p:nvPicPr>
          <p:cNvPr id="12" name="Image 5" descr="https://sgw-dx.xf-yun.com/api/v1/sparkdesk/_172967769866317b8ac41eff34bfeb43f3a2be55c435b.jpg?authorization=c2ltcGxlLWp3dCBhaz1zcGFya2Rlc2s4MDAwMDAwMDAwMDE7ZXhwPTMzMDY0Nzc2OTg7YWxnbz1obWFjLXNoYTI1NjtzaWc9NW55Yzk4S3JiVFNUYllBYTE3TS9qMFZTdThmMmpRQ1pzWmhDei9DSWthZz0=&amp;x_location=7YfmxI7B7uKO7jlRxIftd6RYdo=="/>
          <p:cNvPicPr>
            <a:picLocks noChangeAspect="1"/>
          </p:cNvPicPr>
          <p:nvPr/>
        </p:nvPicPr>
        <p:blipFill>
          <a:blip r:embed="rId9"/>
          <a:srcRect l="154" r="154"/>
          <a:stretch/>
        </p:blipFill>
        <p:spPr>
          <a:xfrm>
            <a:off x="6101539" y="2984626"/>
            <a:ext cx="2516140" cy="1415329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6031158" y="954523"/>
            <a:ext cx="2656902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878C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多网融合共存的挑战</a:t>
            </a:r>
            <a:endParaRPr lang="en-US" sz="1500" dirty="0"/>
          </a:p>
        </p:txBody>
      </p:sp>
      <p:sp>
        <p:nvSpPr>
          <p:cNvPr id="14" name="Text 6"/>
          <p:cNvSpPr/>
          <p:nvPr/>
        </p:nvSpPr>
        <p:spPr>
          <a:xfrm>
            <a:off x="455940" y="1500390"/>
            <a:ext cx="2614983" cy="9310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在多网融合共存的情况下，多类型通信运营设备的调度处理成为了今后管理研究的主要方向，这给运营商带来了新的挑战</a:t>
            </a: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5052" y="447586"/>
            <a:ext cx="8373893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问题的描述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C5658FE-B6A6-6E8D-C071-BE7B2B1392AF}"/>
              </a:ext>
            </a:extLst>
          </p:cNvPr>
          <p:cNvSpPr txBox="1"/>
          <p:nvPr/>
        </p:nvSpPr>
        <p:spPr>
          <a:xfrm>
            <a:off x="423772" y="1226451"/>
            <a:ext cx="2849779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现网基站载频过多闲置时，耗电量不减反增。合理调度闲置设备至业务需求大的站点，能充分利用资源并节省采购成本。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" name="Picture 4">
            <a:extLst>
              <a:ext uri="{FF2B5EF4-FFF2-40B4-BE49-F238E27FC236}">
                <a16:creationId xmlns:a16="http://schemas.microsoft.com/office/drawing/2014/main" id="{5F875BCB-52D5-F23E-DFDB-61D231A8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62" y="1106367"/>
            <a:ext cx="3995054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问题的假设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4125591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5A5FB"/>
            </a:solidFill>
            <a:prstDash val="solid"/>
            <a:headEnd type="none"/>
            <a:tailEnd type="arrow"/>
          </a:ln>
        </p:spPr>
      </p:sp>
      <p:sp>
        <p:nvSpPr>
          <p:cNvPr id="7" name="Shape 2"/>
          <p:cNvSpPr/>
          <p:nvPr/>
        </p:nvSpPr>
        <p:spPr>
          <a:xfrm>
            <a:off x="5024592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65A5FB"/>
            </a:solidFill>
            <a:prstDash val="solid"/>
            <a:headEnd type="none"/>
            <a:tailEnd type="arrow"/>
          </a:ln>
        </p:spPr>
      </p:sp>
      <p:sp>
        <p:nvSpPr>
          <p:cNvPr id="8" name="Shape 3"/>
          <p:cNvSpPr/>
          <p:nvPr/>
        </p:nvSpPr>
        <p:spPr>
          <a:xfrm>
            <a:off x="4118004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5A5FB"/>
            </a:solidFill>
            <a:prstDash val="solid"/>
            <a:headEnd type="none"/>
            <a:tailEnd type="arrow"/>
          </a:ln>
        </p:spPr>
      </p:sp>
      <p:sp>
        <p:nvSpPr>
          <p:cNvPr id="9" name="Text 4"/>
          <p:cNvSpPr/>
          <p:nvPr/>
        </p:nvSpPr>
        <p:spPr>
          <a:xfrm>
            <a:off x="4287407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5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4287407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4278263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890230" y="1280160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车辆资源与行驶特性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890230" y="1639519"/>
            <a:ext cx="3108960" cy="982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通信运营商网络维护人员拥有一定数量的相同车辆，这些车辆匀速行驶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车辆从公司驻地出发，在一定行程的工作时间内完成各站点之间的设备调度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 pitchFamily="34" charset="-120"/>
              </a:rPr>
              <a:t>。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9"/>
          <p:cNvSpPr/>
          <p:nvPr/>
        </p:nvSpPr>
        <p:spPr>
          <a:xfrm>
            <a:off x="5235854" y="2039112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站点设备需求与分配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5236250" y="2441448"/>
            <a:ext cx="3108960" cy="13516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每个站点的拆装设备可由不同的车辆维护人员分批次完成，但同一站点的同类设备的需求不可拆分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在车辆最大工作时间内满足所有站点设备资源需求的情况下，实现车辆数量和行驶距离之和最小化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6" name="Text 11"/>
          <p:cNvSpPr/>
          <p:nvPr/>
        </p:nvSpPr>
        <p:spPr>
          <a:xfrm>
            <a:off x="890230" y="2761488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多目标车辆调度问题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890230" y="3163824"/>
            <a:ext cx="3108960" cy="7463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多目标的车辆调度问题，结合项目实地调研，将车辆数量和行驶距离以及施工人员作业转换为成本去求解</a:t>
            </a:r>
            <a:r>
              <a:rPr 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111" y="1182319"/>
            <a:ext cx="914400" cy="914400"/>
          </a:xfrm>
          <a:prstGeom prst="rect">
            <a:avLst/>
          </a:prstGeom>
        </p:spPr>
      </p:pic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111" y="2304288"/>
            <a:ext cx="914400" cy="914400"/>
          </a:xfrm>
          <a:prstGeom prst="rect">
            <a:avLst/>
          </a:prstGeom>
        </p:spPr>
      </p:pic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111" y="331012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问题的假设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278263" y="2423160"/>
            <a:ext cx="745435" cy="438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16" name="Text 11"/>
          <p:cNvSpPr/>
          <p:nvPr/>
        </p:nvSpPr>
        <p:spPr>
          <a:xfrm>
            <a:off x="890230" y="2761488"/>
            <a:ext cx="3108960" cy="42319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A99002-A455-87A6-2336-B190A9F982A0}"/>
              </a:ext>
            </a:extLst>
          </p:cNvPr>
          <p:cNvSpPr txBox="1"/>
          <p:nvPr/>
        </p:nvSpPr>
        <p:spPr>
          <a:xfrm>
            <a:off x="479086" y="1044054"/>
            <a:ext cx="2844144" cy="329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假设站点区域内共用</a:t>
            </a:r>
            <a:r>
              <a:rPr lang="en-US" altLang="zh-CN" sz="1400" dirty="0"/>
              <a:t>N={0,1,2</a:t>
            </a:r>
            <a:r>
              <a:rPr lang="zh-CN" altLang="en-US" sz="1400" dirty="0"/>
              <a:t>，</a:t>
            </a:r>
            <a:r>
              <a:rPr lang="en-US" altLang="zh-CN" sz="1400" dirty="0"/>
              <a:t>…</a:t>
            </a:r>
            <a:r>
              <a:rPr lang="zh-CN" altLang="en-US" sz="1400" dirty="0"/>
              <a:t>，</a:t>
            </a:r>
            <a:r>
              <a:rPr lang="en-US" altLang="zh-CN" sz="1400" dirty="0"/>
              <a:t>n}</a:t>
            </a:r>
            <a:r>
              <a:rPr lang="zh-CN" altLang="en-US" sz="1400" dirty="0"/>
              <a:t>个顶点，其中</a:t>
            </a:r>
            <a:r>
              <a:rPr lang="en-US" altLang="zh-CN" sz="1400" dirty="0"/>
              <a:t>0</a:t>
            </a:r>
            <a:r>
              <a:rPr lang="zh-CN" altLang="en-US" sz="1400" dirty="0"/>
              <a:t>表示调度中心；其余顶点为各需求和提供设备站点；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K={1,2</a:t>
            </a:r>
            <a:r>
              <a:rPr lang="zh-CN" altLang="en-US" sz="1400" dirty="0"/>
              <a:t>，</a:t>
            </a:r>
            <a:r>
              <a:rPr lang="en-US" altLang="zh-CN" sz="1400" dirty="0"/>
              <a:t>…</a:t>
            </a:r>
            <a:r>
              <a:rPr lang="zh-CN" altLang="en-US" sz="1400" dirty="0"/>
              <a:t>，</a:t>
            </a:r>
            <a:r>
              <a:rPr lang="en-US" altLang="zh-CN" sz="1400" dirty="0"/>
              <a:t>m}</a:t>
            </a:r>
            <a:r>
              <a:rPr lang="zh-CN" altLang="en-US" sz="1400" dirty="0"/>
              <a:t>为设备类集合；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U={1,2</a:t>
            </a:r>
            <a:r>
              <a:rPr lang="zh-CN" altLang="en-US" sz="1400" dirty="0"/>
              <a:t>，</a:t>
            </a:r>
            <a:r>
              <a:rPr lang="en-US" altLang="zh-CN" sz="1400" dirty="0"/>
              <a:t>…</a:t>
            </a:r>
            <a:r>
              <a:rPr lang="zh-CN" altLang="en-US" sz="1400" dirty="0"/>
              <a:t>，</a:t>
            </a:r>
            <a:r>
              <a:rPr lang="en-US" altLang="zh-CN" sz="1400" dirty="0"/>
              <a:t>h}</a:t>
            </a:r>
            <a:r>
              <a:rPr lang="zh-CN" altLang="en-US" sz="1400" dirty="0"/>
              <a:t>为配送车辆集合；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顶点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与顶点</a:t>
            </a:r>
            <a:r>
              <a:rPr lang="en-US" altLang="zh-CN" sz="1400" dirty="0"/>
              <a:t>j</a:t>
            </a:r>
            <a:r>
              <a:rPr lang="zh-CN" altLang="en-US" sz="1400" dirty="0"/>
              <a:t>之间的车辆行驶距离为</a:t>
            </a:r>
            <a:r>
              <a:rPr lang="en-US" altLang="zh-CN" sz="1400" dirty="0" err="1"/>
              <a:t>Dij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配送车辆的最大载重量为</a:t>
            </a:r>
            <a:r>
              <a:rPr lang="en-US" altLang="zh-CN" sz="1400" dirty="0"/>
              <a:t>Capacity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配送车辆的最大行程时间为</a:t>
            </a:r>
            <a:r>
              <a:rPr lang="en-US" altLang="zh-CN" sz="1400" dirty="0"/>
              <a:t>T</a:t>
            </a:r>
            <a:r>
              <a:rPr lang="zh-CN" altLang="en-US" sz="1400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C48151-29FF-0A70-110F-B9D956E5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30" y="1562547"/>
            <a:ext cx="503289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模型的构建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557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构建目标函数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786369" y="2290075"/>
            <a:ext cx="683510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8F01E8-22BD-36A2-BEE2-89369B2E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2" y="1534743"/>
            <a:ext cx="392556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A59B1F-0591-A3AD-0FD4-B1B539ED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3" y="1930743"/>
            <a:ext cx="3991694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7D0B243-7915-0F5B-AA7F-0F503CC6D534}"/>
              </a:ext>
            </a:extLst>
          </p:cNvPr>
          <p:cNvSpPr txBox="1"/>
          <p:nvPr/>
        </p:nvSpPr>
        <p:spPr>
          <a:xfrm>
            <a:off x="4233997" y="1357087"/>
            <a:ext cx="5062403" cy="25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为公司驻地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调配中心；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为站点集合；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为设备型号集合；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为车辆集合；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i,j,z,v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为索引；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Demand</a:t>
            </a:r>
            <a:r>
              <a:rPr lang="en-US" altLang="zh-CN" sz="1800" kern="100" baseline="-25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i,z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为需求站点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对设备类型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的需求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或供给量，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i∈C,z∈K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kern="100" baseline="-25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为站点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到站点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的距离，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i∈R⋃C,j∈R⋃C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542</Words>
  <Application>Microsoft Office PowerPoint</Application>
  <PresentationFormat>全屏显示(16:9)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 SC</vt:lpstr>
      <vt:lpstr>等线</vt:lpstr>
      <vt:lpstr>宋体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2792637042@qq.com</cp:lastModifiedBy>
  <cp:revision>2</cp:revision>
  <dcterms:created xsi:type="dcterms:W3CDTF">2024-10-23T10:15:42Z</dcterms:created>
  <dcterms:modified xsi:type="dcterms:W3CDTF">2024-10-23T12:12:59Z</dcterms:modified>
</cp:coreProperties>
</file>