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439" r:id="rId5"/>
    <p:sldId id="453" r:id="rId6"/>
    <p:sldId id="455" r:id="rId7"/>
  </p:sldIdLst>
  <p:sldSz cx="12192000" cy="6858000"/>
  <p:notesSz cx="6802438" cy="99345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5776" userDrawn="1">
          <p15:clr>
            <a:srgbClr val="A4A3A4"/>
          </p15:clr>
        </p15:guide>
        <p15:guide id="4" pos="196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9" userDrawn="1">
          <p15:clr>
            <a:srgbClr val="A4A3A4"/>
          </p15:clr>
        </p15:guide>
        <p15:guide id="2" pos="2143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(대학원생) 이정현 (에너지화학공학과)" initials="(이(" lastIdx="1" clrIdx="0">
    <p:extLst>
      <p:ext uri="{19B8F6BF-5375-455C-9EA6-DF929625EA0E}">
        <p15:presenceInfo xmlns:p15="http://schemas.microsoft.com/office/powerpoint/2012/main" userId="S::dlwjdgus9984@unist.ac.kr::509e446a-ed15-49c8-bffc-735b48a3031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C8FF"/>
    <a:srgbClr val="6AC7EB"/>
    <a:srgbClr val="0000FF"/>
    <a:srgbClr val="FF7C80"/>
    <a:srgbClr val="FFF582"/>
    <a:srgbClr val="BECD9F"/>
    <a:srgbClr val="F9C091"/>
    <a:srgbClr val="AFDAE9"/>
    <a:srgbClr val="E0EACB"/>
    <a:srgbClr val="D4DE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0D1B03-F276-24DC-7692-017F46008763}" v="9" dt="2024-08-05T01:30:54.8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7529" autoAdjust="0"/>
  </p:normalViewPr>
  <p:slideViewPr>
    <p:cSldViewPr snapToGrid="0">
      <p:cViewPr varScale="1">
        <p:scale>
          <a:sx n="107" d="100"/>
          <a:sy n="107" d="100"/>
        </p:scale>
        <p:origin x="750" y="96"/>
      </p:cViewPr>
      <p:guideLst>
        <p:guide orient="horz" pos="2160"/>
        <p:guide pos="3840"/>
        <p:guide pos="5776"/>
        <p:guide pos="196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notesViewPr>
    <p:cSldViewPr snapToGrid="0">
      <p:cViewPr>
        <p:scale>
          <a:sx n="1" d="2"/>
          <a:sy n="1" d="2"/>
        </p:scale>
        <p:origin x="3786" y="930"/>
      </p:cViewPr>
      <p:guideLst>
        <p:guide orient="horz" pos="3129"/>
        <p:guide pos="214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7723" cy="496729"/>
          </a:xfrm>
          <a:prstGeom prst="rect">
            <a:avLst/>
          </a:prstGeom>
        </p:spPr>
        <p:txBody>
          <a:bodyPr vert="horz" lIns="91385" tIns="45693" rIns="91385" bIns="45693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3141" y="0"/>
            <a:ext cx="2947723" cy="496729"/>
          </a:xfrm>
          <a:prstGeom prst="rect">
            <a:avLst/>
          </a:prstGeom>
        </p:spPr>
        <p:txBody>
          <a:bodyPr vert="horz" lIns="91385" tIns="45693" rIns="91385" bIns="45693" rtlCol="0"/>
          <a:lstStyle>
            <a:lvl1pPr algn="r">
              <a:defRPr sz="1200"/>
            </a:lvl1pPr>
          </a:lstStyle>
          <a:p>
            <a:fld id="{EEADF586-214E-4901-B9A9-5C27D90CBE41}" type="datetimeFigureOut">
              <a:rPr lang="ko-KR" altLang="en-US" smtClean="0"/>
              <a:t>2024-08-04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36122"/>
            <a:ext cx="2947723" cy="496729"/>
          </a:xfrm>
          <a:prstGeom prst="rect">
            <a:avLst/>
          </a:prstGeom>
        </p:spPr>
        <p:txBody>
          <a:bodyPr vert="horz" lIns="91385" tIns="45693" rIns="91385" bIns="45693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3141" y="9436122"/>
            <a:ext cx="2947723" cy="496729"/>
          </a:xfrm>
          <a:prstGeom prst="rect">
            <a:avLst/>
          </a:prstGeom>
        </p:spPr>
        <p:txBody>
          <a:bodyPr vert="horz" lIns="91385" tIns="45693" rIns="91385" bIns="45693" rtlCol="0" anchor="b"/>
          <a:lstStyle>
            <a:lvl1pPr algn="r">
              <a:defRPr sz="1200"/>
            </a:lvl1pPr>
          </a:lstStyle>
          <a:p>
            <a:fld id="{86586CA0-68A6-4F98-B543-052DD2669C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54308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7723" cy="496729"/>
          </a:xfrm>
          <a:prstGeom prst="rect">
            <a:avLst/>
          </a:prstGeom>
        </p:spPr>
        <p:txBody>
          <a:bodyPr vert="horz" lIns="91385" tIns="45693" rIns="91385" bIns="45693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3141" y="0"/>
            <a:ext cx="2947723" cy="496729"/>
          </a:xfrm>
          <a:prstGeom prst="rect">
            <a:avLst/>
          </a:prstGeom>
        </p:spPr>
        <p:txBody>
          <a:bodyPr vert="horz" lIns="91385" tIns="45693" rIns="91385" bIns="45693" rtlCol="0"/>
          <a:lstStyle>
            <a:lvl1pPr algn="r">
              <a:defRPr sz="1200"/>
            </a:lvl1pPr>
          </a:lstStyle>
          <a:p>
            <a:fld id="{5B86C79B-66AC-4BF8-994F-AF2FEFE52A64}" type="datetimeFigureOut">
              <a:rPr lang="ko-KR" altLang="en-US" smtClean="0"/>
              <a:pPr/>
              <a:t>2024-08-04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18288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85" tIns="45693" rIns="91385" bIns="45693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244" y="4718923"/>
            <a:ext cx="5441950" cy="4470559"/>
          </a:xfrm>
          <a:prstGeom prst="rect">
            <a:avLst/>
          </a:prstGeom>
        </p:spPr>
        <p:txBody>
          <a:bodyPr vert="horz" lIns="91385" tIns="45693" rIns="91385" bIns="45693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36122"/>
            <a:ext cx="2947723" cy="496729"/>
          </a:xfrm>
          <a:prstGeom prst="rect">
            <a:avLst/>
          </a:prstGeom>
        </p:spPr>
        <p:txBody>
          <a:bodyPr vert="horz" lIns="91385" tIns="45693" rIns="91385" bIns="45693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3141" y="9436122"/>
            <a:ext cx="2947723" cy="496729"/>
          </a:xfrm>
          <a:prstGeom prst="rect">
            <a:avLst/>
          </a:prstGeom>
        </p:spPr>
        <p:txBody>
          <a:bodyPr vert="horz" lIns="91385" tIns="45693" rIns="91385" bIns="45693" rtlCol="0" anchor="b"/>
          <a:lstStyle>
            <a:lvl1pPr algn="r">
              <a:defRPr sz="1200"/>
            </a:lvl1pPr>
          </a:lstStyle>
          <a:p>
            <a:fld id="{A0DA7675-322E-453A-BF37-9E7A73FB87C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02695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DA7675-322E-453A-BF37-9E7A73FB87CC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211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DA7675-322E-453A-BF37-9E7A73FB87CC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5245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DA7675-322E-453A-BF37-9E7A73FB87CC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1468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43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6830B757-4859-4EB9-90FE-B15C024AEC29}"/>
              </a:ext>
            </a:extLst>
          </p:cNvPr>
          <p:cNvSpPr/>
          <p:nvPr userDrawn="1"/>
        </p:nvSpPr>
        <p:spPr>
          <a:xfrm>
            <a:off x="-7056" y="6310127"/>
            <a:ext cx="12199056" cy="5478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8D3E942-94F7-490C-ABA3-4397813F746C}"/>
              </a:ext>
            </a:extLst>
          </p:cNvPr>
          <p:cNvSpPr/>
          <p:nvPr userDrawn="1"/>
        </p:nvSpPr>
        <p:spPr>
          <a:xfrm>
            <a:off x="0" y="620688"/>
            <a:ext cx="12192000" cy="72008"/>
          </a:xfrm>
          <a:prstGeom prst="rect">
            <a:avLst/>
          </a:prstGeom>
          <a:solidFill>
            <a:srgbClr val="44C1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D62F9EF-9916-4159-89EF-B3572FE99B5F}"/>
              </a:ext>
            </a:extLst>
          </p:cNvPr>
          <p:cNvSpPr/>
          <p:nvPr userDrawn="1"/>
        </p:nvSpPr>
        <p:spPr>
          <a:xfrm>
            <a:off x="0" y="6237312"/>
            <a:ext cx="12192000" cy="72008"/>
          </a:xfrm>
          <a:prstGeom prst="rect">
            <a:avLst/>
          </a:prstGeom>
          <a:solidFill>
            <a:srgbClr val="44C1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661429" y="6376248"/>
            <a:ext cx="2844800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ko-KR"/>
              <a:t>– </a:t>
            </a:r>
            <a:fld id="{F90BBD54-1403-43EC-BB18-CC1ABBAE2C3D}" type="slidenum">
              <a:rPr lang="ko-KR" altLang="en-US" smtClean="0"/>
              <a:pPr/>
              <a:t>‹#›</a:t>
            </a:fld>
            <a:r>
              <a:rPr lang="en-US" altLang="ko-KR"/>
              <a:t> –</a:t>
            </a:r>
            <a:endParaRPr lang="ko-KR" altLang="en-US"/>
          </a:p>
        </p:txBody>
      </p:sp>
      <p:grpSp>
        <p:nvGrpSpPr>
          <p:cNvPr id="2" name="그룹 9"/>
          <p:cNvGrpSpPr/>
          <p:nvPr userDrawn="1"/>
        </p:nvGrpSpPr>
        <p:grpSpPr>
          <a:xfrm>
            <a:off x="8471065" y="6361741"/>
            <a:ext cx="3609217" cy="447600"/>
            <a:chOff x="5834236" y="6302796"/>
            <a:chExt cx="3309257" cy="547200"/>
          </a:xfrm>
        </p:grpSpPr>
        <p:sp>
          <p:nvSpPr>
            <p:cNvPr id="11" name="직사각형 10"/>
            <p:cNvSpPr/>
            <p:nvPr/>
          </p:nvSpPr>
          <p:spPr>
            <a:xfrm>
              <a:off x="5893544" y="6374978"/>
              <a:ext cx="432048" cy="4129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pic>
          <p:nvPicPr>
            <p:cNvPr id="12" name="Picture 3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34236" y="6302796"/>
              <a:ext cx="3309257" cy="54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46729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2CC5F234-9783-4354-8F7C-96C95F034F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" y="829490"/>
            <a:ext cx="9261474" cy="588148"/>
          </a:xfrm>
        </p:spPr>
        <p:txBody>
          <a:bodyPr>
            <a:normAutofit/>
          </a:bodyPr>
          <a:lstStyle>
            <a:lvl1pPr algn="l">
              <a:defRPr sz="3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Single Column text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01928B6-FE85-4157-AFB0-1F1C8C6F4F38}"/>
              </a:ext>
            </a:extLst>
          </p:cNvPr>
          <p:cNvSpPr/>
          <p:nvPr userDrawn="1"/>
        </p:nvSpPr>
        <p:spPr>
          <a:xfrm>
            <a:off x="657226" y="1405414"/>
            <a:ext cx="9261474" cy="45719"/>
          </a:xfrm>
          <a:prstGeom prst="rect">
            <a:avLst/>
          </a:prstGeom>
          <a:solidFill>
            <a:srgbClr val="7A0000"/>
          </a:solidFill>
          <a:ln>
            <a:noFill/>
          </a:ln>
          <a:effectLst>
            <a:softEdge rad="190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1" name="내용 개체 틀 20">
            <a:extLst>
              <a:ext uri="{FF2B5EF4-FFF2-40B4-BE49-F238E27FC236}">
                <a16:creationId xmlns:a16="http://schemas.microsoft.com/office/drawing/2014/main" id="{203ACE83-7110-45B3-8653-DA463C974FFB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09598" y="266700"/>
            <a:ext cx="9309102" cy="41399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7A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 err="1"/>
              <a:t>TiTle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E92B0D-4655-39FB-81E9-D8941EC9B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1000" y="6356355"/>
            <a:ext cx="2844800" cy="365125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81C4B615-E1BE-49BB-D678-DF922A694D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7284" y="249268"/>
            <a:ext cx="1199970" cy="119997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9B5CEDBF-DB12-4F3A-9A46-7E5AA706B59C}"/>
              </a:ext>
            </a:extLst>
          </p:cNvPr>
          <p:cNvSpPr/>
          <p:nvPr userDrawn="1"/>
        </p:nvSpPr>
        <p:spPr>
          <a:xfrm>
            <a:off x="0" y="0"/>
            <a:ext cx="12192000" cy="4194629"/>
          </a:xfrm>
          <a:prstGeom prst="rect">
            <a:avLst/>
          </a:prstGeom>
          <a:solidFill>
            <a:srgbClr val="001B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1813841"/>
            <a:ext cx="10363200" cy="1930845"/>
          </a:xfrm>
        </p:spPr>
        <p:txBody>
          <a:bodyPr anchor="t"/>
          <a:lstStyle>
            <a:lvl1pPr algn="ctr">
              <a:defRPr sz="4000" b="1" cap="all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4400" y="4406226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625B637-CD51-4321-B339-32434B43AC38}"/>
              </a:ext>
            </a:extLst>
          </p:cNvPr>
          <p:cNvSpPr/>
          <p:nvPr userDrawn="1"/>
        </p:nvSpPr>
        <p:spPr>
          <a:xfrm>
            <a:off x="657226" y="1405414"/>
            <a:ext cx="9261474" cy="45719"/>
          </a:xfrm>
          <a:prstGeom prst="rect">
            <a:avLst/>
          </a:prstGeom>
          <a:solidFill>
            <a:srgbClr val="001B54"/>
          </a:solidFill>
          <a:ln>
            <a:noFill/>
          </a:ln>
          <a:effectLst>
            <a:softEdge rad="190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A1D53470-B89E-4EE4-9DC8-7AE123D3F60F}"/>
              </a:ext>
            </a:extLst>
          </p:cNvPr>
          <p:cNvSpPr txBox="1">
            <a:spLocks/>
          </p:cNvSpPr>
          <p:nvPr userDrawn="1"/>
        </p:nvSpPr>
        <p:spPr>
          <a:xfrm>
            <a:off x="8970524" y="652538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BEDD84E-25D4-4983-8AA1-2863C96F08D9}" type="slidenum">
              <a:rPr lang="ko-KR" altLang="en-US" sz="1200" smtClean="0">
                <a:solidFill>
                  <a:schemeClr val="tx1"/>
                </a:solidFill>
              </a:rPr>
              <a:pPr algn="r"/>
              <a:t>‹#›</a:t>
            </a:fld>
            <a:endParaRPr lang="ko-KR" altLang="en-US" sz="1200">
              <a:solidFill>
                <a:schemeClr val="tx1"/>
              </a:solidFill>
            </a:endParaRPr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0442D92C-0885-4FE0-BC45-54B10EB24498}"/>
              </a:ext>
            </a:extLst>
          </p:cNvPr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5075" y="22366"/>
            <a:ext cx="1409699" cy="140895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157BD71D-5670-4C5C-8D7E-34D66871C9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" y="829490"/>
            <a:ext cx="3936275" cy="588148"/>
          </a:xfrm>
        </p:spPr>
        <p:txBody>
          <a:bodyPr>
            <a:normAutofit/>
          </a:bodyPr>
          <a:lstStyle>
            <a:lvl1pPr algn="l">
              <a:defRPr sz="36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ko-KR" dirty="0"/>
              <a:t>Single Column text</a:t>
            </a:r>
            <a:endParaRPr lang="ko-KR" altLang="en-US" dirty="0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DC467AE2-8BBB-426E-929B-7C796B8ACA0A}"/>
              </a:ext>
            </a:extLst>
          </p:cNvPr>
          <p:cNvSpPr txBox="1">
            <a:spLocks/>
          </p:cNvSpPr>
          <p:nvPr userDrawn="1"/>
        </p:nvSpPr>
        <p:spPr>
          <a:xfrm>
            <a:off x="609599" y="160107"/>
            <a:ext cx="7315200" cy="5667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도표이(가) 표시된 사진&#10;&#10;자동 생성된 설명">
            <a:extLst>
              <a:ext uri="{FF2B5EF4-FFF2-40B4-BE49-F238E27FC236}">
                <a16:creationId xmlns:a16="http://schemas.microsoft.com/office/drawing/2014/main" id="{B94CCC0E-CB07-59CA-7FD5-CC644C1D43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" y="2038350"/>
            <a:ext cx="4201027" cy="461875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C1EC119-AA10-4DF9-241A-56714CBCE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Extreme ultraviolet (EUV) lithography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F5A643-590F-C14B-376D-DE5C82BB9DC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451E4A-E8EA-8A41-8772-F62B14351B1C}"/>
              </a:ext>
            </a:extLst>
          </p:cNvPr>
          <p:cNvSpPr txBox="1"/>
          <p:nvPr/>
        </p:nvSpPr>
        <p:spPr>
          <a:xfrm>
            <a:off x="609598" y="1531902"/>
            <a:ext cx="39875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altLang="ko-KR" sz="2200" dirty="0">
                <a:latin typeface="Arial" panose="020B0604020202020204" pitchFamily="34" charset="0"/>
                <a:cs typeface="Arial" panose="020B0604020202020204" pitchFamily="34" charset="0"/>
              </a:rPr>
              <a:t>EUV lithography process</a:t>
            </a:r>
            <a:endParaRPr lang="ko-KR" alt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5A7FEA-44AE-2DDB-1FDF-FBD573B2408C}"/>
              </a:ext>
            </a:extLst>
          </p:cNvPr>
          <p:cNvSpPr txBox="1"/>
          <p:nvPr/>
        </p:nvSpPr>
        <p:spPr>
          <a:xfrm>
            <a:off x="3091543" y="1962000"/>
            <a:ext cx="1727200" cy="2437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*RSC Adv., 2020, 10, 8385</a:t>
            </a:r>
            <a:endParaRPr lang="ko-KR" altLang="ko-KR" sz="10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D576661-5942-49DD-BE81-1F69C68D747F}"/>
              </a:ext>
            </a:extLst>
          </p:cNvPr>
          <p:cNvSpPr/>
          <p:nvPr/>
        </p:nvSpPr>
        <p:spPr>
          <a:xfrm>
            <a:off x="1222218" y="2449151"/>
            <a:ext cx="660903" cy="660903"/>
          </a:xfrm>
          <a:prstGeom prst="ellipse">
            <a:avLst/>
          </a:prstGeom>
          <a:noFill/>
          <a:ln>
            <a:solidFill>
              <a:srgbClr val="7C001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A2519C2-BB4D-545D-8795-C01425C7AA3D}"/>
              </a:ext>
            </a:extLst>
          </p:cNvPr>
          <p:cNvCxnSpPr>
            <a:stCxn id="11" idx="6"/>
          </p:cNvCxnSpPr>
          <p:nvPr/>
        </p:nvCxnSpPr>
        <p:spPr>
          <a:xfrm flipV="1">
            <a:off x="1883121" y="2762250"/>
            <a:ext cx="3438179" cy="17353"/>
          </a:xfrm>
          <a:prstGeom prst="line">
            <a:avLst/>
          </a:prstGeom>
          <a:ln w="19050">
            <a:solidFill>
              <a:srgbClr val="7C001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CF639401-95B8-5DE8-D5BA-9008FDA1312A}"/>
              </a:ext>
            </a:extLst>
          </p:cNvPr>
          <p:cNvSpPr/>
          <p:nvPr/>
        </p:nvSpPr>
        <p:spPr>
          <a:xfrm>
            <a:off x="5321300" y="2320471"/>
            <a:ext cx="6261102" cy="1743529"/>
          </a:xfrm>
          <a:prstGeom prst="roundRect">
            <a:avLst>
              <a:gd name="adj" fmla="val 7959"/>
            </a:avLst>
          </a:prstGeom>
          <a:noFill/>
          <a:ln>
            <a:solidFill>
              <a:srgbClr val="7C00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D89F9515-F01A-32EB-8238-B41D0E30CF79}"/>
              </a:ext>
            </a:extLst>
          </p:cNvPr>
          <p:cNvSpPr/>
          <p:nvPr/>
        </p:nvSpPr>
        <p:spPr>
          <a:xfrm>
            <a:off x="5346698" y="4178319"/>
            <a:ext cx="6261102" cy="2273281"/>
          </a:xfrm>
          <a:prstGeom prst="roundRect">
            <a:avLst>
              <a:gd name="adj" fmla="val 7959"/>
            </a:avLst>
          </a:prstGeom>
          <a:noFill/>
          <a:ln>
            <a:solidFill>
              <a:srgbClr val="7C00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6C95BD8C-E0E3-BDD3-7B33-3ABF8B840846}"/>
              </a:ext>
            </a:extLst>
          </p:cNvPr>
          <p:cNvCxnSpPr>
            <a:cxnSpLocks/>
            <a:stCxn id="22" idx="6"/>
          </p:cNvCxnSpPr>
          <p:nvPr/>
        </p:nvCxnSpPr>
        <p:spPr>
          <a:xfrm>
            <a:off x="3873797" y="4323920"/>
            <a:ext cx="1447503" cy="0"/>
          </a:xfrm>
          <a:prstGeom prst="line">
            <a:avLst/>
          </a:prstGeom>
          <a:ln w="19050">
            <a:solidFill>
              <a:srgbClr val="7C001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>
            <a:extLst>
              <a:ext uri="{FF2B5EF4-FFF2-40B4-BE49-F238E27FC236}">
                <a16:creationId xmlns:a16="http://schemas.microsoft.com/office/drawing/2014/main" id="{A338C0BD-700A-0F59-603A-BD66138788C3}"/>
              </a:ext>
            </a:extLst>
          </p:cNvPr>
          <p:cNvSpPr/>
          <p:nvPr/>
        </p:nvSpPr>
        <p:spPr>
          <a:xfrm>
            <a:off x="3584418" y="4179230"/>
            <a:ext cx="289379" cy="289379"/>
          </a:xfrm>
          <a:prstGeom prst="ellipse">
            <a:avLst/>
          </a:prstGeom>
          <a:noFill/>
          <a:ln>
            <a:solidFill>
              <a:srgbClr val="7C001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슬라이드 번호 개체 틀 24">
            <a:extLst>
              <a:ext uri="{FF2B5EF4-FFF2-40B4-BE49-F238E27FC236}">
                <a16:creationId xmlns:a16="http://schemas.microsoft.com/office/drawing/2014/main" id="{2886954C-FBE1-10D0-22B4-EA3CA0DA2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0</a:t>
            </a:fld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ABC4942-CD68-0EA2-1A23-FBBC71721434}"/>
              </a:ext>
            </a:extLst>
          </p:cNvPr>
          <p:cNvSpPr txBox="1"/>
          <p:nvPr/>
        </p:nvSpPr>
        <p:spPr>
          <a:xfrm>
            <a:off x="3604969" y="4581963"/>
            <a:ext cx="9012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 dirty="0">
                <a:solidFill>
                  <a:srgbClr val="7C00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Positive</a:t>
            </a:r>
            <a:endParaRPr lang="ko-KR" altLang="en-US" sz="1600" dirty="0">
              <a:solidFill>
                <a:srgbClr val="7C001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3536A6A-70A6-7860-6925-8C7A303EBA26}"/>
              </a:ext>
            </a:extLst>
          </p:cNvPr>
          <p:cNvSpPr txBox="1"/>
          <p:nvPr/>
        </p:nvSpPr>
        <p:spPr>
          <a:xfrm>
            <a:off x="788850" y="4581963"/>
            <a:ext cx="992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Negative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D0C0D77-D942-354E-6AD4-E16B89C7F39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7105" t="21065" r="25467" b="56693"/>
          <a:stretch/>
        </p:blipFill>
        <p:spPr>
          <a:xfrm>
            <a:off x="5610225" y="2705753"/>
            <a:ext cx="5723258" cy="125197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BC5248D-0A36-5685-B406-13521725B670}"/>
              </a:ext>
            </a:extLst>
          </p:cNvPr>
          <p:cNvSpPr txBox="1"/>
          <p:nvPr/>
        </p:nvSpPr>
        <p:spPr>
          <a:xfrm>
            <a:off x="5413292" y="2413552"/>
            <a:ext cx="2871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Photochemical reaction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99151DF-A1C7-CE90-D28E-5AA990BE7020}"/>
              </a:ext>
            </a:extLst>
          </p:cNvPr>
          <p:cNvGrpSpPr/>
          <p:nvPr/>
        </p:nvGrpSpPr>
        <p:grpSpPr>
          <a:xfrm>
            <a:off x="5378519" y="4403729"/>
            <a:ext cx="5833354" cy="2155792"/>
            <a:chOff x="5217980" y="4293244"/>
            <a:chExt cx="6494552" cy="2400146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00DEAE1C-A8C7-41F1-2608-1A1CF471D0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44274"/>
            <a:stretch/>
          </p:blipFill>
          <p:spPr>
            <a:xfrm>
              <a:off x="5217980" y="4293244"/>
              <a:ext cx="6494552" cy="2400146"/>
            </a:xfrm>
            <a:prstGeom prst="rect">
              <a:avLst/>
            </a:prstGeom>
          </p:spPr>
        </p:pic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03A66554-83A1-AB43-2DBC-BEC7966FB2B4}"/>
                </a:ext>
              </a:extLst>
            </p:cNvPr>
            <p:cNvSpPr/>
            <p:nvPr/>
          </p:nvSpPr>
          <p:spPr>
            <a:xfrm>
              <a:off x="5381264" y="4320540"/>
              <a:ext cx="2362200" cy="26142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009D26DF-5AA3-DC21-E1B1-51DAB35C56EE}"/>
              </a:ext>
            </a:extLst>
          </p:cNvPr>
          <p:cNvSpPr txBox="1"/>
          <p:nvPr/>
        </p:nvSpPr>
        <p:spPr>
          <a:xfrm>
            <a:off x="5438690" y="4228601"/>
            <a:ext cx="3102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Thermal catalytic reaction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CD586D-3466-8B89-09E1-465FD2BDE539}"/>
              </a:ext>
            </a:extLst>
          </p:cNvPr>
          <p:cNvSpPr txBox="1"/>
          <p:nvPr/>
        </p:nvSpPr>
        <p:spPr>
          <a:xfrm>
            <a:off x="9467219" y="4640825"/>
            <a:ext cx="1939454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Transformation</a:t>
            </a:r>
            <a:b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altLang="ko-KR" sz="1600" dirty="0">
                <a:solidFill>
                  <a:srgbClr val="7C001A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Positive resist</a:t>
            </a:r>
            <a:endParaRPr lang="ko-KR" altLang="en-US" sz="1600" dirty="0">
              <a:solidFill>
                <a:srgbClr val="7C001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B18F43-01A0-7661-6223-19D55CC2B97F}"/>
              </a:ext>
            </a:extLst>
          </p:cNvPr>
          <p:cNvSpPr txBox="1"/>
          <p:nvPr/>
        </p:nvSpPr>
        <p:spPr>
          <a:xfrm>
            <a:off x="9467219" y="5656648"/>
            <a:ext cx="1939454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Cross-linking</a:t>
            </a:r>
            <a:b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altLang="ko-KR" sz="1600" dirty="0">
                <a:solidFill>
                  <a:srgbClr val="7C001A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Negative resist</a:t>
            </a:r>
            <a:endParaRPr lang="ko-KR" altLang="en-US" sz="1600" dirty="0">
              <a:solidFill>
                <a:srgbClr val="7C001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176498B-D2F8-B68B-B0B1-2E2E181C0808}"/>
              </a:ext>
            </a:extLst>
          </p:cNvPr>
          <p:cNvSpPr txBox="1"/>
          <p:nvPr/>
        </p:nvSpPr>
        <p:spPr>
          <a:xfrm>
            <a:off x="7505971" y="-37015"/>
            <a:ext cx="48638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/>
              <a:t>[1] R. D. Allen, U. </a:t>
            </a:r>
            <a:r>
              <a:rPr lang="en-US" altLang="ko-KR" sz="800" dirty="0" err="1"/>
              <a:t>Schaedeli</a:t>
            </a:r>
            <a:r>
              <a:rPr lang="en-US" altLang="ko-KR" sz="800" dirty="0"/>
              <a:t>, D.R. McKean, S.A. MacDonald, </a:t>
            </a:r>
            <a:r>
              <a:rPr lang="en-US" altLang="ko-KR" sz="800" dirty="0" err="1"/>
              <a:t>Polym</a:t>
            </a:r>
            <a:r>
              <a:rPr lang="en-US" altLang="ko-KR" sz="800" dirty="0"/>
              <a:t>. Mater. Sci. Eng., 61, 185 (1989) </a:t>
            </a:r>
          </a:p>
          <a:p>
            <a:r>
              <a:rPr lang="en-US" altLang="ko-KR" sz="800" dirty="0"/>
              <a:t>[2] D. R. McKean, U. </a:t>
            </a:r>
            <a:r>
              <a:rPr lang="en-US" altLang="ko-KR" sz="800" dirty="0" err="1"/>
              <a:t>Schaedeli</a:t>
            </a:r>
            <a:r>
              <a:rPr lang="en-US" altLang="ko-KR" sz="800" dirty="0"/>
              <a:t>, P. H. Kasai, S. A. MacDonald, </a:t>
            </a:r>
            <a:r>
              <a:rPr lang="en-US" altLang="ko-KR" sz="800" dirty="0" err="1"/>
              <a:t>Polym</a:t>
            </a:r>
            <a:r>
              <a:rPr lang="en-US" altLang="ko-KR" sz="800" dirty="0"/>
              <a:t>. Mater. Sci. Eng., 61, 81 (1989) </a:t>
            </a:r>
          </a:p>
          <a:p>
            <a:r>
              <a:rPr lang="en-US" altLang="ko-KR" sz="800" dirty="0"/>
              <a:t>[3] K. L. Covert, D. J. Russell, J Appl. </a:t>
            </a:r>
            <a:r>
              <a:rPr lang="en-US" altLang="ko-KR" sz="800" dirty="0" err="1"/>
              <a:t>Polm</a:t>
            </a:r>
            <a:r>
              <a:rPr lang="en-US" altLang="ko-KR" sz="800" dirty="0"/>
              <a:t>. Sci., 49, 657 (2002.) </a:t>
            </a:r>
            <a:endParaRPr lang="ko-KR" altLang="en-US" sz="8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FDCDFA2-444A-6E16-FC9D-6F42BE13ACCF}"/>
              </a:ext>
            </a:extLst>
          </p:cNvPr>
          <p:cNvSpPr/>
          <p:nvPr/>
        </p:nvSpPr>
        <p:spPr>
          <a:xfrm>
            <a:off x="5610225" y="3698875"/>
            <a:ext cx="1885950" cy="295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8077E81-FB19-F48E-577A-AB345040B77F}"/>
              </a:ext>
            </a:extLst>
          </p:cNvPr>
          <p:cNvSpPr txBox="1"/>
          <p:nvPr/>
        </p:nvSpPr>
        <p:spPr>
          <a:xfrm>
            <a:off x="5381624" y="3687211"/>
            <a:ext cx="23802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Photo acid generator (PAG)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E05DD1F-61D5-063E-DB83-D13CED009EF5}"/>
              </a:ext>
            </a:extLst>
          </p:cNvPr>
          <p:cNvSpPr txBox="1"/>
          <p:nvPr/>
        </p:nvSpPr>
        <p:spPr>
          <a:xfrm>
            <a:off x="5594082" y="4896466"/>
            <a:ext cx="6431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Resin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5879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F5A643-590F-C14B-376D-DE5C82BB9DC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25" name="슬라이드 번호 개체 틀 24">
            <a:extLst>
              <a:ext uri="{FF2B5EF4-FFF2-40B4-BE49-F238E27FC236}">
                <a16:creationId xmlns:a16="http://schemas.microsoft.com/office/drawing/2014/main" id="{2886954C-FBE1-10D0-22B4-EA3CA0DA2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</a:t>
            </a:fld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06441DF-2D3F-B6C8-01C9-B784A3E068E7}"/>
              </a:ext>
            </a:extLst>
          </p:cNvPr>
          <p:cNvSpPr txBox="1"/>
          <p:nvPr/>
        </p:nvSpPr>
        <p:spPr>
          <a:xfrm>
            <a:off x="609598" y="1531902"/>
            <a:ext cx="50194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altLang="ko-KR" sz="2200" dirty="0">
                <a:latin typeface="Arial" panose="020B0604020202020204" pitchFamily="34" charset="0"/>
                <a:cs typeface="Arial" panose="020B0604020202020204" pitchFamily="34" charset="0"/>
              </a:rPr>
              <a:t>Photoresist composition</a:t>
            </a:r>
            <a:endParaRPr lang="ko-KR" alt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제목 1">
            <a:extLst>
              <a:ext uri="{FF2B5EF4-FFF2-40B4-BE49-F238E27FC236}">
                <a16:creationId xmlns:a16="http://schemas.microsoft.com/office/drawing/2014/main" id="{9AA81C03-2A15-1659-93E0-81A57BF51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829490"/>
            <a:ext cx="9261474" cy="588148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Extreme ultraviolet (EUV) lithography</a:t>
            </a:r>
            <a:endParaRPr lang="ko-KR" altLang="en-US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43D4A5A-2CE7-4DC7-9492-BDCEC2332DBA}"/>
              </a:ext>
            </a:extLst>
          </p:cNvPr>
          <p:cNvSpPr/>
          <p:nvPr/>
        </p:nvSpPr>
        <p:spPr>
          <a:xfrm>
            <a:off x="1571566" y="2112630"/>
            <a:ext cx="3631796" cy="2396759"/>
          </a:xfrm>
          <a:prstGeom prst="roundRect">
            <a:avLst>
              <a:gd name="adj" fmla="val 9476"/>
            </a:avLst>
          </a:prstGeom>
          <a:solidFill>
            <a:schemeClr val="bg1"/>
          </a:solidFill>
          <a:ln w="19050">
            <a:solidFill>
              <a:srgbClr val="7C00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05AFA24-4253-3CAC-D865-32D8F9E79F16}"/>
              </a:ext>
            </a:extLst>
          </p:cNvPr>
          <p:cNvSpPr/>
          <p:nvPr/>
        </p:nvSpPr>
        <p:spPr>
          <a:xfrm>
            <a:off x="5304293" y="2112630"/>
            <a:ext cx="5211307" cy="2396759"/>
          </a:xfrm>
          <a:prstGeom prst="roundRect">
            <a:avLst>
              <a:gd name="adj" fmla="val 9476"/>
            </a:avLst>
          </a:prstGeom>
          <a:solidFill>
            <a:schemeClr val="bg1"/>
          </a:solidFill>
          <a:ln w="19050">
            <a:solidFill>
              <a:srgbClr val="7C00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DB303F-1B7F-5025-D2CD-E96C4A4D185A}"/>
              </a:ext>
            </a:extLst>
          </p:cNvPr>
          <p:cNvSpPr txBox="1"/>
          <p:nvPr/>
        </p:nvSpPr>
        <p:spPr>
          <a:xfrm>
            <a:off x="5437968" y="2189828"/>
            <a:ext cx="3759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PAG structures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53FA35-D30F-0BB1-0917-148AF7364FEC}"/>
              </a:ext>
            </a:extLst>
          </p:cNvPr>
          <p:cNvSpPr txBox="1"/>
          <p:nvPr/>
        </p:nvSpPr>
        <p:spPr>
          <a:xfrm>
            <a:off x="1694796" y="2189828"/>
            <a:ext cx="2140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Resin structures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A1A8F0-7F5A-2090-B456-25F623D1FA63}"/>
              </a:ext>
            </a:extLst>
          </p:cNvPr>
          <p:cNvSpPr txBox="1"/>
          <p:nvPr/>
        </p:nvSpPr>
        <p:spPr>
          <a:xfrm>
            <a:off x="1553714" y="3886411"/>
            <a:ext cx="20732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PHS </a:t>
            </a:r>
            <a:br>
              <a:rPr lang="en-US" altLang="ko-KR" sz="1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ko-KR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ko-KR" alt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poly</a:t>
            </a:r>
            <a:r>
              <a:rPr lang="en-US" altLang="ko-KR" sz="1200" b="1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ko-KR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hydroxystyrene)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A00B7E-A3BA-82F8-575F-FF36EC2F9E5D}"/>
              </a:ext>
            </a:extLst>
          </p:cNvPr>
          <p:cNvSpPr txBox="1"/>
          <p:nvPr/>
        </p:nvSpPr>
        <p:spPr>
          <a:xfrm>
            <a:off x="3252640" y="3886411"/>
            <a:ext cx="19611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ESCAP </a:t>
            </a:r>
            <a:br>
              <a:rPr lang="en-US" altLang="ko-KR" sz="1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1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(PHS+PS+PtBA)</a:t>
            </a:r>
            <a:endParaRPr lang="ko-KR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93E823-EB3A-CEC6-241C-FC93A291BFA3}"/>
              </a:ext>
            </a:extLst>
          </p:cNvPr>
          <p:cNvSpPr txBox="1"/>
          <p:nvPr/>
        </p:nvSpPr>
        <p:spPr>
          <a:xfrm>
            <a:off x="5221809" y="4054944"/>
            <a:ext cx="19798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Arial" panose="020B0604020202020204" pitchFamily="34" charset="0"/>
                <a:cs typeface="Arial" panose="020B0604020202020204" pitchFamily="34" charset="0"/>
              </a:rPr>
              <a:t>Triarylsulfonium</a:t>
            </a:r>
            <a:endParaRPr lang="ko-KR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1542BA-5A61-E052-DC1D-63A8DFB7E21D}"/>
              </a:ext>
            </a:extLst>
          </p:cNvPr>
          <p:cNvSpPr txBox="1"/>
          <p:nvPr/>
        </p:nvSpPr>
        <p:spPr>
          <a:xfrm>
            <a:off x="6833519" y="4054944"/>
            <a:ext cx="19798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Arial" panose="020B0604020202020204" pitchFamily="34" charset="0"/>
                <a:cs typeface="Arial" panose="020B0604020202020204" pitchFamily="34" charset="0"/>
              </a:rPr>
              <a:t>Diaryliodonium</a:t>
            </a:r>
            <a:endParaRPr lang="ko-KR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40524F0-2AD2-2B4D-73E8-46FA241D0E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3791"/>
          <a:stretch/>
        </p:blipFill>
        <p:spPr>
          <a:xfrm>
            <a:off x="5511832" y="2771849"/>
            <a:ext cx="1015475" cy="131463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1A82F3B-FA5D-DAB0-B591-6B99B784A5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3907" y="3045465"/>
            <a:ext cx="1639026" cy="73934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E0A1D16-A045-7B8D-73E5-BDFB181B17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4746" y="2946384"/>
            <a:ext cx="1482026" cy="96556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BE6C0FC-886C-A6D5-CA26-55628E60E297}"/>
              </a:ext>
            </a:extLst>
          </p:cNvPr>
          <p:cNvSpPr txBox="1"/>
          <p:nvPr/>
        </p:nvSpPr>
        <p:spPr>
          <a:xfrm>
            <a:off x="8640633" y="4054944"/>
            <a:ext cx="19798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Arial" panose="020B0604020202020204" pitchFamily="34" charset="0"/>
                <a:cs typeface="Arial" panose="020B0604020202020204" pitchFamily="34" charset="0"/>
              </a:rPr>
              <a:t>Sulfonic acid ester</a:t>
            </a:r>
            <a:endParaRPr lang="ko-KR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CDCDD5-7819-66E0-3A38-C89DC00A5439}"/>
              </a:ext>
            </a:extLst>
          </p:cNvPr>
          <p:cNvSpPr txBox="1"/>
          <p:nvPr/>
        </p:nvSpPr>
        <p:spPr>
          <a:xfrm>
            <a:off x="6310629" y="2542174"/>
            <a:ext cx="11269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(Ionic)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D39D14-A960-C627-A98E-9B452F274713}"/>
              </a:ext>
            </a:extLst>
          </p:cNvPr>
          <p:cNvSpPr txBox="1"/>
          <p:nvPr/>
        </p:nvSpPr>
        <p:spPr>
          <a:xfrm>
            <a:off x="9006204" y="2520740"/>
            <a:ext cx="11269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(Non-ionic)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A711058-9F3B-DAB1-7242-3EAD719680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3038" t="32653" r="4254" b="37925"/>
          <a:stretch/>
        </p:blipFill>
        <p:spPr>
          <a:xfrm>
            <a:off x="6468061" y="3204499"/>
            <a:ext cx="348271" cy="386794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5D6C139D-D239-FE06-DFB9-CADFE9F9EF2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2470" t="61588" r="77077" b="19856"/>
          <a:stretch/>
        </p:blipFill>
        <p:spPr>
          <a:xfrm>
            <a:off x="2057046" y="2638210"/>
            <a:ext cx="982729" cy="1146598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3F4B7459-20DC-C529-46F0-49157679A06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4181" t="61588" r="57810" b="19514"/>
          <a:stretch/>
        </p:blipFill>
        <p:spPr>
          <a:xfrm>
            <a:off x="3369888" y="2644747"/>
            <a:ext cx="1693107" cy="1167736"/>
          </a:xfrm>
          <a:prstGeom prst="rect">
            <a:avLst/>
          </a:prstGeom>
        </p:spPr>
      </p:pic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151F7CCA-CCFD-5C65-CCB0-63A11326BCB8}"/>
              </a:ext>
            </a:extLst>
          </p:cNvPr>
          <p:cNvSpPr/>
          <p:nvPr/>
        </p:nvSpPr>
        <p:spPr>
          <a:xfrm>
            <a:off x="1553714" y="4583318"/>
            <a:ext cx="8961886" cy="1748262"/>
          </a:xfrm>
          <a:prstGeom prst="roundRect">
            <a:avLst>
              <a:gd name="adj" fmla="val 9476"/>
            </a:avLst>
          </a:prstGeom>
          <a:solidFill>
            <a:schemeClr val="bg1"/>
          </a:solidFill>
          <a:ln w="19050">
            <a:solidFill>
              <a:srgbClr val="7C00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F6F7E08-38D7-B077-D396-B43E6088DA07}"/>
              </a:ext>
            </a:extLst>
          </p:cNvPr>
          <p:cNvSpPr txBox="1"/>
          <p:nvPr/>
        </p:nvSpPr>
        <p:spPr>
          <a:xfrm>
            <a:off x="1676400" y="4634074"/>
            <a:ext cx="2563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Quencher structures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" name="Picture 2" descr="1,5,7-Triazabicyclo[4.4.0]dec-5-ene (TBD, Triazabicyclodecene, CAS Number: 5807-14-7)">
            <a:extLst>
              <a:ext uri="{FF2B5EF4-FFF2-40B4-BE49-F238E27FC236}">
                <a16:creationId xmlns:a16="http://schemas.microsoft.com/office/drawing/2014/main" id="{54FF343D-C216-3D0B-A5F7-E967DEA78F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677" y="5096347"/>
            <a:ext cx="1026591" cy="88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1,5-Diazabicyclo[4.3.0]non-5-ene 98%">
            <a:extLst>
              <a:ext uri="{FF2B5EF4-FFF2-40B4-BE49-F238E27FC236}">
                <a16:creationId xmlns:a16="http://schemas.microsoft.com/office/drawing/2014/main" id="{81BDE20E-AFF2-8775-D9C7-F2F31B58CE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5791" y="5096347"/>
            <a:ext cx="1279692" cy="88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6" descr="4-(Dimethylamino)pyridine (DMAP)에 대한 이미지 검색결과">
            <a:extLst>
              <a:ext uri="{FF2B5EF4-FFF2-40B4-BE49-F238E27FC236}">
                <a16:creationId xmlns:a16="http://schemas.microsoft.com/office/drawing/2014/main" id="{4E271484-6A13-96A4-ED34-1AE155A8FE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847" y="5096347"/>
            <a:ext cx="837987" cy="88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8" descr="1,8-Diazabicyclo[5.4.0]undec-7-ene (DBU)에 대한 이미지 검색결과">
            <a:extLst>
              <a:ext uri="{FF2B5EF4-FFF2-40B4-BE49-F238E27FC236}">
                <a16:creationId xmlns:a16="http://schemas.microsoft.com/office/drawing/2014/main" id="{E8A2329D-19B6-95BB-B93D-8C9CCE56EF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3161" y="5096347"/>
            <a:ext cx="1366162" cy="88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E5DE7166-1A66-4ADA-4C87-06AAB0A473F9}"/>
              </a:ext>
            </a:extLst>
          </p:cNvPr>
          <p:cNvSpPr txBox="1"/>
          <p:nvPr/>
        </p:nvSpPr>
        <p:spPr>
          <a:xfrm>
            <a:off x="2529062" y="5993254"/>
            <a:ext cx="10938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>
                <a:latin typeface="Arial" panose="020B0604020202020204" pitchFamily="34" charset="0"/>
                <a:cs typeface="Arial" panose="020B0604020202020204" pitchFamily="34" charset="0"/>
              </a:rPr>
              <a:t>TBD</a:t>
            </a:r>
            <a:endParaRPr lang="ko-KR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AB00F88-F94C-2133-DC49-DA1E2DC4B050}"/>
              </a:ext>
            </a:extLst>
          </p:cNvPr>
          <p:cNvSpPr txBox="1"/>
          <p:nvPr/>
        </p:nvSpPr>
        <p:spPr>
          <a:xfrm>
            <a:off x="4383930" y="5993254"/>
            <a:ext cx="10938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>
                <a:latin typeface="Arial" panose="020B0604020202020204" pitchFamily="34" charset="0"/>
                <a:cs typeface="Arial" panose="020B0604020202020204" pitchFamily="34" charset="0"/>
              </a:rPr>
              <a:t>DMAP</a:t>
            </a:r>
            <a:endParaRPr lang="ko-KR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75D4492-B1CC-2476-148A-877342010FE1}"/>
              </a:ext>
            </a:extLst>
          </p:cNvPr>
          <p:cNvSpPr txBox="1"/>
          <p:nvPr/>
        </p:nvSpPr>
        <p:spPr>
          <a:xfrm>
            <a:off x="6238727" y="5993254"/>
            <a:ext cx="10938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>
                <a:latin typeface="Arial" panose="020B0604020202020204" pitchFamily="34" charset="0"/>
                <a:cs typeface="Arial" panose="020B0604020202020204" pitchFamily="34" charset="0"/>
              </a:rPr>
              <a:t>DBN</a:t>
            </a:r>
            <a:endParaRPr lang="ko-KR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C0A6846-143D-25F7-3311-DC492AE389EC}"/>
              </a:ext>
            </a:extLst>
          </p:cNvPr>
          <p:cNvSpPr txBox="1"/>
          <p:nvPr/>
        </p:nvSpPr>
        <p:spPr>
          <a:xfrm>
            <a:off x="8399332" y="5993254"/>
            <a:ext cx="10938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>
                <a:latin typeface="Arial" panose="020B0604020202020204" pitchFamily="34" charset="0"/>
                <a:cs typeface="Arial" panose="020B0604020202020204" pitchFamily="34" charset="0"/>
              </a:rPr>
              <a:t>DBU</a:t>
            </a:r>
            <a:endParaRPr lang="ko-KR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8543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F5A643-590F-C14B-376D-DE5C82BB9DC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25" name="슬라이드 번호 개체 틀 24">
            <a:extLst>
              <a:ext uri="{FF2B5EF4-FFF2-40B4-BE49-F238E27FC236}">
                <a16:creationId xmlns:a16="http://schemas.microsoft.com/office/drawing/2014/main" id="{2886954C-FBE1-10D0-22B4-EA3CA0DA2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637C12F6-2E65-EB16-9552-99E00D08E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829490"/>
            <a:ext cx="9261474" cy="588148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Extreme ultraviolet (EUV) lithography</a:t>
            </a:r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BEA0731-F47F-AAC6-8262-C74294EB9E39}"/>
              </a:ext>
            </a:extLst>
          </p:cNvPr>
          <p:cNvGrpSpPr/>
          <p:nvPr/>
        </p:nvGrpSpPr>
        <p:grpSpPr>
          <a:xfrm>
            <a:off x="2573664" y="2314233"/>
            <a:ext cx="5043689" cy="2484612"/>
            <a:chOff x="609598" y="2236593"/>
            <a:chExt cx="5396919" cy="2658619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2A6E5512-C998-B272-7E0B-04C7568829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9598" y="2236593"/>
              <a:ext cx="5019415" cy="2658619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3DBD78A-48D2-A448-D701-D2E185082D5D}"/>
                </a:ext>
              </a:extLst>
            </p:cNvPr>
            <p:cNvSpPr/>
            <p:nvPr/>
          </p:nvSpPr>
          <p:spPr>
            <a:xfrm>
              <a:off x="609598" y="2270149"/>
              <a:ext cx="4264406" cy="3388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56C0F91-87D4-8BE7-40C3-D9A7361BD3A2}"/>
                </a:ext>
              </a:extLst>
            </p:cNvPr>
            <p:cNvSpPr/>
            <p:nvPr/>
          </p:nvSpPr>
          <p:spPr>
            <a:xfrm>
              <a:off x="4117594" y="2473118"/>
              <a:ext cx="1888923" cy="3388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B272F2B-F232-C832-9245-75C1BD253D8D}"/>
              </a:ext>
            </a:extLst>
          </p:cNvPr>
          <p:cNvSpPr txBox="1"/>
          <p:nvPr/>
        </p:nvSpPr>
        <p:spPr>
          <a:xfrm>
            <a:off x="609598" y="1531902"/>
            <a:ext cx="50194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altLang="ko-KR" sz="2200" dirty="0">
                <a:latin typeface="Arial" panose="020B0604020202020204" pitchFamily="34" charset="0"/>
                <a:cs typeface="Arial" panose="020B0604020202020204" pitchFamily="34" charset="0"/>
              </a:rPr>
              <a:t>Line Etch Roughness (LER)</a:t>
            </a:r>
            <a:endParaRPr lang="ko-KR" alt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84DE8B-99BC-DF37-C6A9-D5F2D2323E34}"/>
              </a:ext>
            </a:extLst>
          </p:cNvPr>
          <p:cNvSpPr txBox="1"/>
          <p:nvPr/>
        </p:nvSpPr>
        <p:spPr>
          <a:xfrm>
            <a:off x="5248312" y="5810454"/>
            <a:ext cx="2104704" cy="2437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*</a:t>
            </a:r>
            <a:r>
              <a:rPr lang="en-US" altLang="ko-KR" sz="1000" i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PLOS ONE</a:t>
            </a:r>
            <a:r>
              <a:rPr lang="en-US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2015, 10, e0133088</a:t>
            </a:r>
            <a:endParaRPr lang="ko-KR" altLang="ko-KR" sz="10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FB06652A-E580-61EB-3B6F-A7DD8E00A555}"/>
              </a:ext>
            </a:extLst>
          </p:cNvPr>
          <p:cNvGrpSpPr/>
          <p:nvPr/>
        </p:nvGrpSpPr>
        <p:grpSpPr>
          <a:xfrm>
            <a:off x="480412" y="2113693"/>
            <a:ext cx="2275228" cy="4477607"/>
            <a:chOff x="508987" y="2113693"/>
            <a:chExt cx="2275228" cy="4477607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D88A3583-27F5-20A0-B3F6-E2B0FEFB86AD}"/>
                </a:ext>
              </a:extLst>
            </p:cNvPr>
            <p:cNvGrpSpPr/>
            <p:nvPr/>
          </p:nvGrpSpPr>
          <p:grpSpPr>
            <a:xfrm>
              <a:off x="508987" y="2113693"/>
              <a:ext cx="2275228" cy="4477607"/>
              <a:chOff x="6392464" y="2124786"/>
              <a:chExt cx="2275228" cy="4477607"/>
            </a:xfrm>
          </p:grpSpPr>
          <p:pic>
            <p:nvPicPr>
              <p:cNvPr id="20" name="그림 19" descr="도표이(가) 표시된 사진&#10;&#10;자동 생성된 설명">
                <a:extLst>
                  <a:ext uri="{FF2B5EF4-FFF2-40B4-BE49-F238E27FC236}">
                    <a16:creationId xmlns:a16="http://schemas.microsoft.com/office/drawing/2014/main" id="{410ACA55-2CE7-149D-28E7-1E1A2CA0D04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51575" t="3507" r="3629" b="44643"/>
              <a:stretch/>
            </p:blipFill>
            <p:spPr>
              <a:xfrm>
                <a:off x="6473506" y="2124786"/>
                <a:ext cx="1881862" cy="2394827"/>
              </a:xfrm>
              <a:custGeom>
                <a:avLst/>
                <a:gdLst>
                  <a:gd name="connsiteX0" fmla="*/ 307766 w 1881862"/>
                  <a:gd name="connsiteY0" fmla="*/ 0 h 2394827"/>
                  <a:gd name="connsiteX1" fmla="*/ 1567035 w 1881862"/>
                  <a:gd name="connsiteY1" fmla="*/ 0 h 2394827"/>
                  <a:gd name="connsiteX2" fmla="*/ 1881862 w 1881862"/>
                  <a:gd name="connsiteY2" fmla="*/ 314827 h 2394827"/>
                  <a:gd name="connsiteX3" fmla="*/ 1881862 w 1881862"/>
                  <a:gd name="connsiteY3" fmla="*/ 2080000 h 2394827"/>
                  <a:gd name="connsiteX4" fmla="*/ 1567035 w 1881862"/>
                  <a:gd name="connsiteY4" fmla="*/ 2394827 h 2394827"/>
                  <a:gd name="connsiteX5" fmla="*/ 307766 w 1881862"/>
                  <a:gd name="connsiteY5" fmla="*/ 2394827 h 2394827"/>
                  <a:gd name="connsiteX6" fmla="*/ 17680 w 1881862"/>
                  <a:gd name="connsiteY6" fmla="*/ 2202545 h 2394827"/>
                  <a:gd name="connsiteX7" fmla="*/ 0 w 1881862"/>
                  <a:gd name="connsiteY7" fmla="*/ 2145591 h 2394827"/>
                  <a:gd name="connsiteX8" fmla="*/ 0 w 1881862"/>
                  <a:gd name="connsiteY8" fmla="*/ 249237 h 2394827"/>
                  <a:gd name="connsiteX9" fmla="*/ 17680 w 1881862"/>
                  <a:gd name="connsiteY9" fmla="*/ 192282 h 2394827"/>
                  <a:gd name="connsiteX10" fmla="*/ 307766 w 1881862"/>
                  <a:gd name="connsiteY10" fmla="*/ 0 h 23948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881862" h="2394827">
                    <a:moveTo>
                      <a:pt x="307766" y="0"/>
                    </a:moveTo>
                    <a:lnTo>
                      <a:pt x="1567035" y="0"/>
                    </a:lnTo>
                    <a:cubicBezTo>
                      <a:pt x="1740909" y="0"/>
                      <a:pt x="1881862" y="140953"/>
                      <a:pt x="1881862" y="314827"/>
                    </a:cubicBezTo>
                    <a:lnTo>
                      <a:pt x="1881862" y="2080000"/>
                    </a:lnTo>
                    <a:cubicBezTo>
                      <a:pt x="1881862" y="2253874"/>
                      <a:pt x="1740909" y="2394827"/>
                      <a:pt x="1567035" y="2394827"/>
                    </a:cubicBezTo>
                    <a:lnTo>
                      <a:pt x="307766" y="2394827"/>
                    </a:lnTo>
                    <a:cubicBezTo>
                      <a:pt x="177361" y="2394827"/>
                      <a:pt x="65473" y="2315541"/>
                      <a:pt x="17680" y="2202545"/>
                    </a:cubicBezTo>
                    <a:lnTo>
                      <a:pt x="0" y="2145591"/>
                    </a:lnTo>
                    <a:lnTo>
                      <a:pt x="0" y="249237"/>
                    </a:lnTo>
                    <a:lnTo>
                      <a:pt x="17680" y="192282"/>
                    </a:lnTo>
                    <a:cubicBezTo>
                      <a:pt x="65473" y="79286"/>
                      <a:pt x="177361" y="0"/>
                      <a:pt x="307766" y="0"/>
                    </a:cubicBezTo>
                    <a:close/>
                  </a:path>
                </a:pathLst>
              </a:custGeom>
            </p:spPr>
          </p:pic>
          <p:pic>
            <p:nvPicPr>
              <p:cNvPr id="21" name="그림 20" descr="도표이(가) 표시된 사진&#10;&#10;자동 생성된 설명">
                <a:extLst>
                  <a:ext uri="{FF2B5EF4-FFF2-40B4-BE49-F238E27FC236}">
                    <a16:creationId xmlns:a16="http://schemas.microsoft.com/office/drawing/2014/main" id="{DF690028-2BD0-6423-A939-87E08AC3E7C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50550" t="55669"/>
              <a:stretch/>
            </p:blipFill>
            <p:spPr>
              <a:xfrm>
                <a:off x="6590279" y="4554860"/>
                <a:ext cx="2077413" cy="2047533"/>
              </a:xfrm>
              <a:prstGeom prst="rect">
                <a:avLst/>
              </a:prstGeom>
            </p:spPr>
          </p:pic>
          <p:sp>
            <p:nvSpPr>
              <p:cNvPr id="22" name="이등변 삼각형 21">
                <a:extLst>
                  <a:ext uri="{FF2B5EF4-FFF2-40B4-BE49-F238E27FC236}">
                    <a16:creationId xmlns:a16="http://schemas.microsoft.com/office/drawing/2014/main" id="{373DEAD1-6621-9AB1-DCD8-1D0B8B41C721}"/>
                  </a:ext>
                </a:extLst>
              </p:cNvPr>
              <p:cNvSpPr/>
              <p:nvPr/>
            </p:nvSpPr>
            <p:spPr>
              <a:xfrm rot="5400000">
                <a:off x="6419848" y="5424490"/>
                <a:ext cx="283369" cy="338138"/>
              </a:xfrm>
              <a:prstGeom prst="triangle">
                <a:avLst>
                  <a:gd name="adj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5671A142-5CE9-E4A2-027D-7430BA4CC02E}"/>
                </a:ext>
              </a:extLst>
            </p:cNvPr>
            <p:cNvSpPr/>
            <p:nvPr/>
          </p:nvSpPr>
          <p:spPr>
            <a:xfrm>
              <a:off x="1618507" y="5038339"/>
              <a:ext cx="238126" cy="16623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F8A9092E-59FE-AD82-1963-02B3FA039F1D}"/>
                </a:ext>
              </a:extLst>
            </p:cNvPr>
            <p:cNvCxnSpPr>
              <a:cxnSpLocks/>
              <a:stCxn id="26" idx="6"/>
            </p:cNvCxnSpPr>
            <p:nvPr/>
          </p:nvCxnSpPr>
          <p:spPr>
            <a:xfrm>
              <a:off x="1856633" y="5121457"/>
              <a:ext cx="709611" cy="327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634B242C-A4A9-8365-A6F1-09557517F5A1}"/>
              </a:ext>
            </a:extLst>
          </p:cNvPr>
          <p:cNvSpPr/>
          <p:nvPr/>
        </p:nvSpPr>
        <p:spPr>
          <a:xfrm>
            <a:off x="2629880" y="2149203"/>
            <a:ext cx="4653929" cy="3642202"/>
          </a:xfrm>
          <a:prstGeom prst="roundRect">
            <a:avLst>
              <a:gd name="adj" fmla="val 4053"/>
            </a:avLst>
          </a:prstGeom>
          <a:noFill/>
          <a:ln w="19050">
            <a:solidFill>
              <a:srgbClr val="7C00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783FD6E-A2E6-01BD-CA65-59957D590080}"/>
              </a:ext>
            </a:extLst>
          </p:cNvPr>
          <p:cNvSpPr/>
          <p:nvPr/>
        </p:nvSpPr>
        <p:spPr>
          <a:xfrm>
            <a:off x="2790702" y="4916257"/>
            <a:ext cx="276225" cy="186415"/>
          </a:xfrm>
          <a:prstGeom prst="rect">
            <a:avLst/>
          </a:prstGeom>
          <a:solidFill>
            <a:srgbClr val="F9A8A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FA4FA9E-3DBD-23E3-CB80-E6E0F482A0DD}"/>
              </a:ext>
            </a:extLst>
          </p:cNvPr>
          <p:cNvSpPr/>
          <p:nvPr/>
        </p:nvSpPr>
        <p:spPr>
          <a:xfrm>
            <a:off x="4095103" y="4916257"/>
            <a:ext cx="276225" cy="186415"/>
          </a:xfrm>
          <a:prstGeom prst="rect">
            <a:avLst/>
          </a:prstGeom>
          <a:solidFill>
            <a:srgbClr val="B8C8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68D27F9-D6D1-F304-D522-2E2A0D42BA11}"/>
              </a:ext>
            </a:extLst>
          </p:cNvPr>
          <p:cNvSpPr txBox="1"/>
          <p:nvPr/>
        </p:nvSpPr>
        <p:spPr>
          <a:xfrm>
            <a:off x="3057401" y="4883420"/>
            <a:ext cx="9732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Arial" panose="020B0604020202020204" pitchFamily="34" charset="0"/>
                <a:cs typeface="Arial" panose="020B0604020202020204" pitchFamily="34" charset="0"/>
              </a:rPr>
              <a:t>: Real shape</a:t>
            </a:r>
            <a:endParaRPr lang="ko-KR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14380A2-7ED5-B4AA-D812-5DC02FCB4F8D}"/>
              </a:ext>
            </a:extLst>
          </p:cNvPr>
          <p:cNvSpPr txBox="1"/>
          <p:nvPr/>
        </p:nvSpPr>
        <p:spPr>
          <a:xfrm>
            <a:off x="4367803" y="4883420"/>
            <a:ext cx="1056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latin typeface="Arial" panose="020B0604020202020204" pitchFamily="34" charset="0"/>
                <a:cs typeface="Arial" panose="020B0604020202020204" pitchFamily="34" charset="0"/>
              </a:rPr>
              <a:t>: Ideal shape</a:t>
            </a:r>
            <a:endParaRPr lang="ko-KR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ECF073D-067A-E63D-6C6D-D0BD70749568}"/>
              </a:ext>
            </a:extLst>
          </p:cNvPr>
          <p:cNvSpPr txBox="1"/>
          <p:nvPr/>
        </p:nvSpPr>
        <p:spPr>
          <a:xfrm>
            <a:off x="9439275" y="5810454"/>
            <a:ext cx="2661266" cy="2437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**</a:t>
            </a:r>
            <a:r>
              <a:rPr lang="nl-NL" altLang="ko-KR" sz="1000" i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Jpn. J. Appl. Phys.</a:t>
            </a:r>
            <a:r>
              <a:rPr lang="en-US" altLang="ko-KR" sz="1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2005, 44, 5484-5488</a:t>
            </a:r>
            <a:endParaRPr lang="ko-KR" altLang="ko-KR" sz="10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649C292-99CC-3145-1C29-16A1337255B0}"/>
              </a:ext>
            </a:extLst>
          </p:cNvPr>
          <p:cNvGrpSpPr/>
          <p:nvPr/>
        </p:nvGrpSpPr>
        <p:grpSpPr>
          <a:xfrm>
            <a:off x="7656848" y="4185084"/>
            <a:ext cx="2018513" cy="1538796"/>
            <a:chOff x="7656848" y="4108884"/>
            <a:chExt cx="2018513" cy="1538796"/>
          </a:xfrm>
        </p:grpSpPr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04B0871D-4E98-CD4B-C205-CCB3F72306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49865"/>
            <a:stretch/>
          </p:blipFill>
          <p:spPr>
            <a:xfrm>
              <a:off x="7656848" y="4108884"/>
              <a:ext cx="2018513" cy="1538796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B5616AF-C223-8AA3-BC1F-8C789FD51B5B}"/>
                </a:ext>
              </a:extLst>
            </p:cNvPr>
            <p:cNvSpPr txBox="1"/>
            <p:nvPr/>
          </p:nvSpPr>
          <p:spPr>
            <a:xfrm>
              <a:off x="8030485" y="4675973"/>
              <a:ext cx="1271238" cy="307777"/>
            </a:xfrm>
            <a:prstGeom prst="rect">
              <a:avLst/>
            </a:prstGeom>
            <a:solidFill>
              <a:schemeClr val="bg1">
                <a:lumMod val="65000"/>
                <a:alpha val="69804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LER: 7.7 nm</a:t>
              </a:r>
              <a:endParaRPr lang="ko-KR" alt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45" name="그림 44">
            <a:extLst>
              <a:ext uri="{FF2B5EF4-FFF2-40B4-BE49-F238E27FC236}">
                <a16:creationId xmlns:a16="http://schemas.microsoft.com/office/drawing/2014/main" id="{F77C0FEC-B907-4D30-1519-DBEAE90F3A1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12630"/>
          <a:stretch/>
        </p:blipFill>
        <p:spPr>
          <a:xfrm>
            <a:off x="8349607" y="2926863"/>
            <a:ext cx="1369068" cy="950409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AEA85CD3-EB52-FCA5-7D44-45355B59835B}"/>
              </a:ext>
            </a:extLst>
          </p:cNvPr>
          <p:cNvSpPr txBox="1"/>
          <p:nvPr/>
        </p:nvSpPr>
        <p:spPr>
          <a:xfrm>
            <a:off x="7617353" y="3399203"/>
            <a:ext cx="1070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PAG-1</a:t>
            </a:r>
            <a:b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(TPS-PFBS)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8F752970-7ADE-15D4-F526-9DF97C3D48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95258" y="2918122"/>
            <a:ext cx="1353286" cy="950400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A0373C65-26B4-7304-4523-C7F789216C72}"/>
              </a:ext>
            </a:extLst>
          </p:cNvPr>
          <p:cNvSpPr txBox="1"/>
          <p:nvPr/>
        </p:nvSpPr>
        <p:spPr>
          <a:xfrm>
            <a:off x="9705973" y="3399203"/>
            <a:ext cx="1070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PAG-2</a:t>
            </a:r>
            <a:b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(TPS-</a:t>
            </a:r>
            <a:r>
              <a:rPr lang="en-US" altLang="ko-KR" sz="1200" dirty="0" err="1">
                <a:latin typeface="Arial" panose="020B0604020202020204" pitchFamily="34" charset="0"/>
                <a:cs typeface="Arial" panose="020B0604020202020204" pitchFamily="34" charset="0"/>
              </a:rPr>
              <a:t>nOS</a:t>
            </a:r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439FDFF9-BE3F-D3B3-5705-F004D727F515}"/>
              </a:ext>
            </a:extLst>
          </p:cNvPr>
          <p:cNvSpPr/>
          <p:nvPr/>
        </p:nvSpPr>
        <p:spPr>
          <a:xfrm>
            <a:off x="7363899" y="2149203"/>
            <a:ext cx="4637601" cy="3642201"/>
          </a:xfrm>
          <a:prstGeom prst="roundRect">
            <a:avLst>
              <a:gd name="adj" fmla="val 4053"/>
            </a:avLst>
          </a:prstGeom>
          <a:noFill/>
          <a:ln w="19050">
            <a:solidFill>
              <a:srgbClr val="7C00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66A47A2-3E5E-3E23-D304-67E1B21E8355}"/>
              </a:ext>
            </a:extLst>
          </p:cNvPr>
          <p:cNvSpPr txBox="1"/>
          <p:nvPr/>
        </p:nvSpPr>
        <p:spPr>
          <a:xfrm>
            <a:off x="2748226" y="2253382"/>
            <a:ext cx="4566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Definition of LER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C8BF504-FC6B-932F-7B1F-5C7CF78695E1}"/>
              </a:ext>
            </a:extLst>
          </p:cNvPr>
          <p:cNvSpPr txBox="1"/>
          <p:nvPr/>
        </p:nvSpPr>
        <p:spPr>
          <a:xfrm>
            <a:off x="7487040" y="2271040"/>
            <a:ext cx="405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PAG dispersity effect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DDEE4C-C77C-02AF-F9F5-5AB590C08972}"/>
              </a:ext>
            </a:extLst>
          </p:cNvPr>
          <p:cNvSpPr txBox="1"/>
          <p:nvPr/>
        </p:nvSpPr>
        <p:spPr>
          <a:xfrm>
            <a:off x="2636807" y="5330853"/>
            <a:ext cx="4653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LER: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Deviation of a feature edge from an ideal shape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2BCD4C-7766-568A-427B-22D2581FC662}"/>
              </a:ext>
            </a:extLst>
          </p:cNvPr>
          <p:cNvSpPr txBox="1"/>
          <p:nvPr/>
        </p:nvSpPr>
        <p:spPr>
          <a:xfrm>
            <a:off x="9769659" y="2606539"/>
            <a:ext cx="21126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 homogeneous</a:t>
            </a:r>
            <a:endParaRPr lang="ko-KR" altLang="en-US" sz="12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C38E3D8-3B8D-7A02-F529-09C04FCE7DFF}"/>
              </a:ext>
            </a:extLst>
          </p:cNvPr>
          <p:cNvGrpSpPr/>
          <p:nvPr/>
        </p:nvGrpSpPr>
        <p:grpSpPr>
          <a:xfrm>
            <a:off x="9791979" y="4185084"/>
            <a:ext cx="2013587" cy="1538796"/>
            <a:chOff x="9722129" y="4108884"/>
            <a:chExt cx="2013587" cy="1538796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60F85729-83C5-482C-B631-99E3D4016D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49987"/>
            <a:stretch/>
          </p:blipFill>
          <p:spPr>
            <a:xfrm>
              <a:off x="9722129" y="4108884"/>
              <a:ext cx="2013587" cy="1538796"/>
            </a:xfrm>
            <a:prstGeom prst="rect">
              <a:avLst/>
            </a:prstGeom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93BF68D-4717-E3AF-2601-F477622AE6E7}"/>
                </a:ext>
              </a:extLst>
            </p:cNvPr>
            <p:cNvSpPr txBox="1"/>
            <p:nvPr/>
          </p:nvSpPr>
          <p:spPr>
            <a:xfrm>
              <a:off x="10093303" y="4675973"/>
              <a:ext cx="1271238" cy="307777"/>
            </a:xfrm>
            <a:prstGeom prst="rect">
              <a:avLst/>
            </a:prstGeom>
            <a:solidFill>
              <a:schemeClr val="bg1">
                <a:lumMod val="65000"/>
                <a:alpha val="69804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LER: 5.1 nm</a:t>
              </a:r>
              <a:endParaRPr lang="ko-KR" alt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8F39F607-CD60-ABB1-609E-690513CBFAE9}"/>
              </a:ext>
            </a:extLst>
          </p:cNvPr>
          <p:cNvSpPr txBox="1"/>
          <p:nvPr/>
        </p:nvSpPr>
        <p:spPr>
          <a:xfrm>
            <a:off x="10825805" y="3888186"/>
            <a:ext cx="11566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less LER</a:t>
            </a:r>
            <a:endParaRPr lang="ko-KR" altLang="en-US" sz="12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53232C84-C354-D101-9E89-EE2DCF7BCCCC}"/>
              </a:ext>
            </a:extLst>
          </p:cNvPr>
          <p:cNvSpPr/>
          <p:nvPr/>
        </p:nvSpPr>
        <p:spPr>
          <a:xfrm>
            <a:off x="8478255" y="3951166"/>
            <a:ext cx="375698" cy="190025"/>
          </a:xfrm>
          <a:prstGeom prst="downArrow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5CAC2583-EB26-2F62-B642-C1D4822F8CFD}"/>
              </a:ext>
            </a:extLst>
          </p:cNvPr>
          <p:cNvSpPr/>
          <p:nvPr/>
        </p:nvSpPr>
        <p:spPr>
          <a:xfrm>
            <a:off x="10610923" y="3931803"/>
            <a:ext cx="375698" cy="190025"/>
          </a:xfrm>
          <a:prstGeom prst="downArrow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D50020E-2B18-7002-B343-C1F22905D82B}"/>
              </a:ext>
            </a:extLst>
          </p:cNvPr>
          <p:cNvSpPr txBox="1"/>
          <p:nvPr/>
        </p:nvSpPr>
        <p:spPr>
          <a:xfrm>
            <a:off x="2588774" y="6114512"/>
            <a:ext cx="9037311" cy="590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EUV 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공정을 통해 나타나는 패턴 산포에서 패턴 거칠기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(LER)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가 중요 요소일 것으로 예상됨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선행 연구에서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photoresist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내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PAG 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의 균일한 분포성이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LER 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개선에 효과가 있음을 보임</a:t>
            </a:r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288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D01F754A6853774F86CDFD8AE450A15A" ma:contentTypeVersion="15" ma:contentTypeDescription="새 문서를 만듭니다." ma:contentTypeScope="" ma:versionID="9fd5683f369132121342b7974ff3bc94">
  <xsd:schema xmlns:xsd="http://www.w3.org/2001/XMLSchema" xmlns:xs="http://www.w3.org/2001/XMLSchema" xmlns:p="http://schemas.microsoft.com/office/2006/metadata/properties" xmlns:ns2="f63399ca-b724-4ab8-bdda-cb5416036bc3" xmlns:ns3="dfa70cce-b021-4e07-9e5a-edb74f71f66f" targetNamespace="http://schemas.microsoft.com/office/2006/metadata/properties" ma:root="true" ma:fieldsID="c41391e3658779d7e117fb530bb9da79" ns2:_="" ns3:_="">
    <xsd:import namespace="f63399ca-b724-4ab8-bdda-cb5416036bc3"/>
    <xsd:import namespace="dfa70cce-b021-4e07-9e5a-edb74f71f66f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3:lcf76f155ced4ddcb4097134ff3c332f" minOccurs="0"/>
                <xsd:element ref="ns2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3399ca-b724-4ab8-bdda-cb5416036bc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세부 정보 공유" ma:description="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c1c14ace-bd9a-4d21-a400-64ed20b57023}" ma:internalName="TaxCatchAll" ma:showField="CatchAllData" ma:web="f63399ca-b724-4ab8-bdda-cb5416036bc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a70cce-b021-4e07-9e5a-edb74f71f66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이미지 태그" ma:readOnly="false" ma:fieldId="{5cf76f15-5ced-4ddc-b409-7134ff3c332f}" ma:taxonomyMulti="true" ma:sspId="0ee9273b-7eaf-47b6-b31d-121af35afd4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f63399ca-b724-4ab8-bdda-cb5416036bc3" xsi:nil="true"/>
    <lcf76f155ced4ddcb4097134ff3c332f xmlns="dfa70cce-b021-4e07-9e5a-edb74f71f66f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DBA935FE-27E8-4143-869E-1940055E5FF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71EA54C-B2BB-4D13-B3D6-DCC0944F42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63399ca-b724-4ab8-bdda-cb5416036bc3"/>
    <ds:schemaRef ds:uri="dfa70cce-b021-4e07-9e5a-edb74f71f66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894663D-2990-499C-AB86-21D1CE78228E}">
  <ds:schemaRefs>
    <ds:schemaRef ds:uri="http://purl.org/dc/elements/1.1/"/>
    <ds:schemaRef ds:uri="http://schemas.microsoft.com/office/infopath/2007/PartnerControls"/>
    <ds:schemaRef ds:uri="http://purl.org/dc/terms/"/>
    <ds:schemaRef ds:uri="http://schemas.microsoft.com/office/2006/metadata/properties"/>
    <ds:schemaRef ds:uri="http://schemas.microsoft.com/office/2006/documentManagement/types"/>
    <ds:schemaRef ds:uri="dfa70cce-b021-4e07-9e5a-edb74f71f66f"/>
    <ds:schemaRef ds:uri="f63399ca-b724-4ab8-bdda-cb5416036bc3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88912</TotalTime>
  <Words>955</Words>
  <Application>Microsoft Office PowerPoint</Application>
  <PresentationFormat>와이드스크린</PresentationFormat>
  <Paragraphs>186</Paragraphs>
  <Slides>3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Extreme ultraviolet (EUV) lithography</vt:lpstr>
      <vt:lpstr>Extreme ultraviolet (EUV) lithography</vt:lpstr>
      <vt:lpstr>Extreme ultraviolet (EUV) lithography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이지윤[ 박사후연구원 / 화공생명공학과 ]</cp:lastModifiedBy>
  <cp:revision>178</cp:revision>
  <cp:lastPrinted>2022-12-04T13:57:06Z</cp:lastPrinted>
  <dcterms:created xsi:type="dcterms:W3CDTF">2006-10-05T04:04:58Z</dcterms:created>
  <dcterms:modified xsi:type="dcterms:W3CDTF">2024-08-05T01:31:03Z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0x010100D01F754A6853774F86CDFD8AE450A15A</vt:lpwstr>
  </property>
</Properties>
</file>