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  <p:sldMasterId id="2147483698" r:id="rId2"/>
    <p:sldMasterId id="2147483699" r:id="rId3"/>
    <p:sldMasterId id="2147483700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  <p:embeddedFont>
      <p:font typeface="Verdana" panose="020B060403050404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2CB94-4AFE-4F6A-95CC-50E1B217BCA8}" v="8" dt="2018-08-26T02:04:18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0" autoAdjust="0"/>
  </p:normalViewPr>
  <p:slideViewPr>
    <p:cSldViewPr snapToGrid="0">
      <p:cViewPr varScale="1">
        <p:scale>
          <a:sx n="155" d="100"/>
          <a:sy n="155" d="100"/>
        </p:scale>
        <p:origin x="11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" userId="dba7fd706bba3b9c" providerId="LiveId" clId="{8A42CB94-4AFE-4F6A-95CC-50E1B217BCA8}"/>
    <pc:docChg chg="modSld">
      <pc:chgData name="marcos vinicius" userId="dba7fd706bba3b9c" providerId="LiveId" clId="{8A42CB94-4AFE-4F6A-95CC-50E1B217BCA8}" dt="2018-08-26T02:04:18.980" v="7" actId="20577"/>
      <pc:docMkLst>
        <pc:docMk/>
      </pc:docMkLst>
      <pc:sldChg chg="modSp">
        <pc:chgData name="marcos vinicius" userId="dba7fd706bba3b9c" providerId="LiveId" clId="{8A42CB94-4AFE-4F6A-95CC-50E1B217BCA8}" dt="2018-08-26T02:04:18.980" v="7" actId="20577"/>
        <pc:sldMkLst>
          <pc:docMk/>
          <pc:sldMk cId="0" sldId="256"/>
        </pc:sldMkLst>
        <pc:spChg chg="mod">
          <ac:chgData name="marcos vinicius" userId="dba7fd706bba3b9c" providerId="LiveId" clId="{8A42CB94-4AFE-4F6A-95CC-50E1B217BCA8}" dt="2018-08-26T02:04:18.980" v="7" actId="20577"/>
          <ac:spMkLst>
            <pc:docMk/>
            <pc:sldMk cId="0" sldId="256"/>
            <ac:spMk id="6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rtl="0"/>
            <a:endParaRPr/>
          </a:p>
        </p:txBody>
      </p:sp>
    </p:spTree>
    <p:extLst>
      <p:ext uri="{BB962C8B-B14F-4D97-AF65-F5344CB8AC3E}">
        <p14:creationId xmlns:p14="http://schemas.microsoft.com/office/powerpoint/2010/main" val="29436713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is.unal.edu.co/~fgonza/courses/2008-I/ml/sesgovarianza-rbeltran.pdf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350" tIns="81350" rIns="81350" bIns="8135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33" name="Shape 7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48" name="Shape 7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Se implementan a través de iteradores en el módulo cross_validation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64" name="Shape 7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Se implementan a través de iteradores en el módulo cross_validation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88" name="Shape 7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06" name="Shape 8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u="sng">
                <a:solidFill>
                  <a:srgbClr val="0097A7"/>
                </a:solidFill>
                <a:hlinkClick r:id="rId3"/>
              </a:rPr>
              <a:t>http://dis.unal.edu.co/~fgonza/courses/2008-I/ml/sesgovarianza-rbeltran.pdf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Otro ejemplo es la utilización de estimadores polinomiales, la gura 3 ilustra este caso, los modelos complejos, en este ejemplo los polinomios de mayor orden ajustan mucho mejor la función real, disminuyendo el sesgo, sin embargo fluctúan mucho de acuerdo a los conjuntos de datos que son utilizados.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En el gráfico, está cortado, pero la función es continua. 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23" name="Shape 8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32" name="Shape 8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40" name="Shape 8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47" name="Shape 8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55" name="Shape 8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64" name="Shape 8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72" name="Shape 8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80" name="Shape 8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87" name="Shape 8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82" name="Shape 6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896" name="Shape 8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904" name="Shape 9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914" name="Shape 9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03" name="Shape 7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b="1">
                <a:solidFill>
                  <a:schemeClr val="dk1"/>
                </a:solidFill>
                <a:highlight>
                  <a:schemeClr val="lt1"/>
                </a:highlight>
              </a:rPr>
              <a:t>NOTA INTERESANTE:</a:t>
            </a:r>
            <a:endParaRPr sz="10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b="1">
                <a:solidFill>
                  <a:schemeClr val="dk1"/>
                </a:solidFill>
                <a:highlight>
                  <a:schemeClr val="lt1"/>
                </a:highlight>
              </a:rPr>
              <a:t>Furthermore, the nearest neighbor model is an </a:t>
            </a:r>
            <a:r>
              <a:rPr lang="pt-BR" sz="1050" b="1" i="1">
                <a:solidFill>
                  <a:schemeClr val="dk1"/>
                </a:solidFill>
                <a:highlight>
                  <a:schemeClr val="lt1"/>
                </a:highlight>
              </a:rPr>
              <a:t>instance-based</a:t>
            </a:r>
            <a:r>
              <a:rPr lang="pt-BR" sz="1050" b="1">
                <a:solidFill>
                  <a:schemeClr val="dk1"/>
                </a:solidFill>
                <a:highlight>
                  <a:schemeClr val="lt1"/>
                </a:highlight>
              </a:rPr>
              <a:t> estimator that simply stores the training data, and predicts labels by comparing new data to these stored points: except in contrived cases, it will get 100% accuracy </a:t>
            </a:r>
            <a:r>
              <a:rPr lang="pt-BR" sz="1050" b="1" i="1">
                <a:solidFill>
                  <a:schemeClr val="dk1"/>
                </a:solidFill>
                <a:highlight>
                  <a:schemeClr val="lt1"/>
                </a:highlight>
              </a:rPr>
              <a:t>every time!</a:t>
            </a:r>
            <a:endParaRPr sz="1050" b="1"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19" name="Shape 7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rtl="0"/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rtl="0"/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rtl="0"/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674240" y="1203336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457200" y="205092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457200" y="2761452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4674240" y="1203336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467424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4674240" y="2761452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rtl="0"/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2"/>
          </p:nvPr>
        </p:nvSpPr>
        <p:spPr>
          <a:xfrm>
            <a:off x="467424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3"/>
          </p:nvPr>
        </p:nvSpPr>
        <p:spPr>
          <a:xfrm>
            <a:off x="457200" y="2761452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7200" y="2761452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4240" y="1203336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674240" y="2761452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4"/>
          </p:nvPr>
        </p:nvSpPr>
        <p:spPr>
          <a:xfrm>
            <a:off x="457200" y="2761452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4800" y="1203336"/>
            <a:ext cx="4153800" cy="29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4800" y="1203336"/>
            <a:ext cx="4153800" cy="29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0" y="-85047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169" name="Shape 169"/>
          <p:cNvCxnSpPr/>
          <p:nvPr/>
        </p:nvCxnSpPr>
        <p:spPr>
          <a:xfrm rot="10800000">
            <a:off x="399835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648200" y="101201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480644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27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27" y="1480644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47793" y="130723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145936" y="4547419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Shape 189"/>
          <p:cNvGrpSpPr/>
          <p:nvPr/>
        </p:nvGrpSpPr>
        <p:grpSpPr>
          <a:xfrm>
            <a:off x="2415383" y="1108869"/>
            <a:ext cx="4453656" cy="2929087"/>
            <a:chOff x="2415382" y="1108869"/>
            <a:chExt cx="4453656" cy="2929087"/>
          </a:xfrm>
        </p:grpSpPr>
        <p:sp>
          <p:nvSpPr>
            <p:cNvPr id="190" name="Shape 190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546600" y="199469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8593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024438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5035550" y="190261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757738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5170488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5170488" y="21248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5035550" y="19534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5145088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011738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454400" y="19946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944938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767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275138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3944938" y="1902619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052888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640138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2844800" y="254714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335338" y="2140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3157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3665538" y="21058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3543300" y="2550319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3194050" y="2169319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3222625" y="2077244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2670970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2415382" y="3375027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2888457" y="3375027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2890045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Shape 233"/>
            <p:cNvGrpSpPr/>
            <p:nvPr/>
          </p:nvGrpSpPr>
          <p:grpSpPr>
            <a:xfrm>
              <a:off x="3186172" y="2302670"/>
              <a:ext cx="468241" cy="828601"/>
              <a:chOff x="2548790" y="2218532"/>
              <a:chExt cx="468241" cy="828601"/>
            </a:xfrm>
          </p:grpSpPr>
          <p:grpSp>
            <p:nvGrpSpPr>
              <p:cNvPr id="234" name="Shape 234"/>
              <p:cNvGrpSpPr/>
              <p:nvPr/>
            </p:nvGrpSpPr>
            <p:grpSpPr>
              <a:xfrm>
                <a:off x="2663031" y="2218532"/>
                <a:ext cx="354000" cy="827112"/>
                <a:chOff x="2291616" y="2152651"/>
                <a:chExt cx="354000" cy="827112"/>
              </a:xfrm>
            </p:grpSpPr>
            <p:sp>
              <p:nvSpPr>
                <p:cNvPr id="235" name="Shape 235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2420204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2405916" y="2657476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>
                  <a:off x="2331304" y="2378076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>
                  <a:off x="2344004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>
                  <a:off x="2477354" y="2378076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>
                  <a:off x="2344004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>
                  <a:off x="2451954" y="2657476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Shape 250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Shape 251"/>
                <p:cNvSpPr/>
                <p:nvPr/>
              </p:nvSpPr>
              <p:spPr>
                <a:xfrm>
                  <a:off x="2451954" y="2657476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Shape 252"/>
                <p:cNvSpPr/>
                <p:nvPr/>
              </p:nvSpPr>
              <p:spPr>
                <a:xfrm>
                  <a:off x="2340829" y="2152651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3" name="Shape 253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2639220" y="2590802"/>
              <a:ext cx="709562" cy="769887"/>
              <a:chOff x="2668588" y="2424907"/>
              <a:chExt cx="709562" cy="769887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3257550" y="2820194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2695575" y="2820194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>
                <a:off x="2919413" y="3112294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>
                <a:off x="2711450" y="2445544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Shape 260"/>
            <p:cNvSpPr/>
            <p:nvPr/>
          </p:nvSpPr>
          <p:spPr>
            <a:xfrm>
              <a:off x="2712245" y="3384552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3067845" y="3381377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316538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116513" y="2553494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588000" y="2553494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589588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5589588" y="2458244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5381625" y="1791494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5413375" y="2563019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5767388" y="2559844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5621338" y="3086894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6110288" y="26804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5934075" y="26455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6442075" y="264556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186488" y="321706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6173788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110288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834063" y="2296319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916613" y="2201069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6110288" y="304561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3990975" y="2572544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303713" y="213121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811713" y="2131219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556125" y="2702719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4468813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4479925" y="2480469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4202113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4319588" y="1670844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4614863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4479925" y="2531269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4589463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4589463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4859338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5332413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5110163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5332413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5126038" y="2639219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5122863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5200650" y="2972594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5332413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3284538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3775075" y="290274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4106863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3722688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3598863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3836988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3762375" y="3271044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3582988" y="2442369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497263" y="2518569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3560763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3703638" y="2658269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3659188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3908425" y="3271044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3971925" y="3472656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408488" y="3602831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286250" y="3475831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670425" y="3475831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4537075" y="3602831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524375" y="3713956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448175" y="3434556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183063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279900" y="2585244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4595813" y="3434556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460875" y="3431381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4568825" y="3713956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4568825" y="3713956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Shape 384"/>
          <p:cNvSpPr/>
          <p:nvPr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3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05" name="Shape 40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6" name="Shape 406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07" name="Shape 40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01037" y="498590"/>
            <a:ext cx="85419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without Title" type="titleOnly">
  <p:cSld name="TITLE_ONLY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15" name="Shape 415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0" y="-85046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_Img">
  <p:cSld name="FullScreen_Img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742950" marR="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143000" marR="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600200" marR="0" lvl="3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057400" marR="0" lvl="4" indent="-1270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Footer">
  <p:cSld name="Title without Footer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24" name="Shape 424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0" y="3466070"/>
            <a:ext cx="9144000" cy="16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footer arrows">
  <p:cSld name="Without footer arrows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3722146" y="4410635"/>
            <a:ext cx="16998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ackgroud">
  <p:cSld name="Colored Backgroud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dt" idx="10"/>
          </p:nvPr>
        </p:nvSpPr>
        <p:spPr>
          <a:xfrm>
            <a:off x="457200" y="471945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5DAED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Footer">
  <p:cSld name="1_Title and Footer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399834" y="562064"/>
            <a:ext cx="8318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457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2"/>
          </p:nvPr>
        </p:nvSpPr>
        <p:spPr>
          <a:xfrm>
            <a:off x="4648200" y="101200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1" name="Shape 45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457200" y="100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body" idx="2"/>
          </p:nvPr>
        </p:nvSpPr>
        <p:spPr>
          <a:xfrm>
            <a:off x="457200" y="1480643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3"/>
          </p:nvPr>
        </p:nvSpPr>
        <p:spPr>
          <a:xfrm>
            <a:off x="4645026" y="100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4"/>
          </p:nvPr>
        </p:nvSpPr>
        <p:spPr>
          <a:xfrm>
            <a:off x="4645026" y="1480643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Raleway"/>
              <a:buNone/>
              <a:defRPr sz="11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rrange avatars">
  <p:cSld name="arrange avatars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dt" idx="10"/>
          </p:nvPr>
        </p:nvSpPr>
        <p:spPr>
          <a:xfrm>
            <a:off x="457200" y="625030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145935" y="4547418"/>
            <a:ext cx="942300" cy="53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5" name="Shape 465"/>
          <p:cNvGrpSpPr/>
          <p:nvPr/>
        </p:nvGrpSpPr>
        <p:grpSpPr>
          <a:xfrm>
            <a:off x="2415383" y="1108869"/>
            <a:ext cx="4453655" cy="2929086"/>
            <a:chOff x="2415382" y="1108869"/>
            <a:chExt cx="4453655" cy="2929086"/>
          </a:xfrm>
        </p:grpSpPr>
        <p:sp>
          <p:nvSpPr>
            <p:cNvPr id="466" name="Shape 466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4546600" y="199469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5035550" y="1588294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8593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365750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5024437" y="19581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035550" y="190261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4757737" y="120570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4810125" y="1158082"/>
              <a:ext cx="673200" cy="517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285" y="100248"/>
                  </a:moveTo>
                  <a:cubicBezTo>
                    <a:pt x="120000" y="76024"/>
                    <a:pt x="117428" y="19378"/>
                    <a:pt x="103142" y="21242"/>
                  </a:cubicBezTo>
                  <a:cubicBezTo>
                    <a:pt x="89428" y="3354"/>
                    <a:pt x="42571" y="0"/>
                    <a:pt x="29428" y="19378"/>
                  </a:cubicBezTo>
                  <a:cubicBezTo>
                    <a:pt x="0" y="26832"/>
                    <a:pt x="13714" y="100621"/>
                    <a:pt x="13714" y="100621"/>
                  </a:cubicBezTo>
                  <a:cubicBezTo>
                    <a:pt x="14571" y="108074"/>
                    <a:pt x="16000" y="114409"/>
                    <a:pt x="17142" y="120000"/>
                  </a:cubicBezTo>
                  <a:cubicBezTo>
                    <a:pt x="19142" y="120000"/>
                    <a:pt x="21142" y="119627"/>
                    <a:pt x="23142" y="119627"/>
                  </a:cubicBezTo>
                  <a:cubicBezTo>
                    <a:pt x="21142" y="114409"/>
                    <a:pt x="19142" y="109192"/>
                    <a:pt x="18571" y="105465"/>
                  </a:cubicBezTo>
                  <a:cubicBezTo>
                    <a:pt x="18285" y="103229"/>
                    <a:pt x="17428" y="95403"/>
                    <a:pt x="17428" y="93540"/>
                  </a:cubicBezTo>
                  <a:cubicBezTo>
                    <a:pt x="17714" y="80124"/>
                    <a:pt x="25142" y="41366"/>
                    <a:pt x="38000" y="38385"/>
                  </a:cubicBezTo>
                  <a:cubicBezTo>
                    <a:pt x="42857" y="37267"/>
                    <a:pt x="55142" y="51801"/>
                    <a:pt x="63428" y="51801"/>
                  </a:cubicBezTo>
                  <a:cubicBezTo>
                    <a:pt x="71714" y="51428"/>
                    <a:pt x="82571" y="36894"/>
                    <a:pt x="88000" y="37639"/>
                  </a:cubicBezTo>
                  <a:cubicBezTo>
                    <a:pt x="101428" y="40248"/>
                    <a:pt x="112571" y="75652"/>
                    <a:pt x="112285" y="92795"/>
                  </a:cubicBezTo>
                  <a:cubicBezTo>
                    <a:pt x="112285" y="95031"/>
                    <a:pt x="110285" y="108447"/>
                    <a:pt x="107142" y="117763"/>
                  </a:cubicBezTo>
                  <a:cubicBezTo>
                    <a:pt x="109142" y="117391"/>
                    <a:pt x="111428" y="117391"/>
                    <a:pt x="113428" y="117018"/>
                  </a:cubicBezTo>
                  <a:cubicBezTo>
                    <a:pt x="114571" y="112173"/>
                    <a:pt x="115428" y="106583"/>
                    <a:pt x="116285" y="1002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5170487" y="1958182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8770"/>
                  </a:lnTo>
                  <a:lnTo>
                    <a:pt x="93333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170487" y="212486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5035550" y="19534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5145087" y="22375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5011737" y="1745457"/>
              <a:ext cx="3159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959" y="0"/>
                  </a:moveTo>
                  <a:cubicBezTo>
                    <a:pt x="61522" y="0"/>
                    <a:pt x="60304" y="20689"/>
                    <a:pt x="60304" y="20689"/>
                  </a:cubicBezTo>
                  <a:cubicBezTo>
                    <a:pt x="60304" y="20689"/>
                    <a:pt x="58477" y="0"/>
                    <a:pt x="56040" y="0"/>
                  </a:cubicBezTo>
                  <a:cubicBezTo>
                    <a:pt x="47512" y="0"/>
                    <a:pt x="10355" y="24827"/>
                    <a:pt x="0" y="120000"/>
                  </a:cubicBezTo>
                  <a:cubicBezTo>
                    <a:pt x="0" y="120000"/>
                    <a:pt x="51776" y="111724"/>
                    <a:pt x="54822" y="107586"/>
                  </a:cubicBezTo>
                  <a:cubicBezTo>
                    <a:pt x="57258" y="99310"/>
                    <a:pt x="60304" y="62068"/>
                    <a:pt x="60304" y="62068"/>
                  </a:cubicBezTo>
                  <a:cubicBezTo>
                    <a:pt x="60304" y="62068"/>
                    <a:pt x="62741" y="99310"/>
                    <a:pt x="65177" y="107586"/>
                  </a:cubicBezTo>
                  <a:cubicBezTo>
                    <a:pt x="68223" y="111724"/>
                    <a:pt x="120000" y="120000"/>
                    <a:pt x="120000" y="120000"/>
                  </a:cubicBezTo>
                  <a:cubicBezTo>
                    <a:pt x="109644" y="24827"/>
                    <a:pt x="73096" y="0"/>
                    <a:pt x="63959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3454400" y="19946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3944937" y="1588294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3767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275137" y="1553369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3944937" y="1902618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3667125" y="120570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3762375" y="1108869"/>
              <a:ext cx="6492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673" y="22479"/>
                  </a:moveTo>
                  <a:cubicBezTo>
                    <a:pt x="66831" y="0"/>
                    <a:pt x="27029" y="1322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9207" y="119008"/>
                  </a:cubicBezTo>
                  <a:cubicBezTo>
                    <a:pt x="9207" y="119008"/>
                    <a:pt x="9504" y="119669"/>
                    <a:pt x="9801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1287" y="119669"/>
                    <a:pt x="11287" y="119338"/>
                    <a:pt x="11287" y="119338"/>
                  </a:cubicBezTo>
                  <a:cubicBezTo>
                    <a:pt x="11287" y="117024"/>
                    <a:pt x="11287" y="112396"/>
                    <a:pt x="11287" y="112066"/>
                  </a:cubicBezTo>
                  <a:cubicBezTo>
                    <a:pt x="10990" y="108429"/>
                    <a:pt x="10099" y="105123"/>
                    <a:pt x="9801" y="101487"/>
                  </a:cubicBezTo>
                  <a:cubicBezTo>
                    <a:pt x="12178" y="84297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23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7851"/>
                  </a:cubicBezTo>
                  <a:cubicBezTo>
                    <a:pt x="76930" y="60165"/>
                    <a:pt x="77524" y="50247"/>
                    <a:pt x="83168" y="49917"/>
                  </a:cubicBezTo>
                  <a:cubicBezTo>
                    <a:pt x="85544" y="49586"/>
                    <a:pt x="90297" y="58512"/>
                    <a:pt x="92376" y="58181"/>
                  </a:cubicBezTo>
                  <a:cubicBezTo>
                    <a:pt x="111980" y="55867"/>
                    <a:pt x="103663" y="88925"/>
                    <a:pt x="106930" y="104132"/>
                  </a:cubicBezTo>
                  <a:cubicBezTo>
                    <a:pt x="106336" y="106776"/>
                    <a:pt x="106039" y="109421"/>
                    <a:pt x="105742" y="112066"/>
                  </a:cubicBezTo>
                  <a:cubicBezTo>
                    <a:pt x="105742" y="112396"/>
                    <a:pt x="105742" y="117024"/>
                    <a:pt x="105742" y="119338"/>
                  </a:cubicBezTo>
                  <a:cubicBezTo>
                    <a:pt x="105742" y="119338"/>
                    <a:pt x="105742" y="119669"/>
                    <a:pt x="106039" y="119669"/>
                  </a:cubicBezTo>
                  <a:cubicBezTo>
                    <a:pt x="106336" y="120000"/>
                    <a:pt x="107227" y="120000"/>
                    <a:pt x="107227" y="120000"/>
                  </a:cubicBezTo>
                  <a:cubicBezTo>
                    <a:pt x="107524" y="119669"/>
                    <a:pt x="107821" y="119008"/>
                    <a:pt x="107821" y="119008"/>
                  </a:cubicBezTo>
                  <a:cubicBezTo>
                    <a:pt x="108118" y="117685"/>
                    <a:pt x="108118" y="117024"/>
                    <a:pt x="108118" y="116033"/>
                  </a:cubicBezTo>
                  <a:cubicBezTo>
                    <a:pt x="108415" y="114710"/>
                    <a:pt x="108415" y="113057"/>
                    <a:pt x="108712" y="111735"/>
                  </a:cubicBezTo>
                  <a:cubicBezTo>
                    <a:pt x="112574" y="95206"/>
                    <a:pt x="120000" y="29421"/>
                    <a:pt x="92673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4059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4052887" y="2237582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3640137" y="1173957"/>
              <a:ext cx="609600" cy="3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000" y="27733"/>
                  </a:moveTo>
                  <a:cubicBezTo>
                    <a:pt x="102000" y="27733"/>
                    <a:pt x="78315" y="0"/>
                    <a:pt x="57473" y="14933"/>
                  </a:cubicBezTo>
                  <a:cubicBezTo>
                    <a:pt x="36315" y="29866"/>
                    <a:pt x="17684" y="35200"/>
                    <a:pt x="13263" y="25600"/>
                  </a:cubicBezTo>
                  <a:cubicBezTo>
                    <a:pt x="13263" y="25600"/>
                    <a:pt x="0" y="71466"/>
                    <a:pt x="24631" y="96000"/>
                  </a:cubicBezTo>
                  <a:cubicBezTo>
                    <a:pt x="48947" y="120000"/>
                    <a:pt x="76736" y="100800"/>
                    <a:pt x="84631" y="85866"/>
                  </a:cubicBezTo>
                  <a:cubicBezTo>
                    <a:pt x="92842" y="70933"/>
                    <a:pt x="105789" y="46933"/>
                    <a:pt x="113052" y="51733"/>
                  </a:cubicBezTo>
                  <a:cubicBezTo>
                    <a:pt x="120000" y="56533"/>
                    <a:pt x="102000" y="27733"/>
                    <a:pt x="102000" y="27733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844800" y="254714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590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3335337" y="2140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3157538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70588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3665537" y="21058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428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10285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7428" y="5882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3543300" y="2550318"/>
              <a:ext cx="234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0"/>
                  </a:moveTo>
                  <a:lnTo>
                    <a:pt x="30000" y="13220"/>
                  </a:lnTo>
                  <a:lnTo>
                    <a:pt x="0" y="119999"/>
                  </a:lnTo>
                  <a:lnTo>
                    <a:pt x="51891" y="119999"/>
                  </a:lnTo>
                  <a:lnTo>
                    <a:pt x="107027" y="72542"/>
                  </a:lnTo>
                  <a:lnTo>
                    <a:pt x="54324" y="57288"/>
                  </a:lnTo>
                  <a:lnTo>
                    <a:pt x="120000" y="44745"/>
                  </a:lnTo>
                  <a:lnTo>
                    <a:pt x="65675" y="6779"/>
                  </a:lnTo>
                  <a:lnTo>
                    <a:pt x="3000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3057525" y="1758157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194050" y="2169318"/>
              <a:ext cx="547800" cy="34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596" y="2211"/>
                  </a:moveTo>
                  <a:cubicBezTo>
                    <a:pt x="118245" y="4976"/>
                    <a:pt x="117894" y="7188"/>
                    <a:pt x="117894" y="7188"/>
                  </a:cubicBezTo>
                  <a:cubicBezTo>
                    <a:pt x="117894" y="7188"/>
                    <a:pt x="109824" y="50322"/>
                    <a:pt x="102807" y="63594"/>
                  </a:cubicBezTo>
                  <a:cubicBezTo>
                    <a:pt x="89473" y="89585"/>
                    <a:pt x="71929" y="105622"/>
                    <a:pt x="60350" y="106175"/>
                  </a:cubicBezTo>
                  <a:cubicBezTo>
                    <a:pt x="48421" y="106175"/>
                    <a:pt x="31228" y="91244"/>
                    <a:pt x="17894" y="65806"/>
                  </a:cubicBezTo>
                  <a:cubicBezTo>
                    <a:pt x="12631" y="55852"/>
                    <a:pt x="2807" y="11059"/>
                    <a:pt x="2456" y="7188"/>
                  </a:cubicBezTo>
                  <a:cubicBezTo>
                    <a:pt x="2456" y="4976"/>
                    <a:pt x="2105" y="2211"/>
                    <a:pt x="1754" y="0"/>
                  </a:cubicBezTo>
                  <a:cubicBezTo>
                    <a:pt x="0" y="0"/>
                    <a:pt x="0" y="19354"/>
                    <a:pt x="0" y="19354"/>
                  </a:cubicBezTo>
                  <a:cubicBezTo>
                    <a:pt x="2456" y="42027"/>
                    <a:pt x="4561" y="56405"/>
                    <a:pt x="10175" y="69124"/>
                  </a:cubicBezTo>
                  <a:cubicBezTo>
                    <a:pt x="18947" y="88479"/>
                    <a:pt x="44210" y="120000"/>
                    <a:pt x="59649" y="120000"/>
                  </a:cubicBezTo>
                  <a:cubicBezTo>
                    <a:pt x="75087" y="120000"/>
                    <a:pt x="100000" y="88479"/>
                    <a:pt x="109122" y="69124"/>
                  </a:cubicBezTo>
                  <a:cubicBezTo>
                    <a:pt x="114736" y="56405"/>
                    <a:pt x="116140" y="39815"/>
                    <a:pt x="119298" y="16589"/>
                  </a:cubicBezTo>
                  <a:cubicBezTo>
                    <a:pt x="119298" y="16589"/>
                    <a:pt x="120000" y="2211"/>
                    <a:pt x="118596" y="2211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3222625" y="2077243"/>
              <a:ext cx="504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2670969" y="2516189"/>
              <a:ext cx="6906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55" y="11036"/>
                  </a:moveTo>
                  <a:cubicBezTo>
                    <a:pt x="47720" y="5217"/>
                    <a:pt x="82883" y="0"/>
                    <a:pt x="97116" y="20668"/>
                  </a:cubicBezTo>
                  <a:cubicBezTo>
                    <a:pt x="111627" y="41538"/>
                    <a:pt x="104372" y="48762"/>
                    <a:pt x="112186" y="55986"/>
                  </a:cubicBezTo>
                  <a:cubicBezTo>
                    <a:pt x="120000" y="63411"/>
                    <a:pt x="101581" y="120000"/>
                    <a:pt x="57209" y="119799"/>
                  </a:cubicBezTo>
                  <a:cubicBezTo>
                    <a:pt x="10046" y="119598"/>
                    <a:pt x="0" y="65418"/>
                    <a:pt x="9209" y="54581"/>
                  </a:cubicBezTo>
                  <a:cubicBezTo>
                    <a:pt x="18697" y="43545"/>
                    <a:pt x="10325" y="11036"/>
                    <a:pt x="43255" y="11036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415382" y="3375026"/>
              <a:ext cx="11844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2888457" y="3375026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2890044" y="2976564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9" name="Shape 509"/>
            <p:cNvGrpSpPr/>
            <p:nvPr/>
          </p:nvGrpSpPr>
          <p:grpSpPr>
            <a:xfrm>
              <a:off x="3186172" y="2302669"/>
              <a:ext cx="468241" cy="828602"/>
              <a:chOff x="2548790" y="2218531"/>
              <a:chExt cx="468241" cy="828602"/>
            </a:xfrm>
          </p:grpSpPr>
          <p:grpSp>
            <p:nvGrpSpPr>
              <p:cNvPr id="510" name="Shape 510"/>
              <p:cNvGrpSpPr/>
              <p:nvPr/>
            </p:nvGrpSpPr>
            <p:grpSpPr>
              <a:xfrm>
                <a:off x="2663031" y="2218531"/>
                <a:ext cx="354000" cy="827113"/>
                <a:chOff x="2291616" y="2152650"/>
                <a:chExt cx="354000" cy="827113"/>
              </a:xfrm>
            </p:grpSpPr>
            <p:sp>
              <p:nvSpPr>
                <p:cNvPr id="511" name="Shape 511"/>
                <p:cNvSpPr/>
                <p:nvPr/>
              </p:nvSpPr>
              <p:spPr>
                <a:xfrm>
                  <a:off x="2291616" y="2544763"/>
                  <a:ext cx="354000" cy="43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3272" y="0"/>
                      </a:moveTo>
                      <a:cubicBezTo>
                        <a:pt x="63272" y="0"/>
                        <a:pt x="0" y="12398"/>
                        <a:pt x="0" y="15498"/>
                      </a:cubicBezTo>
                      <a:cubicBezTo>
                        <a:pt x="0" y="18597"/>
                        <a:pt x="24000" y="120000"/>
                        <a:pt x="24000" y="120000"/>
                      </a:cubicBezTo>
                      <a:cubicBezTo>
                        <a:pt x="110181" y="120000"/>
                        <a:pt x="110181" y="120000"/>
                        <a:pt x="110181" y="120000"/>
                      </a:cubicBezTo>
                      <a:cubicBezTo>
                        <a:pt x="120000" y="15940"/>
                        <a:pt x="120000" y="15940"/>
                        <a:pt x="120000" y="15940"/>
                      </a:cubicBezTo>
                      <a:cubicBezTo>
                        <a:pt x="63272" y="0"/>
                        <a:pt x="63272" y="0"/>
                        <a:pt x="63272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Shape 512"/>
                <p:cNvSpPr/>
                <p:nvPr/>
              </p:nvSpPr>
              <p:spPr>
                <a:xfrm>
                  <a:off x="2420203" y="2544763"/>
                  <a:ext cx="114300" cy="112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6857"/>
                      </a:moveTo>
                      <a:cubicBezTo>
                        <a:pt x="33802" y="120000"/>
                        <a:pt x="33802" y="120000"/>
                        <a:pt x="33802" y="120000"/>
                      </a:cubicBezTo>
                      <a:cubicBezTo>
                        <a:pt x="50704" y="120000"/>
                        <a:pt x="69295" y="120000"/>
                        <a:pt x="86197" y="120000"/>
                      </a:cubicBezTo>
                      <a:cubicBezTo>
                        <a:pt x="120000" y="66857"/>
                        <a:pt x="120000" y="66857"/>
                        <a:pt x="120000" y="66857"/>
                      </a:cubicBezTo>
                      <a:cubicBezTo>
                        <a:pt x="60845" y="0"/>
                        <a:pt x="60845" y="0"/>
                        <a:pt x="60845" y="0"/>
                      </a:cubicBezTo>
                      <a:cubicBezTo>
                        <a:pt x="0" y="66857"/>
                        <a:pt x="0" y="66857"/>
                        <a:pt x="0" y="66857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Shape 513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2405916" y="2657475"/>
                  <a:ext cx="142800" cy="3222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8666" y="0"/>
                      </a:moveTo>
                      <a:lnTo>
                        <a:pt x="0" y="120000"/>
                      </a:lnTo>
                      <a:lnTo>
                        <a:pt x="120000" y="120000"/>
                      </a:lnTo>
                      <a:lnTo>
                        <a:pt x="81333" y="0"/>
                      </a:lnTo>
                      <a:lnTo>
                        <a:pt x="3866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Shape 515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Shape 516"/>
                <p:cNvSpPr/>
                <p:nvPr/>
              </p:nvSpPr>
              <p:spPr>
                <a:xfrm>
                  <a:off x="2331303" y="2378075"/>
                  <a:ext cx="146100" cy="2826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34" y="0"/>
                      </a:moveTo>
                      <a:lnTo>
                        <a:pt x="0" y="18876"/>
                      </a:lnTo>
                      <a:lnTo>
                        <a:pt x="27391" y="120000"/>
                      </a:lnTo>
                      <a:lnTo>
                        <a:pt x="120000" y="70786"/>
                      </a:lnTo>
                      <a:lnTo>
                        <a:pt x="1043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Shape 517"/>
                <p:cNvSpPr/>
                <p:nvPr/>
              </p:nvSpPr>
              <p:spPr>
                <a:xfrm>
                  <a:off x="2344003" y="2322513"/>
                  <a:ext cx="266700" cy="92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cubicBezTo>
                        <a:pt x="0" y="12413"/>
                        <a:pt x="0" y="12413"/>
                        <a:pt x="0" y="12413"/>
                      </a:cubicBezTo>
                      <a:cubicBezTo>
                        <a:pt x="0" y="12413"/>
                        <a:pt x="30898" y="115862"/>
                        <a:pt x="59640" y="120000"/>
                      </a:cubicBezTo>
                      <a:cubicBezTo>
                        <a:pt x="60359" y="120000"/>
                        <a:pt x="61077" y="120000"/>
                        <a:pt x="61077" y="120000"/>
                      </a:cubicBezTo>
                      <a:cubicBezTo>
                        <a:pt x="89820" y="120000"/>
                        <a:pt x="120000" y="18620"/>
                        <a:pt x="120000" y="18620"/>
                      </a:cubicBezTo>
                      <a:cubicBezTo>
                        <a:pt x="120000" y="0"/>
                        <a:pt x="120000" y="0"/>
                        <a:pt x="1200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2477353" y="2378075"/>
                  <a:ext cx="142800" cy="284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000" y="0"/>
                      </a:moveTo>
                      <a:lnTo>
                        <a:pt x="120000" y="18770"/>
                      </a:lnTo>
                      <a:lnTo>
                        <a:pt x="93333" y="120000"/>
                      </a:lnTo>
                      <a:lnTo>
                        <a:pt x="0" y="70391"/>
                      </a:lnTo>
                      <a:lnTo>
                        <a:pt x="112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Shape 520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2477353" y="2544763"/>
                  <a:ext cx="0" cy="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2344003" y="2373313"/>
                  <a:ext cx="266700" cy="1713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20000" y="0"/>
                      </a:moveTo>
                      <a:lnTo>
                        <a:pt x="60000" y="116666"/>
                      </a:lnTo>
                      <a:lnTo>
                        <a:pt x="0" y="0"/>
                      </a:lnTo>
                      <a:lnTo>
                        <a:pt x="0" y="3333"/>
                      </a:lnTo>
                      <a:lnTo>
                        <a:pt x="60000" y="120000"/>
                      </a:lnTo>
                      <a:lnTo>
                        <a:pt x="60000" y="120000"/>
                      </a:lnTo>
                      <a:lnTo>
                        <a:pt x="120000" y="3333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2451953" y="2657475"/>
                  <a:ext cx="50700" cy="1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moveTo>
                        <a:pt x="120000" y="0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120000" y="120000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Shape 526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Shape 527"/>
                <p:cNvSpPr/>
                <p:nvPr/>
              </p:nvSpPr>
              <p:spPr>
                <a:xfrm>
                  <a:off x="2451953" y="2657475"/>
                  <a:ext cx="50700" cy="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2340828" y="2152650"/>
                  <a:ext cx="276300" cy="1698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3720" y="41142"/>
                      </a:moveTo>
                      <a:cubicBezTo>
                        <a:pt x="109534" y="26285"/>
                        <a:pt x="76046" y="6857"/>
                        <a:pt x="70465" y="3428"/>
                      </a:cubicBezTo>
                      <a:cubicBezTo>
                        <a:pt x="64186" y="0"/>
                        <a:pt x="60000" y="12571"/>
                        <a:pt x="60000" y="12571"/>
                      </a:cubicBezTo>
                      <a:cubicBezTo>
                        <a:pt x="60000" y="12571"/>
                        <a:pt x="55813" y="0"/>
                        <a:pt x="49534" y="3428"/>
                      </a:cubicBezTo>
                      <a:cubicBezTo>
                        <a:pt x="43953" y="6857"/>
                        <a:pt x="10465" y="26285"/>
                        <a:pt x="6279" y="41142"/>
                      </a:cubicBezTo>
                      <a:cubicBezTo>
                        <a:pt x="2093" y="54857"/>
                        <a:pt x="0" y="65142"/>
                        <a:pt x="0" y="74285"/>
                      </a:cubicBezTo>
                      <a:cubicBezTo>
                        <a:pt x="0" y="84571"/>
                        <a:pt x="0" y="118857"/>
                        <a:pt x="0" y="118857"/>
                      </a:cubicBezTo>
                      <a:cubicBezTo>
                        <a:pt x="0" y="118857"/>
                        <a:pt x="6279" y="120000"/>
                        <a:pt x="9767" y="115428"/>
                      </a:cubicBezTo>
                      <a:cubicBezTo>
                        <a:pt x="13255" y="112000"/>
                        <a:pt x="16744" y="99428"/>
                        <a:pt x="16744" y="84571"/>
                      </a:cubicBezTo>
                      <a:cubicBezTo>
                        <a:pt x="16744" y="69714"/>
                        <a:pt x="23720" y="57142"/>
                        <a:pt x="31395" y="54857"/>
                      </a:cubicBezTo>
                      <a:cubicBezTo>
                        <a:pt x="40465" y="52571"/>
                        <a:pt x="60000" y="46857"/>
                        <a:pt x="60000" y="37714"/>
                      </a:cubicBezTo>
                      <a:cubicBezTo>
                        <a:pt x="60000" y="46857"/>
                        <a:pt x="81627" y="52571"/>
                        <a:pt x="88604" y="54857"/>
                      </a:cubicBezTo>
                      <a:cubicBezTo>
                        <a:pt x="96976" y="57142"/>
                        <a:pt x="103255" y="69714"/>
                        <a:pt x="103255" y="84571"/>
                      </a:cubicBezTo>
                      <a:cubicBezTo>
                        <a:pt x="103255" y="99428"/>
                        <a:pt x="107441" y="112000"/>
                        <a:pt x="110930" y="115428"/>
                      </a:cubicBezTo>
                      <a:cubicBezTo>
                        <a:pt x="114418" y="120000"/>
                        <a:pt x="120000" y="118857"/>
                        <a:pt x="120000" y="118857"/>
                      </a:cubicBezTo>
                      <a:cubicBezTo>
                        <a:pt x="120000" y="118857"/>
                        <a:pt x="120000" y="84571"/>
                        <a:pt x="120000" y="74285"/>
                      </a:cubicBezTo>
                      <a:cubicBezTo>
                        <a:pt x="120000" y="65142"/>
                        <a:pt x="117906" y="54857"/>
                        <a:pt x="113720" y="41142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</p:spPr>
              <p:txBody>
                <a:bodyPr spcFirstLastPara="1" wrap="square" lIns="91425" tIns="45700" rIns="91425" bIns="45700" rtlCol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9" name="Shape 529"/>
              <p:cNvSpPr/>
              <p:nvPr/>
            </p:nvSpPr>
            <p:spPr>
              <a:xfrm>
                <a:off x="2548790" y="2485233"/>
                <a:ext cx="233400" cy="561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0612" y="0"/>
                    </a:moveTo>
                    <a:lnTo>
                      <a:pt x="90612" y="13220"/>
                    </a:lnTo>
                    <a:lnTo>
                      <a:pt x="120000" y="119999"/>
                    </a:lnTo>
                    <a:lnTo>
                      <a:pt x="68571" y="119999"/>
                    </a:lnTo>
                    <a:lnTo>
                      <a:pt x="12244" y="72542"/>
                    </a:lnTo>
                    <a:lnTo>
                      <a:pt x="66122" y="57288"/>
                    </a:lnTo>
                    <a:lnTo>
                      <a:pt x="0" y="44745"/>
                    </a:lnTo>
                    <a:lnTo>
                      <a:pt x="61224" y="5423"/>
                    </a:lnTo>
                    <a:lnTo>
                      <a:pt x="90612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Shape 530"/>
            <p:cNvGrpSpPr/>
            <p:nvPr/>
          </p:nvGrpSpPr>
          <p:grpSpPr>
            <a:xfrm>
              <a:off x="2639220" y="2590802"/>
              <a:ext cx="709562" cy="769886"/>
              <a:chOff x="2668588" y="2424907"/>
              <a:chExt cx="709562" cy="769886"/>
            </a:xfrm>
          </p:grpSpPr>
          <p:sp>
            <p:nvSpPr>
              <p:cNvPr id="531" name="Shape 531"/>
              <p:cNvSpPr/>
              <p:nvPr/>
            </p:nvSpPr>
            <p:spPr>
              <a:xfrm>
                <a:off x="3257550" y="2820193"/>
                <a:ext cx="1206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00" y="7567"/>
                    </a:moveTo>
                    <a:cubicBezTo>
                      <a:pt x="68800" y="0"/>
                      <a:pt x="35200" y="18378"/>
                      <a:pt x="17600" y="46486"/>
                    </a:cubicBezTo>
                    <a:cubicBezTo>
                      <a:pt x="0" y="75675"/>
                      <a:pt x="4800" y="104864"/>
                      <a:pt x="28800" y="112432"/>
                    </a:cubicBezTo>
                    <a:cubicBezTo>
                      <a:pt x="52800" y="120000"/>
                      <a:pt x="84800" y="101621"/>
                      <a:pt x="102400" y="73513"/>
                    </a:cubicBezTo>
                    <a:cubicBezTo>
                      <a:pt x="120000" y="44324"/>
                      <a:pt x="115200" y="15135"/>
                      <a:pt x="91200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2695575" y="2820193"/>
                <a:ext cx="122100" cy="177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28421" y="7567"/>
                    </a:moveTo>
                    <a:cubicBezTo>
                      <a:pt x="52105" y="0"/>
                      <a:pt x="85263" y="18378"/>
                      <a:pt x="102631" y="46486"/>
                    </a:cubicBezTo>
                    <a:cubicBezTo>
                      <a:pt x="120000" y="75675"/>
                      <a:pt x="113684" y="104864"/>
                      <a:pt x="91578" y="112432"/>
                    </a:cubicBezTo>
                    <a:cubicBezTo>
                      <a:pt x="67894" y="120000"/>
                      <a:pt x="34736" y="101621"/>
                      <a:pt x="17368" y="73513"/>
                    </a:cubicBezTo>
                    <a:cubicBezTo>
                      <a:pt x="0" y="44324"/>
                      <a:pt x="4736" y="15135"/>
                      <a:pt x="28421" y="756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2919413" y="3112293"/>
                <a:ext cx="234900" cy="825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764"/>
                      <a:pt x="0" y="11764"/>
                      <a:pt x="0" y="11764"/>
                    </a:cubicBezTo>
                    <a:cubicBezTo>
                      <a:pt x="0" y="11764"/>
                      <a:pt x="37551" y="120000"/>
                      <a:pt x="59591" y="120000"/>
                    </a:cubicBezTo>
                    <a:cubicBezTo>
                      <a:pt x="81632" y="120000"/>
                      <a:pt x="120000" y="9411"/>
                      <a:pt x="120000" y="9411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2711450" y="2445543"/>
                <a:ext cx="652500" cy="7239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20000"/>
                    </a:moveTo>
                    <a:cubicBezTo>
                      <a:pt x="46403" y="120000"/>
                      <a:pt x="17733" y="99733"/>
                      <a:pt x="8866" y="70933"/>
                    </a:cubicBezTo>
                    <a:cubicBezTo>
                      <a:pt x="0" y="41866"/>
                      <a:pt x="16847" y="0"/>
                      <a:pt x="60000" y="0"/>
                    </a:cubicBezTo>
                    <a:cubicBezTo>
                      <a:pt x="103152" y="0"/>
                      <a:pt x="120000" y="41866"/>
                      <a:pt x="110837" y="70933"/>
                    </a:cubicBezTo>
                    <a:cubicBezTo>
                      <a:pt x="102266" y="99733"/>
                      <a:pt x="73596" y="120000"/>
                      <a:pt x="60000" y="12000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Shape 535"/>
              <p:cNvSpPr/>
              <p:nvPr/>
            </p:nvSpPr>
            <p:spPr>
              <a:xfrm>
                <a:off x="2668588" y="2424907"/>
                <a:ext cx="690600" cy="49860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72279" y="57290"/>
                    </a:moveTo>
                    <a:cubicBezTo>
                      <a:pt x="82325" y="86322"/>
                      <a:pt x="86511" y="95225"/>
                      <a:pt x="99627" y="87483"/>
                    </a:cubicBezTo>
                    <a:cubicBezTo>
                      <a:pt x="113023" y="79741"/>
                      <a:pt x="110511" y="101419"/>
                      <a:pt x="108000" y="116516"/>
                    </a:cubicBezTo>
                    <a:cubicBezTo>
                      <a:pt x="120000" y="96000"/>
                      <a:pt x="118604" y="76258"/>
                      <a:pt x="114697" y="56129"/>
                    </a:cubicBezTo>
                    <a:cubicBezTo>
                      <a:pt x="110790" y="34064"/>
                      <a:pt x="90697" y="774"/>
                      <a:pt x="71720" y="1548"/>
                    </a:cubicBezTo>
                    <a:cubicBezTo>
                      <a:pt x="61395" y="0"/>
                      <a:pt x="45767" y="1935"/>
                      <a:pt x="29023" y="18193"/>
                    </a:cubicBezTo>
                    <a:cubicBezTo>
                      <a:pt x="0" y="47225"/>
                      <a:pt x="9767" y="112258"/>
                      <a:pt x="17581" y="120000"/>
                    </a:cubicBezTo>
                    <a:cubicBezTo>
                      <a:pt x="10046" y="60000"/>
                      <a:pt x="28465" y="72000"/>
                      <a:pt x="41302" y="40645"/>
                    </a:cubicBezTo>
                    <a:cubicBezTo>
                      <a:pt x="45488" y="26709"/>
                      <a:pt x="61674" y="25935"/>
                      <a:pt x="72279" y="57290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</p:spPr>
            <p:txBody>
              <a:bodyPr spcFirstLastPara="1" wrap="square" lIns="91425" tIns="45700" rIns="91425" bIns="45700" rtlCol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6" name="Shape 536"/>
            <p:cNvSpPr/>
            <p:nvPr/>
          </p:nvSpPr>
          <p:spPr>
            <a:xfrm>
              <a:off x="2712244" y="3384551"/>
              <a:ext cx="2349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108" y="119560"/>
                  </a:lnTo>
                  <a:lnTo>
                    <a:pt x="64864" y="119999"/>
                  </a:lnTo>
                  <a:lnTo>
                    <a:pt x="12972" y="93626"/>
                  </a:lnTo>
                  <a:lnTo>
                    <a:pt x="65675" y="74285"/>
                  </a:lnTo>
                  <a:lnTo>
                    <a:pt x="0" y="57582"/>
                  </a:lnTo>
                  <a:lnTo>
                    <a:pt x="43783" y="21098"/>
                  </a:lnTo>
                  <a:lnTo>
                    <a:pt x="60810" y="7032"/>
                  </a:lnTo>
                  <a:lnTo>
                    <a:pt x="90000" y="0"/>
                  </a:lnTo>
                  <a:lnTo>
                    <a:pt x="90000" y="16703"/>
                  </a:lnTo>
                  <a:lnTo>
                    <a:pt x="119189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3067844" y="3381376"/>
              <a:ext cx="2319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4246" y="73745"/>
                  </a:moveTo>
                  <a:lnTo>
                    <a:pt x="108493" y="92509"/>
                  </a:lnTo>
                  <a:lnTo>
                    <a:pt x="55068" y="120000"/>
                  </a:lnTo>
                  <a:lnTo>
                    <a:pt x="51780" y="119563"/>
                  </a:lnTo>
                  <a:lnTo>
                    <a:pt x="0" y="119563"/>
                  </a:lnTo>
                  <a:lnTo>
                    <a:pt x="821" y="120000"/>
                  </a:lnTo>
                  <a:lnTo>
                    <a:pt x="30410" y="16145"/>
                  </a:lnTo>
                  <a:lnTo>
                    <a:pt x="30410" y="0"/>
                  </a:lnTo>
                  <a:lnTo>
                    <a:pt x="66575" y="8290"/>
                  </a:lnTo>
                  <a:lnTo>
                    <a:pt x="82191" y="22254"/>
                  </a:lnTo>
                  <a:lnTo>
                    <a:pt x="119999" y="56727"/>
                  </a:lnTo>
                  <a:lnTo>
                    <a:pt x="54246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316537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20" y="10836"/>
                  </a:moveTo>
                  <a:cubicBezTo>
                    <a:pt x="47796" y="5016"/>
                    <a:pt x="82881" y="0"/>
                    <a:pt x="97118" y="20668"/>
                  </a:cubicBezTo>
                  <a:cubicBezTo>
                    <a:pt x="111355" y="41337"/>
                    <a:pt x="104237" y="48762"/>
                    <a:pt x="112372" y="55986"/>
                  </a:cubicBezTo>
                  <a:cubicBezTo>
                    <a:pt x="120000" y="63411"/>
                    <a:pt x="101694" y="120000"/>
                    <a:pt x="57457" y="119799"/>
                  </a:cubicBezTo>
                  <a:cubicBezTo>
                    <a:pt x="10169" y="119598"/>
                    <a:pt x="0" y="65418"/>
                    <a:pt x="9152" y="54381"/>
                  </a:cubicBezTo>
                  <a:cubicBezTo>
                    <a:pt x="18813" y="43545"/>
                    <a:pt x="10169" y="10836"/>
                    <a:pt x="43220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702300" y="1786732"/>
              <a:ext cx="3795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455" y="10836"/>
                  </a:moveTo>
                  <a:cubicBezTo>
                    <a:pt x="71898" y="5016"/>
                    <a:pt x="36962" y="0"/>
                    <a:pt x="22784" y="20668"/>
                  </a:cubicBezTo>
                  <a:cubicBezTo>
                    <a:pt x="8607" y="41337"/>
                    <a:pt x="15696" y="48762"/>
                    <a:pt x="7594" y="55986"/>
                  </a:cubicBezTo>
                  <a:cubicBezTo>
                    <a:pt x="0" y="63411"/>
                    <a:pt x="18734" y="120000"/>
                    <a:pt x="62278" y="119799"/>
                  </a:cubicBezTo>
                  <a:cubicBezTo>
                    <a:pt x="109367" y="119598"/>
                    <a:pt x="120000" y="65418"/>
                    <a:pt x="110379" y="54381"/>
                  </a:cubicBezTo>
                  <a:cubicBezTo>
                    <a:pt x="101265" y="43545"/>
                    <a:pt x="109367" y="10836"/>
                    <a:pt x="76455" y="10836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116512" y="2553493"/>
              <a:ext cx="11826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304"/>
                    <a:pt x="48195" y="2173"/>
                    <a:pt x="48032" y="3043"/>
                  </a:cubicBezTo>
                  <a:cubicBezTo>
                    <a:pt x="40705" y="30434"/>
                    <a:pt x="25237" y="35652"/>
                    <a:pt x="12862" y="43043"/>
                  </a:cubicBezTo>
                  <a:cubicBezTo>
                    <a:pt x="488" y="50434"/>
                    <a:pt x="0" y="92173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2173"/>
                    <a:pt x="119837" y="50434"/>
                    <a:pt x="107137" y="43043"/>
                  </a:cubicBezTo>
                  <a:cubicBezTo>
                    <a:pt x="94599" y="35217"/>
                    <a:pt x="78154" y="28695"/>
                    <a:pt x="71316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5588000" y="2553493"/>
              <a:ext cx="238200" cy="44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043"/>
                  </a:moveTo>
                  <a:cubicBezTo>
                    <a:pt x="120000" y="17826"/>
                    <a:pt x="120000" y="17826"/>
                    <a:pt x="120000" y="17826"/>
                  </a:cubicBezTo>
                  <a:cubicBezTo>
                    <a:pt x="91006" y="120000"/>
                    <a:pt x="91006" y="120000"/>
                    <a:pt x="91006" y="120000"/>
                  </a:cubicBezTo>
                  <a:cubicBezTo>
                    <a:pt x="28993" y="120000"/>
                    <a:pt x="28993" y="120000"/>
                    <a:pt x="28993" y="120000"/>
                  </a:cubicBezTo>
                  <a:cubicBezTo>
                    <a:pt x="0" y="19130"/>
                    <a:pt x="0" y="19130"/>
                    <a:pt x="0" y="19130"/>
                  </a:cubicBezTo>
                  <a:cubicBezTo>
                    <a:pt x="0" y="3043"/>
                    <a:pt x="0" y="3043"/>
                    <a:pt x="0" y="3043"/>
                  </a:cubicBezTo>
                  <a:cubicBezTo>
                    <a:pt x="805" y="3043"/>
                    <a:pt x="805" y="3043"/>
                    <a:pt x="805" y="3043"/>
                  </a:cubicBezTo>
                  <a:cubicBezTo>
                    <a:pt x="1610" y="2173"/>
                    <a:pt x="115167" y="1304"/>
                    <a:pt x="115973" y="0"/>
                  </a:cubicBezTo>
                  <a:cubicBezTo>
                    <a:pt x="117583" y="869"/>
                    <a:pt x="118389" y="1739"/>
                    <a:pt x="120000" y="3043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5589587" y="2155032"/>
              <a:ext cx="2349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5927725" y="2164557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5365750" y="2164557"/>
              <a:ext cx="1221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589587" y="2458243"/>
              <a:ext cx="234900" cy="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381625" y="1791493"/>
              <a:ext cx="6525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5368925" y="1774032"/>
              <a:ext cx="657300" cy="4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12" y="55714"/>
                  </a:moveTo>
                  <a:cubicBezTo>
                    <a:pt x="110904" y="33506"/>
                    <a:pt x="89779" y="0"/>
                    <a:pt x="69828" y="779"/>
                  </a:cubicBezTo>
                  <a:cubicBezTo>
                    <a:pt x="66894" y="389"/>
                    <a:pt x="63667" y="0"/>
                    <a:pt x="59853" y="389"/>
                  </a:cubicBezTo>
                  <a:cubicBezTo>
                    <a:pt x="56332" y="0"/>
                    <a:pt x="53105" y="389"/>
                    <a:pt x="50171" y="779"/>
                  </a:cubicBezTo>
                  <a:cubicBezTo>
                    <a:pt x="30220" y="0"/>
                    <a:pt x="9095" y="33506"/>
                    <a:pt x="4694" y="55714"/>
                  </a:cubicBezTo>
                  <a:cubicBezTo>
                    <a:pt x="1466" y="73636"/>
                    <a:pt x="0" y="91168"/>
                    <a:pt x="8215" y="109090"/>
                  </a:cubicBezTo>
                  <a:cubicBezTo>
                    <a:pt x="9388" y="114545"/>
                    <a:pt x="11149" y="118441"/>
                    <a:pt x="12909" y="120000"/>
                  </a:cubicBezTo>
                  <a:cubicBezTo>
                    <a:pt x="11149" y="106363"/>
                    <a:pt x="10855" y="96233"/>
                    <a:pt x="11442" y="88441"/>
                  </a:cubicBezTo>
                  <a:cubicBezTo>
                    <a:pt x="12909" y="85324"/>
                    <a:pt x="15843" y="84545"/>
                    <a:pt x="20831" y="87272"/>
                  </a:cubicBezTo>
                  <a:cubicBezTo>
                    <a:pt x="34621" y="95064"/>
                    <a:pt x="39022" y="86103"/>
                    <a:pt x="49290" y="56883"/>
                  </a:cubicBezTo>
                  <a:cubicBezTo>
                    <a:pt x="52518" y="47922"/>
                    <a:pt x="55158" y="37402"/>
                    <a:pt x="59853" y="37402"/>
                  </a:cubicBezTo>
                  <a:cubicBezTo>
                    <a:pt x="64841" y="37402"/>
                    <a:pt x="67481" y="47922"/>
                    <a:pt x="70415" y="56883"/>
                  </a:cubicBezTo>
                  <a:cubicBezTo>
                    <a:pt x="80977" y="86103"/>
                    <a:pt x="85378" y="95064"/>
                    <a:pt x="99168" y="87272"/>
                  </a:cubicBezTo>
                  <a:cubicBezTo>
                    <a:pt x="104156" y="84545"/>
                    <a:pt x="107090" y="85324"/>
                    <a:pt x="108557" y="88441"/>
                  </a:cubicBezTo>
                  <a:cubicBezTo>
                    <a:pt x="109144" y="96233"/>
                    <a:pt x="108850" y="106363"/>
                    <a:pt x="107090" y="120000"/>
                  </a:cubicBezTo>
                  <a:cubicBezTo>
                    <a:pt x="108850" y="118441"/>
                    <a:pt x="110317" y="114545"/>
                    <a:pt x="111784" y="109090"/>
                  </a:cubicBezTo>
                  <a:cubicBezTo>
                    <a:pt x="120000" y="91168"/>
                    <a:pt x="118533" y="73636"/>
                    <a:pt x="115012" y="5571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413375" y="2563018"/>
              <a:ext cx="2334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9560"/>
                  </a:moveTo>
                  <a:lnTo>
                    <a:pt x="68571" y="119560"/>
                  </a:lnTo>
                  <a:lnTo>
                    <a:pt x="65306" y="119999"/>
                  </a:lnTo>
                  <a:lnTo>
                    <a:pt x="12244" y="94065"/>
                  </a:lnTo>
                  <a:lnTo>
                    <a:pt x="66122" y="74285"/>
                  </a:lnTo>
                  <a:lnTo>
                    <a:pt x="0" y="58021"/>
                  </a:lnTo>
                  <a:lnTo>
                    <a:pt x="43265" y="21538"/>
                  </a:lnTo>
                  <a:lnTo>
                    <a:pt x="60408" y="7032"/>
                  </a:lnTo>
                  <a:lnTo>
                    <a:pt x="89795" y="0"/>
                  </a:lnTo>
                  <a:lnTo>
                    <a:pt x="89795" y="17142"/>
                  </a:lnTo>
                  <a:lnTo>
                    <a:pt x="119183" y="119999"/>
                  </a:lnTo>
                  <a:lnTo>
                    <a:pt x="120000" y="1195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5767387" y="2559843"/>
              <a:ext cx="233400" cy="4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877" y="73745"/>
                  </a:moveTo>
                  <a:lnTo>
                    <a:pt x="108571" y="92945"/>
                  </a:lnTo>
                  <a:lnTo>
                    <a:pt x="54693" y="120000"/>
                  </a:lnTo>
                  <a:lnTo>
                    <a:pt x="51428" y="119563"/>
                  </a:lnTo>
                  <a:lnTo>
                    <a:pt x="0" y="119563"/>
                  </a:lnTo>
                  <a:lnTo>
                    <a:pt x="816" y="120000"/>
                  </a:lnTo>
                  <a:lnTo>
                    <a:pt x="30204" y="16581"/>
                  </a:lnTo>
                  <a:lnTo>
                    <a:pt x="30204" y="0"/>
                  </a:lnTo>
                  <a:lnTo>
                    <a:pt x="66122" y="8290"/>
                  </a:lnTo>
                  <a:lnTo>
                    <a:pt x="81632" y="22690"/>
                  </a:lnTo>
                  <a:lnTo>
                    <a:pt x="120000" y="57163"/>
                  </a:lnTo>
                  <a:lnTo>
                    <a:pt x="53877" y="73745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5621337" y="3086893"/>
              <a:ext cx="12477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6110287" y="2680493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934075" y="264556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6442075" y="264556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6186487" y="321706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6173787" y="332978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6099175" y="305038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6110287" y="2993232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5834062" y="2296318"/>
              <a:ext cx="822300" cy="760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5916612" y="2201068"/>
              <a:ext cx="625500" cy="5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615" y="22479"/>
                  </a:moveTo>
                  <a:cubicBezTo>
                    <a:pt x="55076" y="0"/>
                    <a:pt x="107692" y="3305"/>
                    <a:pt x="120000" y="21818"/>
                  </a:cubicBezTo>
                  <a:cubicBezTo>
                    <a:pt x="115076" y="40661"/>
                    <a:pt x="118769" y="91239"/>
                    <a:pt x="115076" y="118016"/>
                  </a:cubicBezTo>
                  <a:cubicBezTo>
                    <a:pt x="115076" y="118016"/>
                    <a:pt x="115076" y="118016"/>
                    <a:pt x="115076" y="118016"/>
                  </a:cubicBezTo>
                  <a:cubicBezTo>
                    <a:pt x="115076" y="118347"/>
                    <a:pt x="115076" y="118677"/>
                    <a:pt x="115076" y="119008"/>
                  </a:cubicBezTo>
                  <a:cubicBezTo>
                    <a:pt x="114769" y="119008"/>
                    <a:pt x="114461" y="119669"/>
                    <a:pt x="114461" y="120000"/>
                  </a:cubicBezTo>
                  <a:cubicBezTo>
                    <a:pt x="114153" y="120000"/>
                    <a:pt x="113230" y="120000"/>
                    <a:pt x="112923" y="119669"/>
                  </a:cubicBezTo>
                  <a:cubicBezTo>
                    <a:pt x="112923" y="119669"/>
                    <a:pt x="112615" y="119338"/>
                    <a:pt x="112615" y="119338"/>
                  </a:cubicBezTo>
                  <a:cubicBezTo>
                    <a:pt x="112615" y="117024"/>
                    <a:pt x="112615" y="112396"/>
                    <a:pt x="112615" y="112066"/>
                  </a:cubicBezTo>
                  <a:cubicBezTo>
                    <a:pt x="112923" y="108429"/>
                    <a:pt x="113846" y="105123"/>
                    <a:pt x="114153" y="101487"/>
                  </a:cubicBezTo>
                  <a:cubicBezTo>
                    <a:pt x="111692" y="84297"/>
                    <a:pt x="104307" y="80991"/>
                    <a:pt x="100615" y="60495"/>
                  </a:cubicBezTo>
                  <a:cubicBezTo>
                    <a:pt x="99692" y="59173"/>
                    <a:pt x="98769" y="57851"/>
                    <a:pt x="97846" y="56528"/>
                  </a:cubicBezTo>
                  <a:cubicBezTo>
                    <a:pt x="96923" y="55206"/>
                    <a:pt x="95692" y="53553"/>
                    <a:pt x="94461" y="52231"/>
                  </a:cubicBezTo>
                  <a:cubicBezTo>
                    <a:pt x="93846" y="51900"/>
                    <a:pt x="93230" y="51570"/>
                    <a:pt x="92615" y="50909"/>
                  </a:cubicBezTo>
                  <a:cubicBezTo>
                    <a:pt x="78153" y="45289"/>
                    <a:pt x="78769" y="49586"/>
                    <a:pt x="65230" y="55537"/>
                  </a:cubicBezTo>
                  <a:cubicBezTo>
                    <a:pt x="60000" y="57851"/>
                    <a:pt x="45538" y="62148"/>
                    <a:pt x="39692" y="61487"/>
                  </a:cubicBezTo>
                  <a:cubicBezTo>
                    <a:pt x="37230" y="61487"/>
                    <a:pt x="28923" y="60495"/>
                    <a:pt x="28615" y="58181"/>
                  </a:cubicBezTo>
                  <a:cubicBezTo>
                    <a:pt x="17846" y="76033"/>
                    <a:pt x="16923" y="88925"/>
                    <a:pt x="13846" y="104132"/>
                  </a:cubicBezTo>
                  <a:cubicBezTo>
                    <a:pt x="14153" y="106776"/>
                    <a:pt x="14769" y="109421"/>
                    <a:pt x="14769" y="112066"/>
                  </a:cubicBezTo>
                  <a:cubicBezTo>
                    <a:pt x="14769" y="112396"/>
                    <a:pt x="15076" y="117024"/>
                    <a:pt x="14769" y="119338"/>
                  </a:cubicBezTo>
                  <a:cubicBezTo>
                    <a:pt x="14769" y="119338"/>
                    <a:pt x="14769" y="119669"/>
                    <a:pt x="14769" y="119669"/>
                  </a:cubicBezTo>
                  <a:cubicBezTo>
                    <a:pt x="14461" y="120000"/>
                    <a:pt x="13230" y="120000"/>
                    <a:pt x="13230" y="120000"/>
                  </a:cubicBezTo>
                  <a:cubicBezTo>
                    <a:pt x="13230" y="119669"/>
                    <a:pt x="12615" y="119008"/>
                    <a:pt x="12615" y="119008"/>
                  </a:cubicBezTo>
                  <a:cubicBezTo>
                    <a:pt x="12307" y="117685"/>
                    <a:pt x="12307" y="117024"/>
                    <a:pt x="12307" y="116033"/>
                  </a:cubicBezTo>
                  <a:cubicBezTo>
                    <a:pt x="12000" y="114710"/>
                    <a:pt x="12000" y="113057"/>
                    <a:pt x="11692" y="111735"/>
                  </a:cubicBezTo>
                  <a:cubicBezTo>
                    <a:pt x="7692" y="95206"/>
                    <a:pt x="0" y="29421"/>
                    <a:pt x="28615" y="22479"/>
                  </a:cubicBezTo>
                  <a:close/>
                  <a:moveTo>
                    <a:pt x="68923" y="44628"/>
                  </a:moveTo>
                  <a:cubicBezTo>
                    <a:pt x="69230" y="44628"/>
                    <a:pt x="69846" y="44297"/>
                    <a:pt x="70153" y="44297"/>
                  </a:cubicBezTo>
                  <a:cubicBezTo>
                    <a:pt x="69538" y="44297"/>
                    <a:pt x="68923" y="44628"/>
                    <a:pt x="68307" y="44628"/>
                  </a:cubicBezTo>
                  <a:cubicBezTo>
                    <a:pt x="68307" y="44628"/>
                    <a:pt x="68615" y="44628"/>
                    <a:pt x="68923" y="44628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6245225" y="305038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6110287" y="304561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6219825" y="332978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219825" y="332978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3990975" y="2572543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652" y="45340"/>
                  </a:cubicBezTo>
                  <a:cubicBezTo>
                    <a:pt x="106409" y="39204"/>
                    <a:pt x="98841" y="25909"/>
                    <a:pt x="72277" y="340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479925" y="2167732"/>
              <a:ext cx="268200" cy="5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303712" y="2131218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571" y="5882"/>
                  </a:moveTo>
                  <a:cubicBezTo>
                    <a:pt x="58285" y="0"/>
                    <a:pt x="90857" y="20000"/>
                    <a:pt x="104571" y="49411"/>
                  </a:cubicBezTo>
                  <a:cubicBezTo>
                    <a:pt x="120000" y="78823"/>
                    <a:pt x="109714" y="108235"/>
                    <a:pt x="85714" y="114117"/>
                  </a:cubicBezTo>
                  <a:cubicBezTo>
                    <a:pt x="60000" y="120000"/>
                    <a:pt x="27428" y="100000"/>
                    <a:pt x="13714" y="70588"/>
                  </a:cubicBezTo>
                  <a:cubicBezTo>
                    <a:pt x="0" y="40000"/>
                    <a:pt x="8571" y="11764"/>
                    <a:pt x="32571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811712" y="2131218"/>
              <a:ext cx="1110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60000" y="120000"/>
                    <a:pt x="92571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556125" y="2702718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5000" y="120000"/>
                    <a:pt x="35000" y="120000"/>
                    <a:pt x="35000" y="120000"/>
                  </a:cubicBezTo>
                  <a:cubicBezTo>
                    <a:pt x="51666" y="120000"/>
                    <a:pt x="70000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543425" y="2815432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68812" y="2536032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30" y="0"/>
                  </a:moveTo>
                  <a:lnTo>
                    <a:pt x="0" y="18876"/>
                  </a:lnTo>
                  <a:lnTo>
                    <a:pt x="26086" y="120000"/>
                  </a:lnTo>
                  <a:lnTo>
                    <a:pt x="120000" y="70786"/>
                  </a:lnTo>
                  <a:lnTo>
                    <a:pt x="913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479925" y="2480468"/>
              <a:ext cx="2682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59640" y="120000"/>
                  </a:cubicBezTo>
                  <a:cubicBezTo>
                    <a:pt x="60359" y="120000"/>
                    <a:pt x="61077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2112" y="1783557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345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7076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319587" y="1670843"/>
              <a:ext cx="6333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979" y="25093"/>
                  </a:moveTo>
                  <a:cubicBezTo>
                    <a:pt x="64873" y="0"/>
                    <a:pt x="12182" y="32171"/>
                    <a:pt x="0" y="50187"/>
                  </a:cubicBezTo>
                  <a:cubicBezTo>
                    <a:pt x="4873" y="68525"/>
                    <a:pt x="2436" y="92010"/>
                    <a:pt x="6091" y="118069"/>
                  </a:cubicBezTo>
                  <a:cubicBezTo>
                    <a:pt x="6091" y="118069"/>
                    <a:pt x="6091" y="118069"/>
                    <a:pt x="6091" y="118069"/>
                  </a:cubicBezTo>
                  <a:cubicBezTo>
                    <a:pt x="6091" y="118391"/>
                    <a:pt x="6395" y="118713"/>
                    <a:pt x="6395" y="119034"/>
                  </a:cubicBezTo>
                  <a:cubicBezTo>
                    <a:pt x="6395" y="119034"/>
                    <a:pt x="6700" y="119678"/>
                    <a:pt x="7005" y="119999"/>
                  </a:cubicBezTo>
                  <a:cubicBezTo>
                    <a:pt x="7005" y="119999"/>
                    <a:pt x="7918" y="119999"/>
                    <a:pt x="8223" y="119678"/>
                  </a:cubicBezTo>
                  <a:cubicBezTo>
                    <a:pt x="8527" y="119678"/>
                    <a:pt x="8527" y="119356"/>
                    <a:pt x="8527" y="119356"/>
                  </a:cubicBezTo>
                  <a:cubicBezTo>
                    <a:pt x="8527" y="117104"/>
                    <a:pt x="8527" y="112600"/>
                    <a:pt x="8527" y="112278"/>
                  </a:cubicBezTo>
                  <a:cubicBezTo>
                    <a:pt x="8223" y="108739"/>
                    <a:pt x="8832" y="105201"/>
                    <a:pt x="8223" y="101662"/>
                  </a:cubicBezTo>
                  <a:cubicBezTo>
                    <a:pt x="10659" y="85254"/>
                    <a:pt x="8527" y="84611"/>
                    <a:pt x="17055" y="68203"/>
                  </a:cubicBezTo>
                  <a:cubicBezTo>
                    <a:pt x="17969" y="66595"/>
                    <a:pt x="22538" y="61126"/>
                    <a:pt x="23147" y="60482"/>
                  </a:cubicBezTo>
                  <a:cubicBezTo>
                    <a:pt x="37157" y="55013"/>
                    <a:pt x="42335" y="64343"/>
                    <a:pt x="55736" y="70134"/>
                  </a:cubicBezTo>
                  <a:cubicBezTo>
                    <a:pt x="60609" y="72386"/>
                    <a:pt x="68527" y="72386"/>
                    <a:pt x="74010" y="72386"/>
                  </a:cubicBezTo>
                  <a:cubicBezTo>
                    <a:pt x="82842" y="72386"/>
                    <a:pt x="91370" y="62091"/>
                    <a:pt x="91675" y="59839"/>
                  </a:cubicBezTo>
                  <a:cubicBezTo>
                    <a:pt x="102335" y="77211"/>
                    <a:pt x="103553" y="89758"/>
                    <a:pt x="106598" y="104557"/>
                  </a:cubicBezTo>
                  <a:cubicBezTo>
                    <a:pt x="105989" y="107131"/>
                    <a:pt x="105685" y="109705"/>
                    <a:pt x="105380" y="112278"/>
                  </a:cubicBezTo>
                  <a:cubicBezTo>
                    <a:pt x="105380" y="112600"/>
                    <a:pt x="105380" y="117104"/>
                    <a:pt x="105380" y="119356"/>
                  </a:cubicBezTo>
                  <a:cubicBezTo>
                    <a:pt x="105380" y="119356"/>
                    <a:pt x="105380" y="119678"/>
                    <a:pt x="105685" y="119678"/>
                  </a:cubicBezTo>
                  <a:cubicBezTo>
                    <a:pt x="105989" y="119999"/>
                    <a:pt x="106903" y="119999"/>
                    <a:pt x="106903" y="119999"/>
                  </a:cubicBezTo>
                  <a:cubicBezTo>
                    <a:pt x="107208" y="119678"/>
                    <a:pt x="107512" y="119034"/>
                    <a:pt x="107512" y="119034"/>
                  </a:cubicBezTo>
                  <a:cubicBezTo>
                    <a:pt x="107817" y="117747"/>
                    <a:pt x="107817" y="117104"/>
                    <a:pt x="107817" y="116139"/>
                  </a:cubicBezTo>
                  <a:cubicBezTo>
                    <a:pt x="108121" y="114852"/>
                    <a:pt x="108426" y="113243"/>
                    <a:pt x="108426" y="111957"/>
                  </a:cubicBezTo>
                  <a:cubicBezTo>
                    <a:pt x="112385" y="95871"/>
                    <a:pt x="120000" y="31849"/>
                    <a:pt x="91979" y="25093"/>
                  </a:cubicBezTo>
                  <a:close/>
                  <a:moveTo>
                    <a:pt x="51776" y="46648"/>
                  </a:moveTo>
                  <a:cubicBezTo>
                    <a:pt x="51472" y="46648"/>
                    <a:pt x="51167" y="46327"/>
                    <a:pt x="50558" y="46327"/>
                  </a:cubicBezTo>
                  <a:cubicBezTo>
                    <a:pt x="51167" y="46327"/>
                    <a:pt x="51776" y="46648"/>
                    <a:pt x="52690" y="46648"/>
                  </a:cubicBezTo>
                  <a:cubicBezTo>
                    <a:pt x="52385" y="46648"/>
                    <a:pt x="52081" y="46648"/>
                    <a:pt x="51776" y="46648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3124200" y="1610519"/>
              <a:ext cx="647700" cy="5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217" y="25093"/>
                  </a:moveTo>
                  <a:cubicBezTo>
                    <a:pt x="54950" y="0"/>
                    <a:pt x="107524" y="31849"/>
                    <a:pt x="120000" y="50187"/>
                  </a:cubicBezTo>
                  <a:cubicBezTo>
                    <a:pt x="114950" y="68525"/>
                    <a:pt x="117326" y="92010"/>
                    <a:pt x="113762" y="118069"/>
                  </a:cubicBezTo>
                  <a:cubicBezTo>
                    <a:pt x="113762" y="118069"/>
                    <a:pt x="113762" y="118069"/>
                    <a:pt x="113762" y="118069"/>
                  </a:cubicBezTo>
                  <a:cubicBezTo>
                    <a:pt x="113762" y="118391"/>
                    <a:pt x="113762" y="118391"/>
                    <a:pt x="113465" y="118713"/>
                  </a:cubicBezTo>
                  <a:cubicBezTo>
                    <a:pt x="113465" y="119034"/>
                    <a:pt x="113168" y="119678"/>
                    <a:pt x="112871" y="119678"/>
                  </a:cubicBezTo>
                  <a:cubicBezTo>
                    <a:pt x="112871" y="119999"/>
                    <a:pt x="111980" y="119678"/>
                    <a:pt x="111683" y="119678"/>
                  </a:cubicBezTo>
                  <a:cubicBezTo>
                    <a:pt x="111386" y="119678"/>
                    <a:pt x="111386" y="119356"/>
                    <a:pt x="111386" y="119356"/>
                  </a:cubicBezTo>
                  <a:cubicBezTo>
                    <a:pt x="111386" y="117104"/>
                    <a:pt x="111386" y="112278"/>
                    <a:pt x="111386" y="112278"/>
                  </a:cubicBezTo>
                  <a:cubicBezTo>
                    <a:pt x="111683" y="108739"/>
                    <a:pt x="111089" y="105201"/>
                    <a:pt x="111683" y="101662"/>
                  </a:cubicBezTo>
                  <a:cubicBezTo>
                    <a:pt x="109306" y="85254"/>
                    <a:pt x="111386" y="84611"/>
                    <a:pt x="102772" y="67882"/>
                  </a:cubicBezTo>
                  <a:cubicBezTo>
                    <a:pt x="101881" y="66595"/>
                    <a:pt x="97425" y="61126"/>
                    <a:pt x="96831" y="60482"/>
                  </a:cubicBezTo>
                  <a:cubicBezTo>
                    <a:pt x="82574" y="55013"/>
                    <a:pt x="77821" y="64343"/>
                    <a:pt x="64455" y="69812"/>
                  </a:cubicBezTo>
                  <a:cubicBezTo>
                    <a:pt x="59108" y="72064"/>
                    <a:pt x="51386" y="72386"/>
                    <a:pt x="45742" y="72386"/>
                  </a:cubicBezTo>
                  <a:cubicBezTo>
                    <a:pt x="37128" y="72386"/>
                    <a:pt x="28514" y="62091"/>
                    <a:pt x="28217" y="59839"/>
                  </a:cubicBezTo>
                  <a:cubicBezTo>
                    <a:pt x="17524" y="77211"/>
                    <a:pt x="16633" y="89758"/>
                    <a:pt x="13366" y="104557"/>
                  </a:cubicBezTo>
                  <a:cubicBezTo>
                    <a:pt x="13960" y="107131"/>
                    <a:pt x="14257" y="109705"/>
                    <a:pt x="14554" y="112278"/>
                  </a:cubicBezTo>
                  <a:cubicBezTo>
                    <a:pt x="14554" y="112278"/>
                    <a:pt x="14851" y="117104"/>
                    <a:pt x="14554" y="119356"/>
                  </a:cubicBezTo>
                  <a:cubicBezTo>
                    <a:pt x="14554" y="119356"/>
                    <a:pt x="14554" y="119678"/>
                    <a:pt x="14257" y="119678"/>
                  </a:cubicBezTo>
                  <a:cubicBezTo>
                    <a:pt x="13960" y="119678"/>
                    <a:pt x="13069" y="119999"/>
                    <a:pt x="13069" y="119678"/>
                  </a:cubicBezTo>
                  <a:cubicBezTo>
                    <a:pt x="12772" y="119678"/>
                    <a:pt x="12475" y="119034"/>
                    <a:pt x="12475" y="118713"/>
                  </a:cubicBezTo>
                  <a:cubicBezTo>
                    <a:pt x="12178" y="117747"/>
                    <a:pt x="12178" y="117104"/>
                    <a:pt x="12178" y="116139"/>
                  </a:cubicBezTo>
                  <a:cubicBezTo>
                    <a:pt x="11881" y="114530"/>
                    <a:pt x="11584" y="113243"/>
                    <a:pt x="11584" y="111957"/>
                  </a:cubicBezTo>
                  <a:cubicBezTo>
                    <a:pt x="7425" y="95871"/>
                    <a:pt x="0" y="31849"/>
                    <a:pt x="28217" y="25093"/>
                  </a:cubicBezTo>
                  <a:close/>
                  <a:moveTo>
                    <a:pt x="68019" y="46648"/>
                  </a:moveTo>
                  <a:cubicBezTo>
                    <a:pt x="68316" y="46327"/>
                    <a:pt x="68910" y="46327"/>
                    <a:pt x="69207" y="46005"/>
                  </a:cubicBezTo>
                  <a:cubicBezTo>
                    <a:pt x="68613" y="46327"/>
                    <a:pt x="68019" y="46648"/>
                    <a:pt x="67425" y="46648"/>
                  </a:cubicBezTo>
                  <a:cubicBezTo>
                    <a:pt x="67722" y="46648"/>
                    <a:pt x="67722" y="46648"/>
                    <a:pt x="68019" y="4664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614862" y="2536032"/>
              <a:ext cx="1413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8770"/>
                  </a:lnTo>
                  <a:lnTo>
                    <a:pt x="94382" y="120000"/>
                  </a:lnTo>
                  <a:lnTo>
                    <a:pt x="0" y="70391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479925" y="2531268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355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589462" y="2815432"/>
              <a:ext cx="492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589462" y="2815432"/>
              <a:ext cx="492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054600" y="2539207"/>
              <a:ext cx="796800" cy="104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306" y="10892"/>
                  </a:moveTo>
                  <a:cubicBezTo>
                    <a:pt x="47661" y="4984"/>
                    <a:pt x="82741" y="0"/>
                    <a:pt x="97016" y="20676"/>
                  </a:cubicBezTo>
                  <a:cubicBezTo>
                    <a:pt x="111290" y="41353"/>
                    <a:pt x="104032" y="48553"/>
                    <a:pt x="112016" y="55938"/>
                  </a:cubicBezTo>
                  <a:cubicBezTo>
                    <a:pt x="120000" y="63323"/>
                    <a:pt x="112500" y="80123"/>
                    <a:pt x="106935" y="81600"/>
                  </a:cubicBezTo>
                  <a:cubicBezTo>
                    <a:pt x="101612" y="83076"/>
                    <a:pt x="103790" y="88800"/>
                    <a:pt x="106451" y="91384"/>
                  </a:cubicBezTo>
                  <a:cubicBezTo>
                    <a:pt x="117822" y="101907"/>
                    <a:pt x="101370" y="120000"/>
                    <a:pt x="57338" y="119815"/>
                  </a:cubicBezTo>
                  <a:cubicBezTo>
                    <a:pt x="10161" y="119446"/>
                    <a:pt x="967" y="98584"/>
                    <a:pt x="13064" y="92123"/>
                  </a:cubicBezTo>
                  <a:cubicBezTo>
                    <a:pt x="16935" y="90092"/>
                    <a:pt x="18387" y="86030"/>
                    <a:pt x="14032" y="82338"/>
                  </a:cubicBezTo>
                  <a:cubicBezTo>
                    <a:pt x="9919" y="78830"/>
                    <a:pt x="0" y="65353"/>
                    <a:pt x="9193" y="54461"/>
                  </a:cubicBezTo>
                  <a:cubicBezTo>
                    <a:pt x="18629" y="43384"/>
                    <a:pt x="10403" y="10892"/>
                    <a:pt x="43306" y="10892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4859337" y="3375819"/>
              <a:ext cx="1182600" cy="4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316" y="0"/>
                  </a:moveTo>
                  <a:cubicBezTo>
                    <a:pt x="71153" y="1232"/>
                    <a:pt x="48195" y="2054"/>
                    <a:pt x="48032" y="2876"/>
                  </a:cubicBezTo>
                  <a:cubicBezTo>
                    <a:pt x="40705" y="28767"/>
                    <a:pt x="25237" y="40273"/>
                    <a:pt x="12862" y="47260"/>
                  </a:cubicBezTo>
                  <a:cubicBezTo>
                    <a:pt x="488" y="54246"/>
                    <a:pt x="0" y="93698"/>
                    <a:pt x="0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120000" y="93698"/>
                    <a:pt x="119837" y="54246"/>
                    <a:pt x="107137" y="47260"/>
                  </a:cubicBezTo>
                  <a:cubicBezTo>
                    <a:pt x="94599" y="39863"/>
                    <a:pt x="78154" y="27123"/>
                    <a:pt x="71316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332412" y="3002757"/>
              <a:ext cx="236400" cy="5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33"/>
                  </a:moveTo>
                  <a:cubicBezTo>
                    <a:pt x="0" y="73820"/>
                    <a:pt x="0" y="73820"/>
                    <a:pt x="0" y="73820"/>
                  </a:cubicBezTo>
                  <a:cubicBezTo>
                    <a:pt x="0" y="93707"/>
                    <a:pt x="0" y="93707"/>
                    <a:pt x="0" y="93707"/>
                  </a:cubicBezTo>
                  <a:cubicBezTo>
                    <a:pt x="30204" y="119325"/>
                    <a:pt x="84081" y="120000"/>
                    <a:pt x="120000" y="93707"/>
                  </a:cubicBezTo>
                  <a:cubicBezTo>
                    <a:pt x="120000" y="73820"/>
                    <a:pt x="120000" y="73820"/>
                    <a:pt x="120000" y="73820"/>
                  </a:cubicBezTo>
                  <a:cubicBezTo>
                    <a:pt x="120000" y="33033"/>
                    <a:pt x="120000" y="33033"/>
                    <a:pt x="120000" y="33033"/>
                  </a:cubicBezTo>
                  <a:cubicBezTo>
                    <a:pt x="120000" y="0"/>
                    <a:pt x="0" y="0"/>
                    <a:pt x="0" y="33033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670550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200" y="7567"/>
                  </a:moveTo>
                  <a:cubicBezTo>
                    <a:pt x="68800" y="0"/>
                    <a:pt x="35200" y="18378"/>
                    <a:pt x="17600" y="46486"/>
                  </a:cubicBezTo>
                  <a:cubicBezTo>
                    <a:pt x="0" y="75675"/>
                    <a:pt x="4800" y="104864"/>
                    <a:pt x="28800" y="112432"/>
                  </a:cubicBezTo>
                  <a:cubicBezTo>
                    <a:pt x="52800" y="120000"/>
                    <a:pt x="84800" y="101621"/>
                    <a:pt x="102400" y="73513"/>
                  </a:cubicBezTo>
                  <a:cubicBezTo>
                    <a:pt x="120000" y="44324"/>
                    <a:pt x="115200" y="15135"/>
                    <a:pt x="91200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110162" y="3012282"/>
              <a:ext cx="120600" cy="17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421" y="7567"/>
                  </a:moveTo>
                  <a:cubicBezTo>
                    <a:pt x="52105" y="0"/>
                    <a:pt x="85263" y="18378"/>
                    <a:pt x="102631" y="46486"/>
                  </a:cubicBezTo>
                  <a:cubicBezTo>
                    <a:pt x="120000" y="75675"/>
                    <a:pt x="113684" y="104864"/>
                    <a:pt x="91578" y="112432"/>
                  </a:cubicBezTo>
                  <a:cubicBezTo>
                    <a:pt x="67894" y="120000"/>
                    <a:pt x="34736" y="101621"/>
                    <a:pt x="17368" y="73513"/>
                  </a:cubicBezTo>
                  <a:cubicBezTo>
                    <a:pt x="0" y="44324"/>
                    <a:pt x="4736" y="15135"/>
                    <a:pt x="28421" y="756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332412" y="3304382"/>
              <a:ext cx="236400" cy="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764"/>
                    <a:pt x="0" y="11764"/>
                    <a:pt x="0" y="11764"/>
                  </a:cubicBezTo>
                  <a:cubicBezTo>
                    <a:pt x="0" y="11764"/>
                    <a:pt x="37551" y="120000"/>
                    <a:pt x="59591" y="120000"/>
                  </a:cubicBezTo>
                  <a:cubicBezTo>
                    <a:pt x="81632" y="120000"/>
                    <a:pt x="120000" y="9411"/>
                    <a:pt x="120000" y="9411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126037" y="2639218"/>
              <a:ext cx="651000" cy="722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46403" y="120000"/>
                    <a:pt x="17733" y="99733"/>
                    <a:pt x="8866" y="70933"/>
                  </a:cubicBezTo>
                  <a:cubicBezTo>
                    <a:pt x="0" y="41866"/>
                    <a:pt x="16847" y="0"/>
                    <a:pt x="60000" y="0"/>
                  </a:cubicBezTo>
                  <a:cubicBezTo>
                    <a:pt x="103152" y="0"/>
                    <a:pt x="120000" y="41866"/>
                    <a:pt x="110837" y="70933"/>
                  </a:cubicBezTo>
                  <a:cubicBezTo>
                    <a:pt x="102266" y="99733"/>
                    <a:pt x="73596" y="120000"/>
                    <a:pt x="60000" y="12000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122862" y="2618582"/>
              <a:ext cx="689100" cy="496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441" y="57290"/>
                  </a:moveTo>
                  <a:cubicBezTo>
                    <a:pt x="37674" y="86322"/>
                    <a:pt x="33488" y="95225"/>
                    <a:pt x="20372" y="87483"/>
                  </a:cubicBezTo>
                  <a:cubicBezTo>
                    <a:pt x="6976" y="79741"/>
                    <a:pt x="9488" y="101419"/>
                    <a:pt x="12000" y="116516"/>
                  </a:cubicBezTo>
                  <a:cubicBezTo>
                    <a:pt x="0" y="96000"/>
                    <a:pt x="1395" y="76258"/>
                    <a:pt x="5023" y="56129"/>
                  </a:cubicBezTo>
                  <a:cubicBezTo>
                    <a:pt x="9209" y="34064"/>
                    <a:pt x="29302" y="774"/>
                    <a:pt x="48279" y="1548"/>
                  </a:cubicBezTo>
                  <a:cubicBezTo>
                    <a:pt x="58604" y="0"/>
                    <a:pt x="74232" y="1935"/>
                    <a:pt x="90976" y="18193"/>
                  </a:cubicBezTo>
                  <a:cubicBezTo>
                    <a:pt x="120000" y="47225"/>
                    <a:pt x="110232" y="112258"/>
                    <a:pt x="102418" y="120000"/>
                  </a:cubicBezTo>
                  <a:cubicBezTo>
                    <a:pt x="109953" y="60000"/>
                    <a:pt x="91534" y="72000"/>
                    <a:pt x="78697" y="40645"/>
                  </a:cubicBezTo>
                  <a:cubicBezTo>
                    <a:pt x="74511" y="26709"/>
                    <a:pt x="58325" y="25935"/>
                    <a:pt x="47441" y="5729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435600" y="3544094"/>
              <a:ext cx="23700" cy="30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248275" y="3386932"/>
              <a:ext cx="200100" cy="2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476" y="0"/>
                  </a:moveTo>
                  <a:lnTo>
                    <a:pt x="0" y="38181"/>
                  </a:lnTo>
                  <a:lnTo>
                    <a:pt x="63809" y="120000"/>
                  </a:lnTo>
                  <a:lnTo>
                    <a:pt x="120000" y="76363"/>
                  </a:lnTo>
                  <a:lnTo>
                    <a:pt x="504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448300" y="3385344"/>
              <a:ext cx="2049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697" y="0"/>
                  </a:moveTo>
                  <a:lnTo>
                    <a:pt x="120000" y="40258"/>
                  </a:lnTo>
                  <a:lnTo>
                    <a:pt x="54883" y="120000"/>
                  </a:lnTo>
                  <a:lnTo>
                    <a:pt x="0" y="76645"/>
                  </a:lnTo>
                  <a:lnTo>
                    <a:pt x="70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200650" y="2972593"/>
              <a:ext cx="507900" cy="18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20" y="118956"/>
                  </a:moveTo>
                  <a:cubicBezTo>
                    <a:pt x="90000" y="118956"/>
                    <a:pt x="90759" y="118956"/>
                    <a:pt x="91139" y="118956"/>
                  </a:cubicBezTo>
                  <a:cubicBezTo>
                    <a:pt x="107088" y="114782"/>
                    <a:pt x="111265" y="96000"/>
                    <a:pt x="112784" y="70956"/>
                  </a:cubicBezTo>
                  <a:cubicBezTo>
                    <a:pt x="114683" y="43826"/>
                    <a:pt x="115063" y="34434"/>
                    <a:pt x="117721" y="31304"/>
                  </a:cubicBezTo>
                  <a:cubicBezTo>
                    <a:pt x="119240" y="29217"/>
                    <a:pt x="120000" y="24000"/>
                    <a:pt x="120000" y="16695"/>
                  </a:cubicBezTo>
                  <a:cubicBezTo>
                    <a:pt x="119620" y="9391"/>
                    <a:pt x="119620" y="8347"/>
                    <a:pt x="116582" y="5217"/>
                  </a:cubicBezTo>
                  <a:cubicBezTo>
                    <a:pt x="114303" y="3130"/>
                    <a:pt x="100632" y="0"/>
                    <a:pt x="90379" y="2086"/>
                  </a:cubicBezTo>
                  <a:cubicBezTo>
                    <a:pt x="90379" y="9391"/>
                    <a:pt x="90379" y="9391"/>
                    <a:pt x="90379" y="9391"/>
                  </a:cubicBezTo>
                  <a:cubicBezTo>
                    <a:pt x="98354" y="8347"/>
                    <a:pt x="105949" y="10434"/>
                    <a:pt x="108227" y="14608"/>
                  </a:cubicBezTo>
                  <a:cubicBezTo>
                    <a:pt x="113544" y="24000"/>
                    <a:pt x="112025" y="67826"/>
                    <a:pt x="107468" y="89739"/>
                  </a:cubicBezTo>
                  <a:cubicBezTo>
                    <a:pt x="104810" y="104347"/>
                    <a:pt x="96835" y="111652"/>
                    <a:pt x="89620" y="112695"/>
                  </a:cubicBezTo>
                  <a:lnTo>
                    <a:pt x="89620" y="118956"/>
                  </a:lnTo>
                  <a:close/>
                  <a:moveTo>
                    <a:pt x="60000" y="15652"/>
                  </a:moveTo>
                  <a:cubicBezTo>
                    <a:pt x="56202" y="16695"/>
                    <a:pt x="41772" y="5217"/>
                    <a:pt x="31898" y="2086"/>
                  </a:cubicBezTo>
                  <a:cubicBezTo>
                    <a:pt x="31139" y="2086"/>
                    <a:pt x="30379" y="2086"/>
                    <a:pt x="29620" y="2086"/>
                  </a:cubicBezTo>
                  <a:cubicBezTo>
                    <a:pt x="29620" y="9391"/>
                    <a:pt x="29620" y="9391"/>
                    <a:pt x="29620" y="9391"/>
                  </a:cubicBezTo>
                  <a:cubicBezTo>
                    <a:pt x="37594" y="10434"/>
                    <a:pt x="46329" y="15652"/>
                    <a:pt x="49367" y="28173"/>
                  </a:cubicBezTo>
                  <a:cubicBezTo>
                    <a:pt x="54303" y="48000"/>
                    <a:pt x="45569" y="97043"/>
                    <a:pt x="37594" y="107478"/>
                  </a:cubicBezTo>
                  <a:cubicBezTo>
                    <a:pt x="35316" y="110608"/>
                    <a:pt x="31898" y="112695"/>
                    <a:pt x="28860" y="112695"/>
                  </a:cubicBezTo>
                  <a:cubicBezTo>
                    <a:pt x="28860" y="120000"/>
                    <a:pt x="28860" y="120000"/>
                    <a:pt x="28860" y="120000"/>
                  </a:cubicBezTo>
                  <a:cubicBezTo>
                    <a:pt x="42531" y="120000"/>
                    <a:pt x="47468" y="92869"/>
                    <a:pt x="49367" y="83478"/>
                  </a:cubicBezTo>
                  <a:cubicBezTo>
                    <a:pt x="52405" y="65739"/>
                    <a:pt x="51645" y="42782"/>
                    <a:pt x="59620" y="42782"/>
                  </a:cubicBezTo>
                  <a:cubicBezTo>
                    <a:pt x="67594" y="42782"/>
                    <a:pt x="66455" y="65739"/>
                    <a:pt x="69493" y="82434"/>
                  </a:cubicBezTo>
                  <a:cubicBezTo>
                    <a:pt x="71012" y="91826"/>
                    <a:pt x="75189" y="120000"/>
                    <a:pt x="89620" y="118956"/>
                  </a:cubicBezTo>
                  <a:cubicBezTo>
                    <a:pt x="89620" y="112695"/>
                    <a:pt x="89620" y="112695"/>
                    <a:pt x="89620" y="112695"/>
                  </a:cubicBezTo>
                  <a:cubicBezTo>
                    <a:pt x="86202" y="112695"/>
                    <a:pt x="82784" y="110608"/>
                    <a:pt x="80126" y="107478"/>
                  </a:cubicBezTo>
                  <a:cubicBezTo>
                    <a:pt x="72531" y="97043"/>
                    <a:pt x="64936" y="48000"/>
                    <a:pt x="70253" y="28173"/>
                  </a:cubicBezTo>
                  <a:cubicBezTo>
                    <a:pt x="73670" y="15652"/>
                    <a:pt x="82025" y="10434"/>
                    <a:pt x="90379" y="9391"/>
                  </a:cubicBezTo>
                  <a:cubicBezTo>
                    <a:pt x="90379" y="2086"/>
                    <a:pt x="90379" y="2086"/>
                    <a:pt x="90379" y="2086"/>
                  </a:cubicBezTo>
                  <a:cubicBezTo>
                    <a:pt x="89620" y="2086"/>
                    <a:pt x="89240" y="2086"/>
                    <a:pt x="88481" y="2086"/>
                  </a:cubicBezTo>
                  <a:cubicBezTo>
                    <a:pt x="79367" y="4173"/>
                    <a:pt x="67974" y="15652"/>
                    <a:pt x="60000" y="15652"/>
                  </a:cubicBezTo>
                  <a:close/>
                  <a:moveTo>
                    <a:pt x="29620" y="2086"/>
                  </a:moveTo>
                  <a:cubicBezTo>
                    <a:pt x="19367" y="1043"/>
                    <a:pt x="6075" y="4173"/>
                    <a:pt x="3417" y="6260"/>
                  </a:cubicBezTo>
                  <a:cubicBezTo>
                    <a:pt x="379" y="9391"/>
                    <a:pt x="379" y="10434"/>
                    <a:pt x="0" y="17739"/>
                  </a:cubicBezTo>
                  <a:cubicBezTo>
                    <a:pt x="0" y="24000"/>
                    <a:pt x="0" y="30260"/>
                    <a:pt x="1898" y="32347"/>
                  </a:cubicBezTo>
                  <a:cubicBezTo>
                    <a:pt x="4556" y="34434"/>
                    <a:pt x="4556" y="43826"/>
                    <a:pt x="5696" y="72000"/>
                  </a:cubicBezTo>
                  <a:cubicBezTo>
                    <a:pt x="6835" y="96000"/>
                    <a:pt x="10632" y="115826"/>
                    <a:pt x="26202" y="118956"/>
                  </a:cubicBezTo>
                  <a:cubicBezTo>
                    <a:pt x="27341" y="120000"/>
                    <a:pt x="28101" y="120000"/>
                    <a:pt x="28860" y="120000"/>
                  </a:cubicBezTo>
                  <a:cubicBezTo>
                    <a:pt x="28860" y="112695"/>
                    <a:pt x="28860" y="112695"/>
                    <a:pt x="28860" y="112695"/>
                  </a:cubicBezTo>
                  <a:cubicBezTo>
                    <a:pt x="21645" y="112695"/>
                    <a:pt x="13291" y="105391"/>
                    <a:pt x="10632" y="89739"/>
                  </a:cubicBezTo>
                  <a:cubicBezTo>
                    <a:pt x="6835" y="67826"/>
                    <a:pt x="6455" y="24000"/>
                    <a:pt x="11772" y="14608"/>
                  </a:cubicBezTo>
                  <a:cubicBezTo>
                    <a:pt x="14050" y="11478"/>
                    <a:pt x="21645" y="8347"/>
                    <a:pt x="29620" y="9391"/>
                  </a:cubicBezTo>
                  <a:lnTo>
                    <a:pt x="29620" y="2086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448300" y="354250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332412" y="3382169"/>
              <a:ext cx="236400" cy="16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58775" y="116400"/>
                    <a:pt x="58775" y="116400"/>
                    <a:pt x="58775" y="1164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00"/>
                    <a:pt x="0" y="3600"/>
                    <a:pt x="0" y="36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58775" y="120000"/>
                    <a:pt x="58775" y="120000"/>
                    <a:pt x="58775" y="120000"/>
                  </a:cubicBezTo>
                  <a:cubicBezTo>
                    <a:pt x="120000" y="2400"/>
                    <a:pt x="120000" y="2400"/>
                    <a:pt x="120000" y="2400"/>
                  </a:cubicBezTo>
                  <a:cubicBezTo>
                    <a:pt x="120000" y="0"/>
                    <a:pt x="120000" y="0"/>
                    <a:pt x="120000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3284537" y="3305969"/>
              <a:ext cx="1247700" cy="566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8030" y="0"/>
                  </a:moveTo>
                  <a:cubicBezTo>
                    <a:pt x="21467" y="25835"/>
                    <a:pt x="13590" y="39433"/>
                    <a:pt x="10347" y="45552"/>
                  </a:cubicBezTo>
                  <a:cubicBezTo>
                    <a:pt x="5559" y="55070"/>
                    <a:pt x="2934" y="90084"/>
                    <a:pt x="0" y="120000"/>
                  </a:cubicBezTo>
                  <a:cubicBezTo>
                    <a:pt x="60077" y="120000"/>
                    <a:pt x="60077" y="120000"/>
                    <a:pt x="60077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220" y="90084"/>
                    <a:pt x="114440" y="55070"/>
                    <a:pt x="109652" y="45552"/>
                  </a:cubicBezTo>
                  <a:cubicBezTo>
                    <a:pt x="106563" y="39433"/>
                    <a:pt x="98841" y="26175"/>
                    <a:pt x="72277" y="679"/>
                  </a:cubicBezTo>
                  <a:cubicBezTo>
                    <a:pt x="48030" y="0"/>
                    <a:pt x="48030" y="0"/>
                    <a:pt x="4803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3775075" y="2902743"/>
              <a:ext cx="2667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071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071"/>
                    <a:pt x="120000" y="35071"/>
                    <a:pt x="120000" y="35071"/>
                  </a:cubicBezTo>
                  <a:cubicBezTo>
                    <a:pt x="120000" y="0"/>
                    <a:pt x="0" y="0"/>
                    <a:pt x="0" y="35071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3597275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0857" y="20000"/>
                    <a:pt x="106285" y="49411"/>
                  </a:cubicBezTo>
                  <a:cubicBezTo>
                    <a:pt x="120000" y="78823"/>
                    <a:pt x="111428" y="108235"/>
                    <a:pt x="85714" y="114117"/>
                  </a:cubicBezTo>
                  <a:cubicBezTo>
                    <a:pt x="60000" y="120000"/>
                    <a:pt x="29142" y="100000"/>
                    <a:pt x="13714" y="69411"/>
                  </a:cubicBezTo>
                  <a:cubicBezTo>
                    <a:pt x="0" y="40000"/>
                    <a:pt x="8571" y="11764"/>
                    <a:pt x="34285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4106862" y="2866232"/>
              <a:ext cx="112800" cy="16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0000" y="0"/>
                    <a:pt x="27428" y="20000"/>
                    <a:pt x="13714" y="49411"/>
                  </a:cubicBezTo>
                  <a:cubicBezTo>
                    <a:pt x="0" y="78823"/>
                    <a:pt x="8571" y="108235"/>
                    <a:pt x="34285" y="114117"/>
                  </a:cubicBezTo>
                  <a:cubicBezTo>
                    <a:pt x="58285" y="120000"/>
                    <a:pt x="90857" y="100000"/>
                    <a:pt x="104571" y="69411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3722687" y="3437732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272" y="0"/>
                  </a:moveTo>
                  <a:cubicBezTo>
                    <a:pt x="63272" y="0"/>
                    <a:pt x="0" y="12398"/>
                    <a:pt x="0" y="15498"/>
                  </a:cubicBezTo>
                  <a:cubicBezTo>
                    <a:pt x="0" y="18597"/>
                    <a:pt x="24000" y="120000"/>
                    <a:pt x="24000" y="120000"/>
                  </a:cubicBezTo>
                  <a:cubicBezTo>
                    <a:pt x="110181" y="120000"/>
                    <a:pt x="110181" y="120000"/>
                    <a:pt x="110181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272" y="0"/>
                    <a:pt x="63272" y="0"/>
                    <a:pt x="632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3598862" y="3312319"/>
              <a:ext cx="2349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0"/>
                  </a:moveTo>
                  <a:lnTo>
                    <a:pt x="90000" y="12917"/>
                  </a:lnTo>
                  <a:lnTo>
                    <a:pt x="120000" y="120000"/>
                  </a:lnTo>
                  <a:lnTo>
                    <a:pt x="68108" y="120000"/>
                  </a:lnTo>
                  <a:lnTo>
                    <a:pt x="12162" y="72407"/>
                  </a:lnTo>
                  <a:lnTo>
                    <a:pt x="65675" y="57110"/>
                  </a:lnTo>
                  <a:lnTo>
                    <a:pt x="0" y="44532"/>
                  </a:lnTo>
                  <a:lnTo>
                    <a:pt x="60810" y="5439"/>
                  </a:lnTo>
                  <a:lnTo>
                    <a:pt x="90000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984625" y="3312319"/>
              <a:ext cx="2334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387" y="0"/>
                  </a:moveTo>
                  <a:lnTo>
                    <a:pt x="29387" y="12917"/>
                  </a:lnTo>
                  <a:lnTo>
                    <a:pt x="0" y="120000"/>
                  </a:lnTo>
                  <a:lnTo>
                    <a:pt x="51428" y="120000"/>
                  </a:lnTo>
                  <a:lnTo>
                    <a:pt x="106938" y="72407"/>
                  </a:lnTo>
                  <a:lnTo>
                    <a:pt x="53877" y="57110"/>
                  </a:lnTo>
                  <a:lnTo>
                    <a:pt x="120000" y="44532"/>
                  </a:lnTo>
                  <a:lnTo>
                    <a:pt x="66122" y="6458"/>
                  </a:lnTo>
                  <a:lnTo>
                    <a:pt x="29387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3851275" y="3437732"/>
              <a:ext cx="115800" cy="112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0000" y="120000"/>
                    <a:pt x="68333" y="120000"/>
                    <a:pt x="85000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0000" y="0"/>
                    <a:pt x="60000" y="0"/>
                    <a:pt x="60000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3836987" y="3550444"/>
              <a:ext cx="142800" cy="3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666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1333" y="0"/>
                  </a:lnTo>
                  <a:lnTo>
                    <a:pt x="386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3762375" y="3271043"/>
              <a:ext cx="1461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34" y="0"/>
                  </a:moveTo>
                  <a:lnTo>
                    <a:pt x="0" y="19550"/>
                  </a:lnTo>
                  <a:lnTo>
                    <a:pt x="27391" y="120000"/>
                  </a:lnTo>
                  <a:lnTo>
                    <a:pt x="120000" y="70786"/>
                  </a:lnTo>
                  <a:lnTo>
                    <a:pt x="104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3775075" y="3215482"/>
              <a:ext cx="266700" cy="9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898" y="115862"/>
                    <a:pt x="60359" y="120000"/>
                  </a:cubicBezTo>
                  <a:cubicBezTo>
                    <a:pt x="60359" y="120000"/>
                    <a:pt x="61077" y="120000"/>
                    <a:pt x="61796" y="120000"/>
                  </a:cubicBezTo>
                  <a:cubicBezTo>
                    <a:pt x="90538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3582987" y="2442368"/>
              <a:ext cx="685800" cy="68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145" y="17223"/>
                  </a:moveTo>
                  <a:cubicBezTo>
                    <a:pt x="104824" y="18917"/>
                    <a:pt x="110725" y="26258"/>
                    <a:pt x="113255" y="36423"/>
                  </a:cubicBezTo>
                  <a:cubicBezTo>
                    <a:pt x="120000" y="62400"/>
                    <a:pt x="105948" y="119152"/>
                    <a:pt x="58173" y="119717"/>
                  </a:cubicBezTo>
                  <a:cubicBezTo>
                    <a:pt x="33442" y="120000"/>
                    <a:pt x="15737" y="113788"/>
                    <a:pt x="9274" y="93741"/>
                  </a:cubicBezTo>
                  <a:cubicBezTo>
                    <a:pt x="2810" y="73694"/>
                    <a:pt x="0" y="41223"/>
                    <a:pt x="14051" y="23152"/>
                  </a:cubicBezTo>
                  <a:cubicBezTo>
                    <a:pt x="31756" y="282"/>
                    <a:pt x="69133" y="0"/>
                    <a:pt x="94145" y="172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3497262" y="2518568"/>
              <a:ext cx="8223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116" y="0"/>
                  </a:moveTo>
                  <a:cubicBezTo>
                    <a:pt x="0" y="0"/>
                    <a:pt x="23157" y="89048"/>
                    <a:pt x="26900" y="95898"/>
                  </a:cubicBezTo>
                  <a:cubicBezTo>
                    <a:pt x="31345" y="103509"/>
                    <a:pt x="50292" y="120000"/>
                    <a:pt x="60116" y="120000"/>
                  </a:cubicBezTo>
                  <a:cubicBezTo>
                    <a:pt x="69707" y="120000"/>
                    <a:pt x="88888" y="103509"/>
                    <a:pt x="93099" y="95898"/>
                  </a:cubicBezTo>
                  <a:cubicBezTo>
                    <a:pt x="97076" y="89048"/>
                    <a:pt x="120000" y="0"/>
                    <a:pt x="60116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3560762" y="2497932"/>
              <a:ext cx="692100" cy="449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893" y="52714"/>
                  </a:moveTo>
                  <a:cubicBezTo>
                    <a:pt x="38422" y="64714"/>
                    <a:pt x="48445" y="46714"/>
                    <a:pt x="59860" y="54428"/>
                  </a:cubicBezTo>
                  <a:cubicBezTo>
                    <a:pt x="71276" y="62142"/>
                    <a:pt x="102459" y="25285"/>
                    <a:pt x="109141" y="105857"/>
                  </a:cubicBezTo>
                  <a:cubicBezTo>
                    <a:pt x="120000" y="47571"/>
                    <a:pt x="103573" y="6000"/>
                    <a:pt x="62088" y="3000"/>
                  </a:cubicBezTo>
                  <a:cubicBezTo>
                    <a:pt x="17819" y="0"/>
                    <a:pt x="0" y="62142"/>
                    <a:pt x="12250" y="120000"/>
                  </a:cubicBezTo>
                  <a:cubicBezTo>
                    <a:pt x="11415" y="88714"/>
                    <a:pt x="16426" y="68142"/>
                    <a:pt x="25893" y="52714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3703637" y="2658268"/>
              <a:ext cx="2619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3000"/>
                  </a:moveTo>
                  <a:cubicBezTo>
                    <a:pt x="736" y="105000"/>
                    <a:pt x="30184" y="114000"/>
                    <a:pt x="42699" y="117000"/>
                  </a:cubicBezTo>
                  <a:cubicBezTo>
                    <a:pt x="54478" y="120000"/>
                    <a:pt x="65521" y="114000"/>
                    <a:pt x="76564" y="99000"/>
                  </a:cubicBezTo>
                  <a:cubicBezTo>
                    <a:pt x="90552" y="84000"/>
                    <a:pt x="108220" y="63000"/>
                    <a:pt x="119263" y="27000"/>
                  </a:cubicBezTo>
                  <a:cubicBezTo>
                    <a:pt x="120000" y="21000"/>
                    <a:pt x="120000" y="15000"/>
                    <a:pt x="118527" y="12000"/>
                  </a:cubicBezTo>
                  <a:cubicBezTo>
                    <a:pt x="97177" y="0"/>
                    <a:pt x="75092" y="69000"/>
                    <a:pt x="53742" y="78000"/>
                  </a:cubicBezTo>
                  <a:cubicBezTo>
                    <a:pt x="36809" y="84000"/>
                    <a:pt x="14723" y="75000"/>
                    <a:pt x="2208" y="30000"/>
                  </a:cubicBezTo>
                  <a:cubicBezTo>
                    <a:pt x="736" y="27000"/>
                    <a:pt x="0" y="27000"/>
                    <a:pt x="0" y="33000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3659187" y="2859882"/>
              <a:ext cx="504900" cy="18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523" y="118956"/>
                  </a:moveTo>
                  <a:cubicBezTo>
                    <a:pt x="90285" y="118956"/>
                    <a:pt x="90666" y="118956"/>
                    <a:pt x="91428" y="118956"/>
                  </a:cubicBezTo>
                  <a:cubicBezTo>
                    <a:pt x="107047" y="114782"/>
                    <a:pt x="111238" y="94956"/>
                    <a:pt x="112761" y="70956"/>
                  </a:cubicBezTo>
                  <a:cubicBezTo>
                    <a:pt x="114666" y="43826"/>
                    <a:pt x="115047" y="34434"/>
                    <a:pt x="117333" y="31304"/>
                  </a:cubicBezTo>
                  <a:cubicBezTo>
                    <a:pt x="119238" y="29217"/>
                    <a:pt x="120000" y="24000"/>
                    <a:pt x="119619" y="16695"/>
                  </a:cubicBezTo>
                  <a:cubicBezTo>
                    <a:pt x="119619" y="9391"/>
                    <a:pt x="119619" y="8347"/>
                    <a:pt x="116571" y="6260"/>
                  </a:cubicBezTo>
                  <a:cubicBezTo>
                    <a:pt x="113904" y="3130"/>
                    <a:pt x="100571" y="0"/>
                    <a:pt x="90285" y="2086"/>
                  </a:cubicBezTo>
                  <a:cubicBezTo>
                    <a:pt x="90285" y="9391"/>
                    <a:pt x="90285" y="9391"/>
                    <a:pt x="90285" y="9391"/>
                  </a:cubicBezTo>
                  <a:cubicBezTo>
                    <a:pt x="98285" y="8347"/>
                    <a:pt x="105904" y="10434"/>
                    <a:pt x="108190" y="14608"/>
                  </a:cubicBezTo>
                  <a:cubicBezTo>
                    <a:pt x="113523" y="24000"/>
                    <a:pt x="112000" y="66782"/>
                    <a:pt x="107428" y="88695"/>
                  </a:cubicBezTo>
                  <a:cubicBezTo>
                    <a:pt x="104761" y="104347"/>
                    <a:pt x="96761" y="111652"/>
                    <a:pt x="89523" y="111652"/>
                  </a:cubicBezTo>
                  <a:lnTo>
                    <a:pt x="89523" y="118956"/>
                  </a:lnTo>
                  <a:close/>
                  <a:moveTo>
                    <a:pt x="59809" y="15652"/>
                  </a:moveTo>
                  <a:cubicBezTo>
                    <a:pt x="56380" y="16695"/>
                    <a:pt x="41904" y="5217"/>
                    <a:pt x="31619" y="2086"/>
                  </a:cubicBezTo>
                  <a:cubicBezTo>
                    <a:pt x="31238" y="2086"/>
                    <a:pt x="30476" y="2086"/>
                    <a:pt x="29714" y="2086"/>
                  </a:cubicBezTo>
                  <a:cubicBezTo>
                    <a:pt x="29333" y="9391"/>
                    <a:pt x="29333" y="9391"/>
                    <a:pt x="29333" y="9391"/>
                  </a:cubicBezTo>
                  <a:cubicBezTo>
                    <a:pt x="37714" y="10434"/>
                    <a:pt x="46476" y="15652"/>
                    <a:pt x="49142" y="28173"/>
                  </a:cubicBezTo>
                  <a:cubicBezTo>
                    <a:pt x="54095" y="48000"/>
                    <a:pt x="45333" y="96000"/>
                    <a:pt x="37714" y="107478"/>
                  </a:cubicBezTo>
                  <a:cubicBezTo>
                    <a:pt x="35428" y="110608"/>
                    <a:pt x="32000" y="112695"/>
                    <a:pt x="28952" y="112695"/>
                  </a:cubicBezTo>
                  <a:cubicBezTo>
                    <a:pt x="28571" y="118956"/>
                    <a:pt x="28571" y="118956"/>
                    <a:pt x="28571" y="118956"/>
                  </a:cubicBezTo>
                  <a:cubicBezTo>
                    <a:pt x="42666" y="118956"/>
                    <a:pt x="47619" y="91826"/>
                    <a:pt x="49142" y="83478"/>
                  </a:cubicBezTo>
                  <a:cubicBezTo>
                    <a:pt x="52571" y="65739"/>
                    <a:pt x="51809" y="42782"/>
                    <a:pt x="59809" y="42782"/>
                  </a:cubicBezTo>
                  <a:cubicBezTo>
                    <a:pt x="67428" y="42782"/>
                    <a:pt x="66666" y="65739"/>
                    <a:pt x="69333" y="82434"/>
                  </a:cubicBezTo>
                  <a:cubicBezTo>
                    <a:pt x="70857" y="91826"/>
                    <a:pt x="75428" y="120000"/>
                    <a:pt x="89523" y="118956"/>
                  </a:cubicBezTo>
                  <a:cubicBezTo>
                    <a:pt x="89523" y="111652"/>
                    <a:pt x="89523" y="111652"/>
                    <a:pt x="89523" y="111652"/>
                  </a:cubicBezTo>
                  <a:cubicBezTo>
                    <a:pt x="86095" y="111652"/>
                    <a:pt x="82666" y="110608"/>
                    <a:pt x="80380" y="106434"/>
                  </a:cubicBezTo>
                  <a:cubicBezTo>
                    <a:pt x="72761" y="96000"/>
                    <a:pt x="65142" y="48000"/>
                    <a:pt x="70476" y="27130"/>
                  </a:cubicBezTo>
                  <a:cubicBezTo>
                    <a:pt x="73523" y="15652"/>
                    <a:pt x="81904" y="10434"/>
                    <a:pt x="90285" y="9391"/>
                  </a:cubicBezTo>
                  <a:cubicBezTo>
                    <a:pt x="90285" y="2086"/>
                    <a:pt x="90285" y="2086"/>
                    <a:pt x="90285" y="2086"/>
                  </a:cubicBezTo>
                  <a:cubicBezTo>
                    <a:pt x="89523" y="2086"/>
                    <a:pt x="89142" y="2086"/>
                    <a:pt x="88380" y="2086"/>
                  </a:cubicBezTo>
                  <a:cubicBezTo>
                    <a:pt x="79238" y="4173"/>
                    <a:pt x="68190" y="15652"/>
                    <a:pt x="59809" y="15652"/>
                  </a:cubicBezTo>
                  <a:close/>
                  <a:moveTo>
                    <a:pt x="29714" y="2086"/>
                  </a:moveTo>
                  <a:cubicBezTo>
                    <a:pt x="19428" y="1043"/>
                    <a:pt x="6095" y="4173"/>
                    <a:pt x="3809" y="6260"/>
                  </a:cubicBezTo>
                  <a:cubicBezTo>
                    <a:pt x="380" y="9391"/>
                    <a:pt x="380" y="10434"/>
                    <a:pt x="0" y="17739"/>
                  </a:cubicBezTo>
                  <a:cubicBezTo>
                    <a:pt x="0" y="24000"/>
                    <a:pt x="380" y="30260"/>
                    <a:pt x="1904" y="32347"/>
                  </a:cubicBezTo>
                  <a:cubicBezTo>
                    <a:pt x="4571" y="34434"/>
                    <a:pt x="4571" y="43826"/>
                    <a:pt x="5714" y="70956"/>
                  </a:cubicBezTo>
                  <a:cubicBezTo>
                    <a:pt x="7238" y="96000"/>
                    <a:pt x="10666" y="115826"/>
                    <a:pt x="26285" y="118956"/>
                  </a:cubicBezTo>
                  <a:cubicBezTo>
                    <a:pt x="27047" y="118956"/>
                    <a:pt x="27809" y="118956"/>
                    <a:pt x="28571" y="118956"/>
                  </a:cubicBezTo>
                  <a:cubicBezTo>
                    <a:pt x="28952" y="112695"/>
                    <a:pt x="28952" y="112695"/>
                    <a:pt x="28952" y="112695"/>
                  </a:cubicBezTo>
                  <a:cubicBezTo>
                    <a:pt x="21714" y="112695"/>
                    <a:pt x="13333" y="105391"/>
                    <a:pt x="10666" y="89739"/>
                  </a:cubicBezTo>
                  <a:cubicBezTo>
                    <a:pt x="6857" y="67826"/>
                    <a:pt x="6476" y="24000"/>
                    <a:pt x="11809" y="14608"/>
                  </a:cubicBezTo>
                  <a:cubicBezTo>
                    <a:pt x="14095" y="11478"/>
                    <a:pt x="21714" y="8347"/>
                    <a:pt x="29333" y="9391"/>
                  </a:cubicBezTo>
                  <a:lnTo>
                    <a:pt x="29714" y="2086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3908425" y="3271043"/>
              <a:ext cx="142800" cy="2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0"/>
                  </a:moveTo>
                  <a:lnTo>
                    <a:pt x="120000" y="19441"/>
                  </a:lnTo>
                  <a:lnTo>
                    <a:pt x="94666" y="120000"/>
                  </a:lnTo>
                  <a:lnTo>
                    <a:pt x="0" y="70391"/>
                  </a:lnTo>
                  <a:lnTo>
                    <a:pt x="112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3775075" y="3266282"/>
              <a:ext cx="2667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000" y="116666"/>
                  </a:lnTo>
                  <a:lnTo>
                    <a:pt x="0" y="0"/>
                  </a:lnTo>
                  <a:lnTo>
                    <a:pt x="0" y="3333"/>
                  </a:lnTo>
                  <a:lnTo>
                    <a:pt x="60000" y="120000"/>
                  </a:lnTo>
                  <a:lnTo>
                    <a:pt x="120000" y="3333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3933825" y="3550444"/>
              <a:ext cx="1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3883025" y="3550444"/>
              <a:ext cx="525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636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1163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971925" y="3472655"/>
              <a:ext cx="1246200" cy="565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876" y="0"/>
                  </a:moveTo>
                  <a:cubicBezTo>
                    <a:pt x="21467" y="25568"/>
                    <a:pt x="13436" y="39204"/>
                    <a:pt x="10347" y="45340"/>
                  </a:cubicBezTo>
                  <a:cubicBezTo>
                    <a:pt x="5559" y="54886"/>
                    <a:pt x="2779" y="90000"/>
                    <a:pt x="0" y="120000"/>
                  </a:cubicBezTo>
                  <a:cubicBezTo>
                    <a:pt x="59922" y="120000"/>
                    <a:pt x="59922" y="120000"/>
                    <a:pt x="59922" y="120000"/>
                  </a:cubicBez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117065" y="90000"/>
                    <a:pt x="114440" y="54886"/>
                    <a:pt x="109498" y="45340"/>
                  </a:cubicBezTo>
                  <a:cubicBezTo>
                    <a:pt x="106409" y="39204"/>
                    <a:pt x="98687" y="25909"/>
                    <a:pt x="72277" y="340"/>
                  </a:cubicBezTo>
                  <a:cubicBezTo>
                    <a:pt x="47876" y="0"/>
                    <a:pt x="47876" y="0"/>
                    <a:pt x="47876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4460875" y="3066256"/>
              <a:ext cx="268200" cy="560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5415"/>
                  </a:moveTo>
                  <a:cubicBezTo>
                    <a:pt x="0" y="79083"/>
                    <a:pt x="0" y="79083"/>
                    <a:pt x="0" y="79083"/>
                  </a:cubicBezTo>
                  <a:cubicBezTo>
                    <a:pt x="0" y="100744"/>
                    <a:pt x="0" y="100744"/>
                    <a:pt x="0" y="100744"/>
                  </a:cubicBezTo>
                  <a:cubicBezTo>
                    <a:pt x="33053" y="119312"/>
                    <a:pt x="86946" y="120000"/>
                    <a:pt x="120000" y="100744"/>
                  </a:cubicBezTo>
                  <a:cubicBezTo>
                    <a:pt x="120000" y="79083"/>
                    <a:pt x="120000" y="79083"/>
                    <a:pt x="120000" y="79083"/>
                  </a:cubicBezTo>
                  <a:cubicBezTo>
                    <a:pt x="120000" y="35415"/>
                    <a:pt x="120000" y="35415"/>
                    <a:pt x="120000" y="35415"/>
                  </a:cubicBezTo>
                  <a:cubicBezTo>
                    <a:pt x="120000" y="0"/>
                    <a:pt x="0" y="0"/>
                    <a:pt x="0" y="35415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4283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285" y="5882"/>
                  </a:moveTo>
                  <a:cubicBezTo>
                    <a:pt x="60000" y="0"/>
                    <a:pt x="92571" y="20000"/>
                    <a:pt x="106285" y="49411"/>
                  </a:cubicBezTo>
                  <a:cubicBezTo>
                    <a:pt x="120000" y="80000"/>
                    <a:pt x="111428" y="108235"/>
                    <a:pt x="87428" y="114117"/>
                  </a:cubicBezTo>
                  <a:cubicBezTo>
                    <a:pt x="61714" y="120000"/>
                    <a:pt x="29142" y="100000"/>
                    <a:pt x="15428" y="70588"/>
                  </a:cubicBezTo>
                  <a:cubicBezTo>
                    <a:pt x="0" y="40000"/>
                    <a:pt x="10285" y="11764"/>
                    <a:pt x="34285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4791075" y="3031331"/>
              <a:ext cx="112800" cy="16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5882"/>
                  </a:moveTo>
                  <a:cubicBezTo>
                    <a:pt x="61714" y="0"/>
                    <a:pt x="29142" y="20000"/>
                    <a:pt x="15428" y="49411"/>
                  </a:cubicBezTo>
                  <a:cubicBezTo>
                    <a:pt x="0" y="80000"/>
                    <a:pt x="8571" y="108235"/>
                    <a:pt x="34285" y="114117"/>
                  </a:cubicBezTo>
                  <a:cubicBezTo>
                    <a:pt x="60000" y="120000"/>
                    <a:pt x="90857" y="100000"/>
                    <a:pt x="106285" y="70588"/>
                  </a:cubicBezTo>
                  <a:cubicBezTo>
                    <a:pt x="120000" y="40000"/>
                    <a:pt x="111428" y="11764"/>
                    <a:pt x="85714" y="5882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4408487" y="3602830"/>
              <a:ext cx="354000" cy="4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0"/>
                  </a:moveTo>
                  <a:cubicBezTo>
                    <a:pt x="63529" y="0"/>
                    <a:pt x="0" y="12398"/>
                    <a:pt x="0" y="15498"/>
                  </a:cubicBezTo>
                  <a:cubicBezTo>
                    <a:pt x="0" y="18597"/>
                    <a:pt x="24434" y="120000"/>
                    <a:pt x="24434" y="120000"/>
                  </a:cubicBezTo>
                  <a:cubicBezTo>
                    <a:pt x="109683" y="120000"/>
                    <a:pt x="109683" y="120000"/>
                    <a:pt x="109683" y="120000"/>
                  </a:cubicBezTo>
                  <a:cubicBezTo>
                    <a:pt x="120000" y="15940"/>
                    <a:pt x="120000" y="15940"/>
                    <a:pt x="120000" y="15940"/>
                  </a:cubicBezTo>
                  <a:cubicBezTo>
                    <a:pt x="63529" y="0"/>
                    <a:pt x="63529" y="0"/>
                    <a:pt x="63529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4286250" y="3475830"/>
              <a:ext cx="2334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795" y="0"/>
                  </a:moveTo>
                  <a:lnTo>
                    <a:pt x="89795" y="12881"/>
                  </a:lnTo>
                  <a:lnTo>
                    <a:pt x="120000" y="119999"/>
                  </a:lnTo>
                  <a:lnTo>
                    <a:pt x="68571" y="119999"/>
                  </a:lnTo>
                  <a:lnTo>
                    <a:pt x="11428" y="72203"/>
                  </a:lnTo>
                  <a:lnTo>
                    <a:pt x="66122" y="57627"/>
                  </a:lnTo>
                  <a:lnTo>
                    <a:pt x="0" y="44406"/>
                  </a:lnTo>
                  <a:lnTo>
                    <a:pt x="60408" y="5423"/>
                  </a:lnTo>
                  <a:lnTo>
                    <a:pt x="8979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4670425" y="3475830"/>
              <a:ext cx="231900" cy="56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410" y="0"/>
                  </a:moveTo>
                  <a:lnTo>
                    <a:pt x="30410" y="12881"/>
                  </a:lnTo>
                  <a:lnTo>
                    <a:pt x="0" y="119999"/>
                  </a:lnTo>
                  <a:lnTo>
                    <a:pt x="50958" y="119999"/>
                  </a:lnTo>
                  <a:lnTo>
                    <a:pt x="108493" y="72203"/>
                  </a:lnTo>
                  <a:lnTo>
                    <a:pt x="53424" y="57627"/>
                  </a:lnTo>
                  <a:lnTo>
                    <a:pt x="119999" y="44406"/>
                  </a:lnTo>
                  <a:lnTo>
                    <a:pt x="65753" y="6779"/>
                  </a:lnTo>
                  <a:lnTo>
                    <a:pt x="30410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4537075" y="3602830"/>
              <a:ext cx="114300" cy="11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857"/>
                  </a:moveTo>
                  <a:cubicBezTo>
                    <a:pt x="33333" y="120000"/>
                    <a:pt x="33333" y="120000"/>
                    <a:pt x="33333" y="120000"/>
                  </a:cubicBezTo>
                  <a:cubicBezTo>
                    <a:pt x="51666" y="120000"/>
                    <a:pt x="68333" y="120000"/>
                    <a:pt x="86666" y="120000"/>
                  </a:cubicBezTo>
                  <a:cubicBezTo>
                    <a:pt x="120000" y="66857"/>
                    <a:pt x="120000" y="66857"/>
                    <a:pt x="120000" y="66857"/>
                  </a:cubicBezTo>
                  <a:cubicBezTo>
                    <a:pt x="61666" y="0"/>
                    <a:pt x="61666" y="0"/>
                    <a:pt x="61666" y="0"/>
                  </a:cubicBezTo>
                  <a:cubicBezTo>
                    <a:pt x="0" y="66857"/>
                    <a:pt x="0" y="66857"/>
                    <a:pt x="0" y="66857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4524375" y="3713955"/>
              <a:ext cx="1428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333" y="0"/>
                  </a:moveTo>
                  <a:lnTo>
                    <a:pt x="0" y="120000"/>
                  </a:lnTo>
                  <a:lnTo>
                    <a:pt x="120000" y="120000"/>
                  </a:lnTo>
                  <a:lnTo>
                    <a:pt x="80000" y="0"/>
                  </a:lnTo>
                  <a:lnTo>
                    <a:pt x="373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4448175" y="3434555"/>
              <a:ext cx="147600" cy="28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322" y="0"/>
                  </a:moveTo>
                  <a:lnTo>
                    <a:pt x="0" y="19550"/>
                  </a:lnTo>
                  <a:lnTo>
                    <a:pt x="27096" y="120000"/>
                  </a:lnTo>
                  <a:lnTo>
                    <a:pt x="120000" y="71460"/>
                  </a:lnTo>
                  <a:lnTo>
                    <a:pt x="103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4460875" y="3378994"/>
              <a:ext cx="268200" cy="9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12413"/>
                    <a:pt x="0" y="12413"/>
                    <a:pt x="0" y="12413"/>
                  </a:cubicBezTo>
                  <a:cubicBezTo>
                    <a:pt x="0" y="12413"/>
                    <a:pt x="30179" y="115862"/>
                    <a:pt x="59640" y="120000"/>
                  </a:cubicBezTo>
                  <a:cubicBezTo>
                    <a:pt x="60359" y="120000"/>
                    <a:pt x="60359" y="120000"/>
                    <a:pt x="61077" y="120000"/>
                  </a:cubicBezTo>
                  <a:cubicBezTo>
                    <a:pt x="89820" y="120000"/>
                    <a:pt x="120000" y="18620"/>
                    <a:pt x="120000" y="1862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4183062" y="2682081"/>
              <a:ext cx="823800" cy="75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83" y="0"/>
                  </a:moveTo>
                  <a:cubicBezTo>
                    <a:pt x="0" y="0"/>
                    <a:pt x="22923" y="89048"/>
                    <a:pt x="26900" y="95898"/>
                  </a:cubicBezTo>
                  <a:cubicBezTo>
                    <a:pt x="31111" y="103509"/>
                    <a:pt x="50292" y="120000"/>
                    <a:pt x="59883" y="120000"/>
                  </a:cubicBezTo>
                  <a:cubicBezTo>
                    <a:pt x="69707" y="120000"/>
                    <a:pt x="88654" y="103509"/>
                    <a:pt x="93099" y="95898"/>
                  </a:cubicBezTo>
                  <a:cubicBezTo>
                    <a:pt x="96842" y="89048"/>
                    <a:pt x="120000" y="0"/>
                    <a:pt x="59883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4279900" y="2585243"/>
              <a:ext cx="647700" cy="584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76" y="22479"/>
                  </a:moveTo>
                  <a:cubicBezTo>
                    <a:pt x="66831" y="0"/>
                    <a:pt x="27029" y="13553"/>
                    <a:pt x="15148" y="32066"/>
                  </a:cubicBezTo>
                  <a:cubicBezTo>
                    <a:pt x="0" y="55537"/>
                    <a:pt x="5346" y="91239"/>
                    <a:pt x="8910" y="118016"/>
                  </a:cubicBezTo>
                  <a:cubicBezTo>
                    <a:pt x="8910" y="118016"/>
                    <a:pt x="8910" y="118016"/>
                    <a:pt x="8910" y="118016"/>
                  </a:cubicBezTo>
                  <a:cubicBezTo>
                    <a:pt x="8910" y="118347"/>
                    <a:pt x="8910" y="118677"/>
                    <a:pt x="8910" y="119008"/>
                  </a:cubicBezTo>
                  <a:cubicBezTo>
                    <a:pt x="9207" y="119008"/>
                    <a:pt x="9504" y="119669"/>
                    <a:pt x="9504" y="120000"/>
                  </a:cubicBezTo>
                  <a:cubicBezTo>
                    <a:pt x="9801" y="120000"/>
                    <a:pt x="10693" y="120000"/>
                    <a:pt x="10990" y="119669"/>
                  </a:cubicBezTo>
                  <a:cubicBezTo>
                    <a:pt x="10990" y="119669"/>
                    <a:pt x="10990" y="119338"/>
                    <a:pt x="10990" y="119338"/>
                  </a:cubicBezTo>
                  <a:cubicBezTo>
                    <a:pt x="11287" y="117024"/>
                    <a:pt x="10990" y="112396"/>
                    <a:pt x="10990" y="112396"/>
                  </a:cubicBezTo>
                  <a:cubicBezTo>
                    <a:pt x="10990" y="108429"/>
                    <a:pt x="10099" y="105123"/>
                    <a:pt x="9504" y="101487"/>
                  </a:cubicBezTo>
                  <a:cubicBezTo>
                    <a:pt x="12178" y="84628"/>
                    <a:pt x="19306" y="80991"/>
                    <a:pt x="22871" y="60495"/>
                  </a:cubicBezTo>
                  <a:cubicBezTo>
                    <a:pt x="23762" y="59173"/>
                    <a:pt x="24653" y="57851"/>
                    <a:pt x="25544" y="56528"/>
                  </a:cubicBezTo>
                  <a:cubicBezTo>
                    <a:pt x="26435" y="55206"/>
                    <a:pt x="27623" y="53553"/>
                    <a:pt x="28811" y="52561"/>
                  </a:cubicBezTo>
                  <a:cubicBezTo>
                    <a:pt x="29405" y="51900"/>
                    <a:pt x="30000" y="51570"/>
                    <a:pt x="30594" y="50909"/>
                  </a:cubicBezTo>
                  <a:cubicBezTo>
                    <a:pt x="44554" y="45289"/>
                    <a:pt x="58811" y="52231"/>
                    <a:pt x="71881" y="58181"/>
                  </a:cubicBezTo>
                  <a:cubicBezTo>
                    <a:pt x="76930" y="60165"/>
                    <a:pt x="82574" y="63140"/>
                    <a:pt x="87920" y="62479"/>
                  </a:cubicBezTo>
                  <a:cubicBezTo>
                    <a:pt x="90297" y="62479"/>
                    <a:pt x="92079" y="60495"/>
                    <a:pt x="92376" y="58512"/>
                  </a:cubicBezTo>
                  <a:cubicBezTo>
                    <a:pt x="98613" y="79338"/>
                    <a:pt x="103663" y="88925"/>
                    <a:pt x="106633" y="104132"/>
                  </a:cubicBezTo>
                  <a:cubicBezTo>
                    <a:pt x="106336" y="106776"/>
                    <a:pt x="105742" y="109421"/>
                    <a:pt x="105742" y="112396"/>
                  </a:cubicBezTo>
                  <a:cubicBezTo>
                    <a:pt x="105742" y="112396"/>
                    <a:pt x="105445" y="117024"/>
                    <a:pt x="105742" y="119338"/>
                  </a:cubicBezTo>
                  <a:cubicBezTo>
                    <a:pt x="105742" y="119338"/>
                    <a:pt x="105742" y="119669"/>
                    <a:pt x="105742" y="119669"/>
                  </a:cubicBezTo>
                  <a:cubicBezTo>
                    <a:pt x="106039" y="120000"/>
                    <a:pt x="106930" y="120000"/>
                    <a:pt x="107227" y="120000"/>
                  </a:cubicBezTo>
                  <a:cubicBezTo>
                    <a:pt x="107227" y="119669"/>
                    <a:pt x="107821" y="119008"/>
                    <a:pt x="107821" y="119008"/>
                  </a:cubicBezTo>
                  <a:cubicBezTo>
                    <a:pt x="108118" y="118016"/>
                    <a:pt x="108118" y="117024"/>
                    <a:pt x="108118" y="116033"/>
                  </a:cubicBezTo>
                  <a:cubicBezTo>
                    <a:pt x="108118" y="114710"/>
                    <a:pt x="108415" y="113057"/>
                    <a:pt x="108712" y="111735"/>
                  </a:cubicBezTo>
                  <a:cubicBezTo>
                    <a:pt x="112574" y="95206"/>
                    <a:pt x="120000" y="29752"/>
                    <a:pt x="92376" y="22479"/>
                  </a:cubicBezTo>
                  <a:close/>
                  <a:moveTo>
                    <a:pt x="53465" y="44628"/>
                  </a:moveTo>
                  <a:cubicBezTo>
                    <a:pt x="53168" y="44628"/>
                    <a:pt x="52574" y="44297"/>
                    <a:pt x="52277" y="44297"/>
                  </a:cubicBezTo>
                  <a:cubicBezTo>
                    <a:pt x="52871" y="44297"/>
                    <a:pt x="53465" y="44628"/>
                    <a:pt x="54059" y="44628"/>
                  </a:cubicBezTo>
                  <a:cubicBezTo>
                    <a:pt x="53762" y="44628"/>
                    <a:pt x="53762" y="44628"/>
                    <a:pt x="53465" y="44628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4595812" y="3434555"/>
              <a:ext cx="141300" cy="28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258" y="0"/>
                  </a:moveTo>
                  <a:lnTo>
                    <a:pt x="120000" y="19333"/>
                  </a:lnTo>
                  <a:lnTo>
                    <a:pt x="94382" y="120000"/>
                  </a:lnTo>
                  <a:lnTo>
                    <a:pt x="0" y="70666"/>
                  </a:lnTo>
                  <a:lnTo>
                    <a:pt x="113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4460875" y="3431380"/>
              <a:ext cx="268200" cy="17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60355" y="116666"/>
                  </a:lnTo>
                  <a:lnTo>
                    <a:pt x="0" y="0"/>
                  </a:lnTo>
                  <a:lnTo>
                    <a:pt x="0" y="2222"/>
                  </a:lnTo>
                  <a:lnTo>
                    <a:pt x="60355" y="120000"/>
                  </a:lnTo>
                  <a:lnTo>
                    <a:pt x="120000" y="2222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4568825" y="3713955"/>
              <a:ext cx="50700" cy="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0" y="120000"/>
                  </a:lnTo>
                  <a:lnTo>
                    <a:pt x="0" y="0"/>
                  </a:lnTo>
                  <a:moveTo>
                    <a:pt x="12000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4568825" y="3713955"/>
              <a:ext cx="507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rtlCol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Shape 660"/>
          <p:cNvSpPr/>
          <p:nvPr/>
        </p:nvSpPr>
        <p:spPr>
          <a:xfrm>
            <a:off x="0" y="990599"/>
            <a:ext cx="9144000" cy="4152900"/>
          </a:xfrm>
          <a:prstGeom prst="rect">
            <a:avLst/>
          </a:prstGeom>
          <a:solidFill>
            <a:schemeClr val="lt1">
              <a:alpha val="61570"/>
            </a:schemeClr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rtl="0"/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 rtl="0"/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rtl="0"/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 rtl="0"/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rtlCol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 rtl="0"/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rtl="0"/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rtl="0"/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rtl="0"/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rtl="0"/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rot="10800000">
            <a:off x="33958200" y="506760"/>
            <a:ext cx="8388600" cy="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Shape 52"/>
          <p:cNvSpPr/>
          <p:nvPr/>
        </p:nvSpPr>
        <p:spPr>
          <a:xfrm>
            <a:off x="447840" y="4769280"/>
            <a:ext cx="21324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4248360" y="4766040"/>
            <a:ext cx="275400" cy="247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600080" y="4769604"/>
            <a:ext cx="275400" cy="247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-5400000">
            <a:off x="4362870" y="4856328"/>
            <a:ext cx="33900" cy="4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Shape 56"/>
          <p:cNvSpPr/>
          <p:nvPr/>
        </p:nvSpPr>
        <p:spPr>
          <a:xfrm>
            <a:off x="4357800" y="4892400"/>
            <a:ext cx="44400" cy="3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/>
          <p:nvPr/>
        </p:nvSpPr>
        <p:spPr>
          <a:xfrm rot="5400000">
            <a:off x="4725990" y="4884072"/>
            <a:ext cx="33900" cy="44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Shape 58"/>
          <p:cNvSpPr/>
          <p:nvPr/>
        </p:nvSpPr>
        <p:spPr>
          <a:xfrm rot="10800000">
            <a:off x="4900200" y="4993860"/>
            <a:ext cx="44400" cy="3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59" name="Shape 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57960" y="129600"/>
            <a:ext cx="1458600" cy="3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0" y="0"/>
            <a:ext cx="9142500" cy="514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092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3336"/>
            <a:ext cx="82293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 rt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04023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47793" y="117651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399834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6543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248324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600016" y="4769602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Shape 117"/>
          <p:cNvGrpSpPr/>
          <p:nvPr/>
        </p:nvGrpSpPr>
        <p:grpSpPr>
          <a:xfrm>
            <a:off x="4357715" y="4860579"/>
            <a:ext cx="45720" cy="66069"/>
            <a:chOff x="3345327" y="4804191"/>
            <a:chExt cx="74100" cy="118979"/>
          </a:xfrm>
        </p:grpSpPr>
        <p:cxnSp>
          <p:nvCxnSpPr>
            <p:cNvPr id="118" name="Shape 118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" name="Shape 120"/>
          <p:cNvGrpSpPr/>
          <p:nvPr/>
        </p:nvGrpSpPr>
        <p:grpSpPr>
          <a:xfrm rot="10800000">
            <a:off x="4719482" y="4858422"/>
            <a:ext cx="45720" cy="66069"/>
            <a:chOff x="3345327" y="4804191"/>
            <a:chExt cx="74100" cy="118979"/>
          </a:xfrm>
        </p:grpSpPr>
        <p:cxnSp>
          <p:nvCxnSpPr>
            <p:cNvPr id="121" name="Shape 121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Shape 122"/>
            <p:cNvCxnSpPr/>
            <p:nvPr/>
          </p:nvCxnSpPr>
          <p:spPr>
            <a:xfrm>
              <a:off x="3345327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23" name="Shape 123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457200" y="104023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rtl="0"/>
            <a:endParaRPr/>
          </a:p>
        </p:txBody>
      </p: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47793" y="117650"/>
            <a:ext cx="609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pPr rtl="0"/>
            <a:endParaRPr/>
          </a:p>
        </p:txBody>
      </p:sp>
      <p:cxnSp>
        <p:nvCxnSpPr>
          <p:cNvPr id="388" name="Shape 388"/>
          <p:cNvCxnSpPr/>
          <p:nvPr/>
        </p:nvCxnSpPr>
        <p:spPr>
          <a:xfrm rot="10800000">
            <a:off x="399833" y="505858"/>
            <a:ext cx="8390100" cy="0"/>
          </a:xfrm>
          <a:prstGeom prst="straightConnector1">
            <a:avLst/>
          </a:prstGeom>
          <a:noFill/>
          <a:ln w="9525" cap="flat" cmpd="sng">
            <a:solidFill>
              <a:srgbClr val="30488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6543792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390" name="Shape 390"/>
          <p:cNvSpPr txBox="1"/>
          <p:nvPr/>
        </p:nvSpPr>
        <p:spPr>
          <a:xfrm>
            <a:off x="447793" y="4769195"/>
            <a:ext cx="21336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www.digitalhouse.com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4248323" y="4766085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600016" y="4769601"/>
            <a:ext cx="276900" cy="24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3" name="Shape 393"/>
          <p:cNvGrpSpPr/>
          <p:nvPr/>
        </p:nvGrpSpPr>
        <p:grpSpPr>
          <a:xfrm>
            <a:off x="4357731" y="4860593"/>
            <a:ext cx="45720" cy="66069"/>
            <a:chOff x="3345326" y="4804191"/>
            <a:chExt cx="74100" cy="118979"/>
          </a:xfrm>
        </p:grpSpPr>
        <p:cxnSp>
          <p:nvCxnSpPr>
            <p:cNvPr id="394" name="Shape 394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5" name="Shape 395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96" name="Shape 396"/>
          <p:cNvGrpSpPr/>
          <p:nvPr/>
        </p:nvGrpSpPr>
        <p:grpSpPr>
          <a:xfrm rot="10800000">
            <a:off x="4719464" y="4858407"/>
            <a:ext cx="45720" cy="66069"/>
            <a:chOff x="3345326" y="4804191"/>
            <a:chExt cx="74100" cy="118979"/>
          </a:xfrm>
        </p:grpSpPr>
        <p:cxnSp>
          <p:nvCxnSpPr>
            <p:cNvPr id="397" name="Shape 397"/>
            <p:cNvCxnSpPr/>
            <p:nvPr/>
          </p:nvCxnSpPr>
          <p:spPr>
            <a:xfrm rot="-5400000">
              <a:off x="3350877" y="4798641"/>
              <a:ext cx="63000" cy="741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Shape 398"/>
            <p:cNvCxnSpPr/>
            <p:nvPr/>
          </p:nvCxnSpPr>
          <p:spPr>
            <a:xfrm>
              <a:off x="3345326" y="4861369"/>
              <a:ext cx="74100" cy="618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99" name="Shape 399" descr="logo_bajada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57784" y="129649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ross_validation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efficient_of_determina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/>
        </p:nvSpPr>
        <p:spPr>
          <a:xfrm>
            <a:off x="0" y="0"/>
            <a:ext cx="9142500" cy="514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5967150" y="-84700"/>
            <a:ext cx="3148500" cy="514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5994000" y="1813750"/>
            <a:ext cx="30948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rtlCol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SCIENCE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MÓDULO 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Hiperparâmetros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e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Model Validation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5994000" y="4191375"/>
            <a:ext cx="26244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rtlCol="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alibri"/>
                <a:ea typeface="Calibri"/>
                <a:cs typeface="Calibri"/>
                <a:sym typeface="Calibri"/>
              </a:rPr>
              <a:t>Agosto</a:t>
            </a:r>
            <a:r>
              <a:rPr lang="pt-BR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2018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9" name="Shape 6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3120" y="1458324"/>
            <a:ext cx="1680600" cy="3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Shape 6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450" y="666150"/>
            <a:ext cx="33718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 validation usando cross-validation</a:t>
            </a:r>
            <a:endParaRPr/>
          </a:p>
        </p:txBody>
      </p:sp>
      <p:sp>
        <p:nvSpPr>
          <p:cNvPr id="736" name="Shape 73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body" idx="4294967295"/>
          </p:nvPr>
        </p:nvSpPr>
        <p:spPr>
          <a:xfrm>
            <a:off x="386850" y="542875"/>
            <a:ext cx="3345900" cy="3895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Uma desvantagem de usar um holdout set para model validation é que perdemos uma parte dos dados para o treinamento do modelo.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No caso anterior, a metade do dataset não contribui para o treinamento do modelo.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Essa não é a solução ideal e pode causar problemas, especialmente se o set inicial de treinamento for pequeno.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Uma forma de resolver isso é usar cross-validation, ou seja, fazer uma sequência de ajustes em que cada subconjunto dos dados é usado como set de treinamento (training set) e como set de validação (validation set).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42900" lvl="0" indent="-3810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8" name="Shape 738"/>
          <p:cNvPicPr preferRelativeResize="0"/>
          <p:nvPr/>
        </p:nvPicPr>
        <p:blipFill rotWithShape="1">
          <a:blip r:embed="rId3">
            <a:alphaModFix/>
          </a:blip>
          <a:srcRect l="9081" t="17724" r="10481" b="4708"/>
          <a:stretch/>
        </p:blipFill>
        <p:spPr>
          <a:xfrm>
            <a:off x="3732750" y="776875"/>
            <a:ext cx="5018875" cy="3327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>
            <a:spLocks noGrp="1"/>
          </p:cNvSpPr>
          <p:nvPr>
            <p:ph type="body" idx="4294967295"/>
          </p:nvPr>
        </p:nvSpPr>
        <p:spPr>
          <a:xfrm>
            <a:off x="386850" y="466675"/>
            <a:ext cx="8386200" cy="41070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Aqui, fazemos </a:t>
            </a:r>
            <a:r>
              <a:rPr lang="pt-BR" sz="1200" b="1">
                <a:highlight>
                  <a:schemeClr val="lt1"/>
                </a:highlight>
              </a:rPr>
              <a:t>duas iterações</a:t>
            </a:r>
            <a:r>
              <a:rPr lang="pt-BR" sz="1200">
                <a:highlight>
                  <a:schemeClr val="lt1"/>
                </a:highlight>
              </a:rPr>
              <a:t> de ajuste e previsão (observar o </a:t>
            </a:r>
            <a:r>
              <a:rPr lang="pt-BR" sz="1200" b="1">
                <a:highlight>
                  <a:schemeClr val="lt1"/>
                </a:highlight>
              </a:rPr>
              <a:t>chaining</a:t>
            </a:r>
            <a:r>
              <a:rPr lang="pt-BR" sz="1200">
                <a:highlight>
                  <a:schemeClr val="lt1"/>
                </a:highlight>
              </a:rPr>
              <a:t> na invocação dos métodos </a:t>
            </a:r>
            <a:r>
              <a:rPr lang="pt-BR" sz="1200" b="1">
                <a:highlight>
                  <a:schemeClr val="lt1"/>
                </a:highlight>
              </a:rPr>
              <a:t>fit()</a:t>
            </a:r>
            <a:r>
              <a:rPr lang="pt-BR" sz="1200">
                <a:highlight>
                  <a:schemeClr val="lt1"/>
                </a:highlight>
              </a:rPr>
              <a:t> e </a:t>
            </a:r>
            <a:r>
              <a:rPr lang="pt-BR" sz="1200" b="1">
                <a:highlight>
                  <a:schemeClr val="lt1"/>
                </a:highlight>
              </a:rPr>
              <a:t>predict()</a:t>
            </a:r>
            <a:r>
              <a:rPr lang="pt-BR" sz="1200">
                <a:highlight>
                  <a:schemeClr val="lt1"/>
                </a:highlight>
              </a:rPr>
              <a:t>)</a:t>
            </a:r>
            <a:endParaRPr sz="1200">
              <a:highlight>
                <a:schemeClr val="lt1"/>
              </a:highlight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Como alternativa, </a:t>
            </a:r>
            <a:r>
              <a:rPr lang="pt-BR" sz="1200" b="1">
                <a:highlight>
                  <a:schemeClr val="lt1"/>
                </a:highlight>
              </a:rPr>
              <a:t>cada iteração usa metade dos dados como set de validação</a:t>
            </a:r>
            <a:r>
              <a:rPr lang="pt-BR" sz="1200">
                <a:highlight>
                  <a:schemeClr val="lt1"/>
                </a:highlight>
              </a:rPr>
              <a:t>. </a:t>
            </a:r>
            <a:endParaRPr sz="1200">
              <a:highlight>
                <a:schemeClr val="lt1"/>
              </a:highlight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Usando os dados divididos como antes, poderíamos implementar a </a:t>
            </a:r>
            <a:r>
              <a:rPr lang="pt-BR" sz="1200" b="1">
                <a:highlight>
                  <a:schemeClr val="lt1"/>
                </a:highlight>
              </a:rPr>
              <a:t>cross-validation</a:t>
            </a:r>
            <a:r>
              <a:rPr lang="pt-BR" sz="1200">
                <a:highlight>
                  <a:schemeClr val="lt1"/>
                </a:highlight>
              </a:rPr>
              <a:t> desta forma:</a:t>
            </a:r>
            <a:endParaRPr sz="1200">
              <a:highlight>
                <a:schemeClr val="lt1"/>
              </a:highlight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00008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In [6]:</a:t>
            </a: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y2_model 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model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fit(X1, y1)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predict(X2)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y1_model 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model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fit(X2, y2)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predict(X1)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accuracy_score(y1, y1_model), accuracy_score(y2, y2_model)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B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Out[6]:</a:t>
            </a:r>
            <a:endParaRPr sz="1050">
              <a:solidFill>
                <a:srgbClr val="8B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(0.95999999999999996, 0.90666666666666662)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São exibidos dois scores de precisão, que poderíamos combinar (por exemplo, usando a média) para conseguir uma medida melhor do desempenho global do modelo. Essa forma específica de cross-validation é conhecida como </a:t>
            </a:r>
            <a:r>
              <a:rPr lang="pt-BR" sz="1200" b="1" i="1">
                <a:highlight>
                  <a:schemeClr val="lt1"/>
                </a:highlight>
              </a:rPr>
              <a:t>two-fold cross-validation</a:t>
            </a:r>
            <a:r>
              <a:rPr lang="pt-BR" sz="1200">
                <a:highlight>
                  <a:schemeClr val="lt1"/>
                </a:highlight>
              </a:rPr>
              <a:t>, ou seja, dividimos os dados em dois conjuntos, que usamos de forma alternada como sets de validação.</a:t>
            </a:r>
            <a:endParaRPr sz="1200">
              <a:highlight>
                <a:srgbClr val="FFFFFF"/>
              </a:highlight>
            </a:endParaRPr>
          </a:p>
          <a:p>
            <a:pPr marL="342900" lvl="0" indent="-3810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Shape 74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 validation usando cross-validation</a:t>
            </a:r>
            <a:endParaRPr/>
          </a:p>
        </p:txBody>
      </p:sp>
      <p:sp>
        <p:nvSpPr>
          <p:cNvPr id="745" name="Shape 74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body" idx="4294967295"/>
          </p:nvPr>
        </p:nvSpPr>
        <p:spPr>
          <a:xfrm>
            <a:off x="386850" y="542875"/>
            <a:ext cx="3146100" cy="3820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Poderíamos ampliar essa ideia e usar até mesmo mais iterações e mais divisões (folds) dos dados, por exemplo, aqui temos a descrição de uma </a:t>
            </a:r>
            <a:r>
              <a:rPr lang="pt-BR" sz="1200" b="1">
                <a:highlight>
                  <a:schemeClr val="lt1"/>
                </a:highlight>
              </a:rPr>
              <a:t>five-fold cross-validation:</a:t>
            </a:r>
            <a:endParaRPr sz="1200">
              <a:highlight>
                <a:srgbClr val="FFFFFF"/>
              </a:highlight>
            </a:endParaRPr>
          </a:p>
          <a:p>
            <a:pPr marL="342900" lvl="0" indent="-3810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 validation usando cross-validation</a:t>
            </a:r>
            <a:endParaRPr/>
          </a:p>
        </p:txBody>
      </p:sp>
      <p:sp>
        <p:nvSpPr>
          <p:cNvPr id="752" name="Shape 75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3" name="Shape 753"/>
          <p:cNvPicPr preferRelativeResize="0"/>
          <p:nvPr/>
        </p:nvPicPr>
        <p:blipFill rotWithShape="1">
          <a:blip r:embed="rId3">
            <a:alphaModFix/>
          </a:blip>
          <a:srcRect l="9005" t="6812" r="10375"/>
          <a:stretch/>
        </p:blipFill>
        <p:spPr>
          <a:xfrm>
            <a:off x="3535475" y="560025"/>
            <a:ext cx="5151325" cy="409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>
            <a:spLocks noGrp="1"/>
          </p:cNvSpPr>
          <p:nvPr>
            <p:ph type="body" idx="4294967295"/>
          </p:nvPr>
        </p:nvSpPr>
        <p:spPr>
          <a:xfrm>
            <a:off x="386850" y="466675"/>
            <a:ext cx="7806300" cy="3820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Aqui, dividimos os dados em cinco grupos e usamos um por vez para avaliar o ajuste do modelo sobre as partes restantes do dataset. </a:t>
            </a:r>
            <a:endParaRPr sz="1200">
              <a:highlight>
                <a:schemeClr val="lt1"/>
              </a:highlight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A programação manual disso seria demorada, por isso podemos usar a função </a:t>
            </a:r>
            <a:r>
              <a:rPr lang="pt-BR" sz="1200" b="1">
                <a:highlight>
                  <a:schemeClr val="lt1"/>
                </a:highlight>
              </a:rPr>
              <a:t>cross_val_score() </a:t>
            </a:r>
            <a:r>
              <a:rPr lang="pt-BR" sz="1200">
                <a:highlight>
                  <a:schemeClr val="lt1"/>
                </a:highlight>
              </a:rPr>
              <a:t>:</a:t>
            </a:r>
            <a:endParaRPr sz="1200">
              <a:highlight>
                <a:schemeClr val="lt1"/>
              </a:highlight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00008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 [7]:</a:t>
            </a: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50" b="1">
                <a:solidFill>
                  <a:srgbClr val="0000F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sklearn.cross_validation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cross_val_score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cross_val_score(model, X, y, cv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=5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B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Out[7]:</a:t>
            </a:r>
            <a:endParaRPr sz="1050">
              <a:solidFill>
                <a:srgbClr val="8B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array([ 0.96666667,  0.96666667,  0.93333333,  0.93333333,  1.  ])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highlight>
                <a:schemeClr val="lt1"/>
              </a:highlight>
            </a:endParaRPr>
          </a:p>
          <a:p>
            <a:pPr marL="342900" lvl="0" indent="-3810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Shape 75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 validation usando cross-validation</a:t>
            </a:r>
            <a:endParaRPr/>
          </a:p>
        </p:txBody>
      </p:sp>
      <p:sp>
        <p:nvSpPr>
          <p:cNvPr id="760" name="Shape 76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604950" y="3512575"/>
            <a:ext cx="7370100" cy="622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Repetindo a validação com diferentes subconjuntos dos dados, podemos fazer uma estimativa melhor do desempenho do algoritmo.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>
            <a:spLocks noGrp="1"/>
          </p:cNvSpPr>
          <p:nvPr>
            <p:ph type="body" idx="4294967295"/>
          </p:nvPr>
        </p:nvSpPr>
        <p:spPr>
          <a:xfrm>
            <a:off x="386850" y="771475"/>
            <a:ext cx="7806300" cy="14163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>
                <a:highlight>
                  <a:schemeClr val="lt1"/>
                </a:highlight>
              </a:rPr>
              <a:t>Scikit-Learn</a:t>
            </a:r>
            <a:r>
              <a:rPr lang="pt-BR" sz="1200">
                <a:highlight>
                  <a:schemeClr val="lt1"/>
                </a:highlight>
              </a:rPr>
              <a:t> implementa vários esquemas de cross-validation que são úteis em situações específicas; </a:t>
            </a:r>
            <a:endParaRPr sz="1200">
              <a:highlight>
                <a:schemeClr val="lt1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Quem quiser uma descrição completa pode explorar o submódulo </a:t>
            </a:r>
            <a:r>
              <a:rPr lang="pt-BR" sz="1200" b="1">
                <a:highlight>
                  <a:schemeClr val="lt1"/>
                </a:highlight>
              </a:rPr>
              <a:t>sklearn.cross_validation</a:t>
            </a:r>
            <a:r>
              <a:rPr lang="pt-BR" sz="1200">
                <a:highlight>
                  <a:schemeClr val="lt1"/>
                </a:highlight>
              </a:rPr>
              <a:t> ou conferir a documentação online em </a:t>
            </a:r>
            <a:r>
              <a:rPr lang="pt-BR" sz="1200" u="sng">
                <a:solidFill>
                  <a:srgbClr val="0088CC"/>
                </a:solidFill>
                <a:highlight>
                  <a:schemeClr val="lt1"/>
                </a:highlight>
                <a:hlinkClick r:id="rId3"/>
              </a:rPr>
              <a:t>cross-validation documentation</a:t>
            </a:r>
            <a:r>
              <a:rPr lang="pt-BR" sz="1200">
                <a:highlight>
                  <a:schemeClr val="lt1"/>
                </a:highlight>
              </a:rPr>
              <a:t>.</a:t>
            </a:r>
            <a:endParaRPr/>
          </a:p>
        </p:txBody>
      </p:sp>
      <p:sp>
        <p:nvSpPr>
          <p:cNvPr id="767" name="Shape 76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Esquemas de cross-validation em Scikit-Learn</a:t>
            </a:r>
            <a:endParaRPr/>
          </a:p>
        </p:txBody>
      </p:sp>
      <p:sp>
        <p:nvSpPr>
          <p:cNvPr id="768" name="Shape 76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Shape 769"/>
          <p:cNvSpPr txBox="1"/>
          <p:nvPr/>
        </p:nvSpPr>
        <p:spPr>
          <a:xfrm>
            <a:off x="604950" y="3189800"/>
            <a:ext cx="7370100" cy="977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5080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 exemplo, poderíamos usar o caso extremo em que o número de subconjuntos é igual ao número de data points: ou seja, </a:t>
            </a:r>
            <a:r>
              <a:rPr lang="pt-BR" sz="105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treinar o modelo com todos os pontos menos um em cada iteração. </a:t>
            </a:r>
            <a:endParaRPr sz="105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Esse tipo de cross-validation é conhecido como </a:t>
            </a:r>
            <a:r>
              <a:rPr lang="pt-BR" sz="105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leave-one-out</a:t>
            </a: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e vamos estudá-lo na sequência.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body" idx="4294967295"/>
          </p:nvPr>
        </p:nvSpPr>
        <p:spPr>
          <a:xfrm>
            <a:off x="398600" y="563025"/>
            <a:ext cx="8299800" cy="43038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00008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 [8]:</a:t>
            </a: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50" b="1">
                <a:solidFill>
                  <a:srgbClr val="0000F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sklearn.cross_validation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LeaveOneOut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scores 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cross_val_score(model, X, y, cv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LeaveOneOut(</a:t>
            </a:r>
            <a:r>
              <a:rPr lang="pt-BR" sz="10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(X)))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scores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B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Out[8]:</a:t>
            </a:r>
            <a:endParaRPr sz="1050">
              <a:solidFill>
                <a:srgbClr val="8B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array([ 1.,  1.,  1.,  1.,  1.,  1.,  1.,  1.,  1.,  1.,  1.,  1.,  1.,  1.,  1.,  1.,  1.,  1.,  1.,  1.,  1.,  1.,  1.,  1.,  1.,  1.,</a:t>
            </a:r>
            <a:br>
              <a:rPr lang="es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1.,  1.,  1.,  1.,  1.,  1.,  1.,  1.,  1.,  1.,  1.,  1.,  1.,  1.,  1.,  1.,  1.,  1.,  1.,  1.,  1.,  1.,  1.,  1.,  1.,  1.,</a:t>
            </a:r>
            <a:br>
              <a:rPr lang="es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1.,  1.,  1.,  1.,  1.,  1.,  1.,  1.,  1.,  1.,  1.,  1.,  1.,  1.,  1.,  1.,  1.,  1.,  0.,  1.,  0.,  1.,  1.,  1.,  1.,  1.,</a:t>
            </a:r>
            <a:br>
              <a:rPr lang="es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1.,  1.,  1.,  1.,  1.,  0.,  1.,  1.,  1.,  1.,  1.,  1.,  1.,  1.,  1.,  1.,  1.,  1.,  1.,  1.,  1.,  1.,  1.,  1.,  1.,  1.,</a:t>
            </a:r>
            <a:br>
              <a:rPr lang="es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1.,  1.,  0.,  1.,  1.,  1.,  1.,  1.,  1.,  1.,  1.,  1.,  1.,  1.,  1.,  0.,  1.,  1.,  1.,  1.,  1.,  1.,  1.,  1.,  1.,  1.,</a:t>
            </a:r>
            <a:br>
              <a:rPr lang="es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t-BR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1.,  1.,  1.,  0.,  1.,  1.,  1.,  1.,  1.,  1.,  1.,  1.,  1.,   1.,  1.,  1.,  1.,  1.,  1.,  1.])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b="1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Como temos 150 amostras, a validação leave-one-out retorna os scores de 150 iterações, e cada score indica a previsão bem-sucedida (1.0) ou malsucedida (0.0). Usando a média desses scores, temos uma estimativa de error rate:</a:t>
            </a:r>
            <a:endParaRPr sz="1050"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00008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 [9]:</a:t>
            </a: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scores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mean()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</a:br>
            <a:endParaRPr sz="70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8B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Out[9]:</a:t>
            </a:r>
            <a:endParaRPr sz="1050">
              <a:solidFill>
                <a:srgbClr val="8B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0.95999999999999996</a:t>
            </a:r>
            <a:endParaRPr sz="10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highlight>
                <a:schemeClr val="lt1"/>
              </a:highlight>
            </a:endParaRPr>
          </a:p>
        </p:txBody>
      </p:sp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Leave-one-out</a:t>
            </a:r>
            <a:endParaRPr/>
          </a:p>
        </p:txBody>
      </p:sp>
      <p:sp>
        <p:nvSpPr>
          <p:cNvPr id="776" name="Shape 77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5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Selecionar o melhor modelo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783" name="Shape 783"/>
          <p:cNvGrpSpPr/>
          <p:nvPr/>
        </p:nvGrpSpPr>
        <p:grpSpPr>
          <a:xfrm>
            <a:off x="4009238" y="1794782"/>
            <a:ext cx="1122900" cy="1098126"/>
            <a:chOff x="4009262" y="2796901"/>
            <a:chExt cx="1122900" cy="1010700"/>
          </a:xfrm>
        </p:grpSpPr>
        <p:sp>
          <p:nvSpPr>
            <p:cNvPr id="784" name="Shape 784"/>
            <p:cNvSpPr/>
            <p:nvPr/>
          </p:nvSpPr>
          <p:spPr>
            <a:xfrm>
              <a:off x="4009262" y="2796901"/>
              <a:ext cx="1122900" cy="101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4352142" y="3102211"/>
              <a:ext cx="439800" cy="40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322" y="43870"/>
                  </a:moveTo>
                  <a:cubicBezTo>
                    <a:pt x="94838" y="43870"/>
                    <a:pt x="98064" y="40000"/>
                    <a:pt x="98064" y="35483"/>
                  </a:cubicBezTo>
                  <a:cubicBezTo>
                    <a:pt x="98064" y="30967"/>
                    <a:pt x="94838" y="27741"/>
                    <a:pt x="90322" y="27741"/>
                  </a:cubicBezTo>
                  <a:cubicBezTo>
                    <a:pt x="85806" y="27741"/>
                    <a:pt x="81935" y="30967"/>
                    <a:pt x="81935" y="35483"/>
                  </a:cubicBezTo>
                  <a:cubicBezTo>
                    <a:pt x="81935" y="40000"/>
                    <a:pt x="85806" y="43870"/>
                    <a:pt x="90322" y="43870"/>
                  </a:cubicBezTo>
                  <a:close/>
                  <a:moveTo>
                    <a:pt x="90322" y="32903"/>
                  </a:moveTo>
                  <a:cubicBezTo>
                    <a:pt x="91612" y="32903"/>
                    <a:pt x="92903" y="34193"/>
                    <a:pt x="92903" y="35483"/>
                  </a:cubicBezTo>
                  <a:cubicBezTo>
                    <a:pt x="92903" y="37419"/>
                    <a:pt x="91612" y="38709"/>
                    <a:pt x="90322" y="38709"/>
                  </a:cubicBezTo>
                  <a:cubicBezTo>
                    <a:pt x="88387" y="38709"/>
                    <a:pt x="87096" y="37419"/>
                    <a:pt x="87096" y="35483"/>
                  </a:cubicBezTo>
                  <a:cubicBezTo>
                    <a:pt x="87096" y="34193"/>
                    <a:pt x="88387" y="32903"/>
                    <a:pt x="90322" y="32903"/>
                  </a:cubicBezTo>
                  <a:close/>
                  <a:moveTo>
                    <a:pt x="114838" y="5806"/>
                  </a:moveTo>
                  <a:cubicBezTo>
                    <a:pt x="65806" y="5806"/>
                    <a:pt x="65806" y="5806"/>
                    <a:pt x="65806" y="5806"/>
                  </a:cubicBezTo>
                  <a:cubicBezTo>
                    <a:pt x="65806" y="2580"/>
                    <a:pt x="63225" y="0"/>
                    <a:pt x="60000" y="0"/>
                  </a:cubicBezTo>
                  <a:cubicBezTo>
                    <a:pt x="57419" y="0"/>
                    <a:pt x="54838" y="2580"/>
                    <a:pt x="54838" y="5806"/>
                  </a:cubicBezTo>
                  <a:cubicBezTo>
                    <a:pt x="5806" y="5806"/>
                    <a:pt x="5806" y="5806"/>
                    <a:pt x="5806" y="5806"/>
                  </a:cubicBezTo>
                  <a:cubicBezTo>
                    <a:pt x="2580" y="5806"/>
                    <a:pt x="0" y="8387"/>
                    <a:pt x="0" y="10967"/>
                  </a:cubicBezTo>
                  <a:cubicBezTo>
                    <a:pt x="0" y="16774"/>
                    <a:pt x="0" y="16774"/>
                    <a:pt x="0" y="16774"/>
                  </a:cubicBezTo>
                  <a:cubicBezTo>
                    <a:pt x="0" y="19354"/>
                    <a:pt x="2580" y="21935"/>
                    <a:pt x="5806" y="21935"/>
                  </a:cubicBezTo>
                  <a:cubicBezTo>
                    <a:pt x="5806" y="87096"/>
                    <a:pt x="5806" y="87096"/>
                    <a:pt x="5806" y="87096"/>
                  </a:cubicBezTo>
                  <a:cubicBezTo>
                    <a:pt x="5806" y="90322"/>
                    <a:pt x="8387" y="92903"/>
                    <a:pt x="10967" y="92903"/>
                  </a:cubicBezTo>
                  <a:cubicBezTo>
                    <a:pt x="57419" y="92903"/>
                    <a:pt x="57419" y="92903"/>
                    <a:pt x="57419" y="92903"/>
                  </a:cubicBezTo>
                  <a:cubicBezTo>
                    <a:pt x="57419" y="100000"/>
                    <a:pt x="57419" y="100000"/>
                    <a:pt x="57419" y="100000"/>
                  </a:cubicBezTo>
                  <a:cubicBezTo>
                    <a:pt x="41935" y="115483"/>
                    <a:pt x="41935" y="115483"/>
                    <a:pt x="41935" y="115483"/>
                  </a:cubicBezTo>
                  <a:cubicBezTo>
                    <a:pt x="41290" y="116129"/>
                    <a:pt x="41290" y="116774"/>
                    <a:pt x="41290" y="117419"/>
                  </a:cubicBezTo>
                  <a:cubicBezTo>
                    <a:pt x="41290" y="118709"/>
                    <a:pt x="42580" y="120000"/>
                    <a:pt x="43870" y="120000"/>
                  </a:cubicBezTo>
                  <a:cubicBezTo>
                    <a:pt x="44516" y="120000"/>
                    <a:pt x="45161" y="120000"/>
                    <a:pt x="45806" y="119354"/>
                  </a:cubicBezTo>
                  <a:cubicBezTo>
                    <a:pt x="60000" y="105161"/>
                    <a:pt x="60000" y="105161"/>
                    <a:pt x="60000" y="105161"/>
                  </a:cubicBezTo>
                  <a:cubicBezTo>
                    <a:pt x="74838" y="119354"/>
                    <a:pt x="74838" y="119354"/>
                    <a:pt x="74838" y="119354"/>
                  </a:cubicBezTo>
                  <a:cubicBezTo>
                    <a:pt x="74838" y="120000"/>
                    <a:pt x="75483" y="120000"/>
                    <a:pt x="76774" y="120000"/>
                  </a:cubicBezTo>
                  <a:cubicBezTo>
                    <a:pt x="78064" y="120000"/>
                    <a:pt x="79354" y="118709"/>
                    <a:pt x="79354" y="117419"/>
                  </a:cubicBezTo>
                  <a:cubicBezTo>
                    <a:pt x="79354" y="116774"/>
                    <a:pt x="78709" y="116129"/>
                    <a:pt x="78709" y="115483"/>
                  </a:cubicBezTo>
                  <a:cubicBezTo>
                    <a:pt x="62580" y="100000"/>
                    <a:pt x="62580" y="100000"/>
                    <a:pt x="62580" y="100000"/>
                  </a:cubicBezTo>
                  <a:cubicBezTo>
                    <a:pt x="62580" y="92903"/>
                    <a:pt x="62580" y="92903"/>
                    <a:pt x="62580" y="92903"/>
                  </a:cubicBezTo>
                  <a:cubicBezTo>
                    <a:pt x="109032" y="92903"/>
                    <a:pt x="109032" y="92903"/>
                    <a:pt x="109032" y="92903"/>
                  </a:cubicBezTo>
                  <a:cubicBezTo>
                    <a:pt x="112258" y="92903"/>
                    <a:pt x="114838" y="90322"/>
                    <a:pt x="114838" y="87096"/>
                  </a:cubicBezTo>
                  <a:cubicBezTo>
                    <a:pt x="114838" y="21935"/>
                    <a:pt x="114838" y="21935"/>
                    <a:pt x="114838" y="21935"/>
                  </a:cubicBezTo>
                  <a:cubicBezTo>
                    <a:pt x="117419" y="21935"/>
                    <a:pt x="120000" y="19354"/>
                    <a:pt x="120000" y="16774"/>
                  </a:cubicBezTo>
                  <a:cubicBezTo>
                    <a:pt x="120000" y="10967"/>
                    <a:pt x="120000" y="10967"/>
                    <a:pt x="120000" y="10967"/>
                  </a:cubicBezTo>
                  <a:cubicBezTo>
                    <a:pt x="120000" y="8387"/>
                    <a:pt x="117419" y="5806"/>
                    <a:pt x="114838" y="5806"/>
                  </a:cubicBezTo>
                  <a:close/>
                  <a:moveTo>
                    <a:pt x="109032" y="87096"/>
                  </a:moveTo>
                  <a:cubicBezTo>
                    <a:pt x="10967" y="87096"/>
                    <a:pt x="10967" y="87096"/>
                    <a:pt x="10967" y="87096"/>
                  </a:cubicBezTo>
                  <a:cubicBezTo>
                    <a:pt x="10967" y="21935"/>
                    <a:pt x="10967" y="21935"/>
                    <a:pt x="10967" y="21935"/>
                  </a:cubicBezTo>
                  <a:cubicBezTo>
                    <a:pt x="109032" y="21935"/>
                    <a:pt x="109032" y="21935"/>
                    <a:pt x="109032" y="21935"/>
                  </a:cubicBezTo>
                  <a:lnTo>
                    <a:pt x="109032" y="87096"/>
                  </a:lnTo>
                  <a:close/>
                  <a:moveTo>
                    <a:pt x="114838" y="16774"/>
                  </a:moveTo>
                  <a:cubicBezTo>
                    <a:pt x="5806" y="16774"/>
                    <a:pt x="5806" y="16774"/>
                    <a:pt x="5806" y="16774"/>
                  </a:cubicBezTo>
                  <a:cubicBezTo>
                    <a:pt x="5806" y="10967"/>
                    <a:pt x="5806" y="10967"/>
                    <a:pt x="5806" y="10967"/>
                  </a:cubicBezTo>
                  <a:cubicBezTo>
                    <a:pt x="114838" y="10967"/>
                    <a:pt x="114838" y="10967"/>
                    <a:pt x="114838" y="10967"/>
                  </a:cubicBezTo>
                  <a:lnTo>
                    <a:pt x="114838" y="16774"/>
                  </a:lnTo>
                  <a:close/>
                  <a:moveTo>
                    <a:pt x="24516" y="76774"/>
                  </a:moveTo>
                  <a:cubicBezTo>
                    <a:pt x="95483" y="76774"/>
                    <a:pt x="95483" y="76774"/>
                    <a:pt x="95483" y="76774"/>
                  </a:cubicBezTo>
                  <a:cubicBezTo>
                    <a:pt x="96774" y="76774"/>
                    <a:pt x="98064" y="75483"/>
                    <a:pt x="98064" y="73548"/>
                  </a:cubicBezTo>
                  <a:cubicBezTo>
                    <a:pt x="98064" y="72903"/>
                    <a:pt x="98064" y="72903"/>
                    <a:pt x="97419" y="72258"/>
                  </a:cubicBezTo>
                  <a:cubicBezTo>
                    <a:pt x="97419" y="72258"/>
                    <a:pt x="97419" y="72258"/>
                    <a:pt x="97419" y="72258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0645" y="49677"/>
                    <a:pt x="80000" y="49032"/>
                    <a:pt x="79354" y="49032"/>
                  </a:cubicBezTo>
                  <a:cubicBezTo>
                    <a:pt x="78709" y="49032"/>
                    <a:pt x="78064" y="49677"/>
                    <a:pt x="77419" y="50322"/>
                  </a:cubicBezTo>
                  <a:cubicBezTo>
                    <a:pt x="68387" y="59354"/>
                    <a:pt x="68387" y="59354"/>
                    <a:pt x="68387" y="59354"/>
                  </a:cubicBezTo>
                  <a:cubicBezTo>
                    <a:pt x="48387" y="39354"/>
                    <a:pt x="48387" y="39354"/>
                    <a:pt x="48387" y="39354"/>
                  </a:cubicBezTo>
                  <a:cubicBezTo>
                    <a:pt x="47741" y="38709"/>
                    <a:pt x="47096" y="38709"/>
                    <a:pt x="46451" y="38709"/>
                  </a:cubicBezTo>
                  <a:cubicBezTo>
                    <a:pt x="45806" y="38709"/>
                    <a:pt x="44516" y="38709"/>
                    <a:pt x="44516" y="39354"/>
                  </a:cubicBezTo>
                  <a:cubicBezTo>
                    <a:pt x="44516" y="39354"/>
                    <a:pt x="44516" y="39354"/>
                    <a:pt x="44516" y="39354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1935" y="72903"/>
                    <a:pt x="21935" y="73548"/>
                    <a:pt x="21935" y="73548"/>
                  </a:cubicBezTo>
                  <a:cubicBezTo>
                    <a:pt x="21935" y="75483"/>
                    <a:pt x="23225" y="76774"/>
                    <a:pt x="24516" y="76774"/>
                  </a:cubicBezTo>
                  <a:close/>
                  <a:moveTo>
                    <a:pt x="47096" y="45161"/>
                  </a:moveTo>
                  <a:cubicBezTo>
                    <a:pt x="66451" y="65161"/>
                    <a:pt x="66451" y="65161"/>
                    <a:pt x="66451" y="65161"/>
                  </a:cubicBezTo>
                  <a:cubicBezTo>
                    <a:pt x="67096" y="65161"/>
                    <a:pt x="67741" y="65806"/>
                    <a:pt x="68387" y="65806"/>
                  </a:cubicBezTo>
                  <a:cubicBezTo>
                    <a:pt x="69032" y="65806"/>
                    <a:pt x="69677" y="65161"/>
                    <a:pt x="70322" y="65161"/>
                  </a:cubicBezTo>
                  <a:cubicBezTo>
                    <a:pt x="78709" y="56129"/>
                    <a:pt x="78709" y="56129"/>
                    <a:pt x="78709" y="56129"/>
                  </a:cubicBezTo>
                  <a:cubicBezTo>
                    <a:pt x="90322" y="70967"/>
                    <a:pt x="90322" y="70967"/>
                    <a:pt x="90322" y="70967"/>
                  </a:cubicBezTo>
                  <a:cubicBezTo>
                    <a:pt x="29677" y="70967"/>
                    <a:pt x="29677" y="70967"/>
                    <a:pt x="29677" y="70967"/>
                  </a:cubicBezTo>
                  <a:lnTo>
                    <a:pt x="47096" y="451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>
            <a:spLocks noGrp="1"/>
          </p:cNvSpPr>
          <p:nvPr>
            <p:ph type="body" idx="4294967295"/>
          </p:nvPr>
        </p:nvSpPr>
        <p:spPr>
          <a:xfrm>
            <a:off x="386850" y="466675"/>
            <a:ext cx="8407800" cy="10083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Agora que conhecemos os fundamentos da validação de modelos e a cross-validation, vamos nos aprofundar um pouco mais em </a:t>
            </a:r>
            <a:r>
              <a:rPr lang="pt-BR" sz="1200" b="1" u="sng">
                <a:highlight>
                  <a:schemeClr val="lt1"/>
                </a:highlight>
              </a:rPr>
              <a:t>model selection</a:t>
            </a:r>
            <a:r>
              <a:rPr lang="pt-BR" sz="1200">
                <a:highlight>
                  <a:schemeClr val="lt1"/>
                </a:highlight>
              </a:rPr>
              <a:t> e </a:t>
            </a:r>
            <a:r>
              <a:rPr lang="pt-BR" sz="1200" b="1" u="sng">
                <a:highlight>
                  <a:schemeClr val="lt1"/>
                </a:highlight>
              </a:rPr>
              <a:t>escolha de hiperparâmetros</a:t>
            </a:r>
            <a:r>
              <a:rPr lang="pt-BR" sz="1200">
                <a:highlight>
                  <a:schemeClr val="lt1"/>
                </a:highlight>
              </a:rPr>
              <a:t>.</a:t>
            </a:r>
            <a:endParaRPr sz="1200">
              <a:solidFill>
                <a:srgbClr val="595959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highlight>
                <a:schemeClr val="lt1"/>
              </a:highlight>
            </a:endParaRPr>
          </a:p>
        </p:txBody>
      </p:sp>
      <p:sp>
        <p:nvSpPr>
          <p:cNvPr id="791" name="Shape 79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Selecionar o melhor modelo</a:t>
            </a:r>
            <a:endParaRPr/>
          </a:p>
        </p:txBody>
      </p:sp>
      <p:sp>
        <p:nvSpPr>
          <p:cNvPr id="792" name="Shape 79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524000" y="1504350"/>
            <a:ext cx="8077200" cy="633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Esses são alguns dos aspectos mais importantes da prática de machine learning e, frequentemente, essas informações são subestimadas nos tutoriais básicos dessa disciplina. </a:t>
            </a:r>
            <a:endParaRPr sz="12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Shape 794"/>
          <p:cNvSpPr txBox="1">
            <a:spLocks noGrp="1"/>
          </p:cNvSpPr>
          <p:nvPr>
            <p:ph type="body" idx="4294967295"/>
          </p:nvPr>
        </p:nvSpPr>
        <p:spPr>
          <a:xfrm>
            <a:off x="386850" y="2280675"/>
            <a:ext cx="8214300" cy="2138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A pergunta a seguir é </a:t>
            </a:r>
            <a:r>
              <a:rPr lang="pt-BR" sz="1200" b="1" u="sng">
                <a:solidFill>
                  <a:schemeClr val="dk1"/>
                </a:solidFill>
                <a:highlight>
                  <a:srgbClr val="FFFFFF"/>
                </a:highlight>
              </a:rPr>
              <a:t>uma das mais importantes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que devemos fazer: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se o estimador tiver um desempenho ruim, como devemos avançar? 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Estas são algumas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respostas possíveis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Usar um modelo mais complicado / flexível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Usar um modelo menos complicado / flexível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Conseguir mais amostras de treinamento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Conseguir mais dados para adicionar features a cada amostra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42900" lvl="0" indent="-3810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body" idx="4294967295"/>
          </p:nvPr>
        </p:nvSpPr>
        <p:spPr>
          <a:xfrm>
            <a:off x="386850" y="466675"/>
            <a:ext cx="8407800" cy="16095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A resposta dessa pergunta costuma ir contra o que faríamos intuitivamente</a:t>
            </a:r>
            <a:endParaRPr sz="1200"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Por exemplo:</a:t>
            </a:r>
            <a:endParaRPr sz="1200">
              <a:highlight>
                <a:schemeClr val="lt1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980000"/>
              </a:buClr>
              <a:buSzPts val="1200"/>
              <a:buChar char="‒"/>
            </a:pPr>
            <a:r>
              <a:rPr lang="pt-BR" sz="1200">
                <a:highlight>
                  <a:schemeClr val="lt1"/>
                </a:highlight>
              </a:rPr>
              <a:t>Às vezes, um modelo mais complicado traz resultados piores. </a:t>
            </a:r>
            <a:endParaRPr sz="1200">
              <a:highlight>
                <a:schemeClr val="lt1"/>
              </a:highlight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200"/>
              <a:buChar char="‒"/>
            </a:pPr>
            <a:r>
              <a:rPr lang="pt-BR" sz="1200">
                <a:highlight>
                  <a:schemeClr val="lt1"/>
                </a:highlight>
              </a:rPr>
              <a:t>Adicionar mais amostras de treinamento pode não melhorar os resultados!</a:t>
            </a:r>
            <a:endParaRPr sz="1200"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highlight>
                <a:schemeClr val="lt1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highlight>
                <a:schemeClr val="lt1"/>
              </a:highlight>
            </a:endParaRPr>
          </a:p>
        </p:txBody>
      </p:sp>
      <p:sp>
        <p:nvSpPr>
          <p:cNvPr id="800" name="Shape 800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Selecionar o melhor modelo</a:t>
            </a:r>
            <a:endParaRPr/>
          </a:p>
        </p:txBody>
      </p:sp>
      <p:sp>
        <p:nvSpPr>
          <p:cNvPr id="801" name="Shape 801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1613075" y="2358525"/>
            <a:ext cx="5780700" cy="52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Conseguir definir os passos que poderiam melhorar o modelo é a habilidade fundamental que os aprendizes de machine learning devem desenvolver. 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Shape 803"/>
          <p:cNvSpPr txBox="1"/>
          <p:nvPr/>
        </p:nvSpPr>
        <p:spPr>
          <a:xfrm>
            <a:off x="1132925" y="3234375"/>
            <a:ext cx="6741000" cy="595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chemeClr val="dk1"/>
                </a:solidFill>
                <a:highlight>
                  <a:schemeClr val="lt1"/>
                </a:highlight>
              </a:rPr>
              <a:t>Basicamente, a ideia de procurar o “melhor modelo” é encontrar um ponto ideal no dilema entre viés e variância (the tradeoff between </a:t>
            </a:r>
            <a:r>
              <a:rPr lang="pt-BR" sz="1050" b="1" i="1">
                <a:solidFill>
                  <a:schemeClr val="dk1"/>
                </a:solidFill>
                <a:highlight>
                  <a:schemeClr val="lt1"/>
                </a:highlight>
              </a:rPr>
              <a:t>bias</a:t>
            </a:r>
            <a:r>
              <a:rPr lang="pt-BR" sz="1050" b="1">
                <a:solidFill>
                  <a:schemeClr val="dk1"/>
                </a:solidFill>
                <a:highlight>
                  <a:schemeClr val="lt1"/>
                </a:highlight>
              </a:rPr>
              <a:t> and </a:t>
            </a:r>
            <a:r>
              <a:rPr lang="pt-BR" sz="1050" b="1" i="1">
                <a:solidFill>
                  <a:schemeClr val="dk1"/>
                </a:solidFill>
                <a:highlight>
                  <a:schemeClr val="lt1"/>
                </a:highlight>
              </a:rPr>
              <a:t>variance)</a:t>
            </a:r>
            <a:r>
              <a:rPr lang="pt-BR" sz="1050" b="1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>
            <a:spLocks noGrp="1"/>
          </p:cNvSpPr>
          <p:nvPr>
            <p:ph type="body" idx="4294967295"/>
          </p:nvPr>
        </p:nvSpPr>
        <p:spPr>
          <a:xfrm>
            <a:off x="386850" y="518125"/>
            <a:ext cx="8407800" cy="4143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chemeClr val="lt1"/>
                </a:highlight>
              </a:rPr>
              <a:t>Vamos pensar na seguinte figura, que representa </a:t>
            </a:r>
            <a:r>
              <a:rPr lang="pt-BR" sz="1200" b="1">
                <a:highlight>
                  <a:schemeClr val="lt1"/>
                </a:highlight>
              </a:rPr>
              <a:t>duas regressões ajustadas ao mesmo dataset</a:t>
            </a:r>
            <a:endParaRPr sz="1200">
              <a:highlight>
                <a:schemeClr val="lt1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highlight>
                <a:schemeClr val="lt1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highlight>
                <a:schemeClr val="lt1"/>
              </a:highlight>
            </a:endParaRPr>
          </a:p>
        </p:txBody>
      </p:sp>
      <p:sp>
        <p:nvSpPr>
          <p:cNvPr id="809" name="Shape 80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dilema Viés - Variância</a:t>
            </a:r>
            <a:endParaRPr/>
          </a:p>
        </p:txBody>
      </p:sp>
      <p:sp>
        <p:nvSpPr>
          <p:cNvPr id="810" name="Shape 81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1" name="Shape 811"/>
          <p:cNvPicPr preferRelativeResize="0"/>
          <p:nvPr/>
        </p:nvPicPr>
        <p:blipFill rotWithShape="1">
          <a:blip r:embed="rId3">
            <a:alphaModFix/>
          </a:blip>
          <a:srcRect l="2795" t="2772" r="3068" b="6309"/>
          <a:stretch/>
        </p:blipFill>
        <p:spPr>
          <a:xfrm>
            <a:off x="235350" y="802875"/>
            <a:ext cx="8687051" cy="31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Shape 812"/>
          <p:cNvSpPr/>
          <p:nvPr/>
        </p:nvSpPr>
        <p:spPr>
          <a:xfrm>
            <a:off x="1410225" y="4025300"/>
            <a:ext cx="6337300" cy="542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50800" marR="76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>
                <a:solidFill>
                  <a:schemeClr val="dk1"/>
                </a:solidFill>
              </a:rPr>
              <a:t>Claramente, nenhum destes modelos é adequado para os dados, mas cada um</a:t>
            </a:r>
            <a:br>
              <a:rPr lang="pt-BR" sz="1100" b="1" dirty="0">
                <a:solidFill>
                  <a:schemeClr val="dk1"/>
                </a:solidFill>
              </a:rPr>
            </a:br>
            <a:r>
              <a:rPr lang="pt-BR" sz="1100" b="1" dirty="0">
                <a:solidFill>
                  <a:schemeClr val="dk1"/>
                </a:solidFill>
              </a:rPr>
              <a:t>tem problemas diferentes.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50" y="0"/>
            <a:ext cx="9144000" cy="5143500"/>
          </a:xfrm>
          <a:prstGeom prst="rect">
            <a:avLst/>
          </a:prstGeom>
          <a:solidFill>
            <a:srgbClr val="5B0D0E">
              <a:alpha val="65880"/>
            </a:srgbClr>
          </a:solidFill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Pensando em Model Validation</a:t>
            </a:r>
            <a:endParaRPr sz="36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77" name="Shape 677"/>
          <p:cNvGrpSpPr/>
          <p:nvPr/>
        </p:nvGrpSpPr>
        <p:grpSpPr>
          <a:xfrm>
            <a:off x="4009238" y="1794782"/>
            <a:ext cx="1122900" cy="1098126"/>
            <a:chOff x="4009262" y="2796901"/>
            <a:chExt cx="1122900" cy="1010700"/>
          </a:xfrm>
        </p:grpSpPr>
        <p:sp>
          <p:nvSpPr>
            <p:cNvPr id="678" name="Shape 678"/>
            <p:cNvSpPr/>
            <p:nvPr/>
          </p:nvSpPr>
          <p:spPr>
            <a:xfrm>
              <a:off x="4009262" y="2796901"/>
              <a:ext cx="1122900" cy="101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rtlCol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4352142" y="3102211"/>
              <a:ext cx="439800" cy="40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322" y="43870"/>
                  </a:moveTo>
                  <a:cubicBezTo>
                    <a:pt x="94838" y="43870"/>
                    <a:pt x="98064" y="40000"/>
                    <a:pt x="98064" y="35483"/>
                  </a:cubicBezTo>
                  <a:cubicBezTo>
                    <a:pt x="98064" y="30967"/>
                    <a:pt x="94838" y="27741"/>
                    <a:pt x="90322" y="27741"/>
                  </a:cubicBezTo>
                  <a:cubicBezTo>
                    <a:pt x="85806" y="27741"/>
                    <a:pt x="81935" y="30967"/>
                    <a:pt x="81935" y="35483"/>
                  </a:cubicBezTo>
                  <a:cubicBezTo>
                    <a:pt x="81935" y="40000"/>
                    <a:pt x="85806" y="43870"/>
                    <a:pt x="90322" y="43870"/>
                  </a:cubicBezTo>
                  <a:close/>
                  <a:moveTo>
                    <a:pt x="90322" y="32903"/>
                  </a:moveTo>
                  <a:cubicBezTo>
                    <a:pt x="91612" y="32903"/>
                    <a:pt x="92903" y="34193"/>
                    <a:pt x="92903" y="35483"/>
                  </a:cubicBezTo>
                  <a:cubicBezTo>
                    <a:pt x="92903" y="37419"/>
                    <a:pt x="91612" y="38709"/>
                    <a:pt x="90322" y="38709"/>
                  </a:cubicBezTo>
                  <a:cubicBezTo>
                    <a:pt x="88387" y="38709"/>
                    <a:pt x="87096" y="37419"/>
                    <a:pt x="87096" y="35483"/>
                  </a:cubicBezTo>
                  <a:cubicBezTo>
                    <a:pt x="87096" y="34193"/>
                    <a:pt x="88387" y="32903"/>
                    <a:pt x="90322" y="32903"/>
                  </a:cubicBezTo>
                  <a:close/>
                  <a:moveTo>
                    <a:pt x="114838" y="5806"/>
                  </a:moveTo>
                  <a:cubicBezTo>
                    <a:pt x="65806" y="5806"/>
                    <a:pt x="65806" y="5806"/>
                    <a:pt x="65806" y="5806"/>
                  </a:cubicBezTo>
                  <a:cubicBezTo>
                    <a:pt x="65806" y="2580"/>
                    <a:pt x="63225" y="0"/>
                    <a:pt x="60000" y="0"/>
                  </a:cubicBezTo>
                  <a:cubicBezTo>
                    <a:pt x="57419" y="0"/>
                    <a:pt x="54838" y="2580"/>
                    <a:pt x="54838" y="5806"/>
                  </a:cubicBezTo>
                  <a:cubicBezTo>
                    <a:pt x="5806" y="5806"/>
                    <a:pt x="5806" y="5806"/>
                    <a:pt x="5806" y="5806"/>
                  </a:cubicBezTo>
                  <a:cubicBezTo>
                    <a:pt x="2580" y="5806"/>
                    <a:pt x="0" y="8387"/>
                    <a:pt x="0" y="10967"/>
                  </a:cubicBezTo>
                  <a:cubicBezTo>
                    <a:pt x="0" y="16774"/>
                    <a:pt x="0" y="16774"/>
                    <a:pt x="0" y="16774"/>
                  </a:cubicBezTo>
                  <a:cubicBezTo>
                    <a:pt x="0" y="19354"/>
                    <a:pt x="2580" y="21935"/>
                    <a:pt x="5806" y="21935"/>
                  </a:cubicBezTo>
                  <a:cubicBezTo>
                    <a:pt x="5806" y="87096"/>
                    <a:pt x="5806" y="87096"/>
                    <a:pt x="5806" y="87096"/>
                  </a:cubicBezTo>
                  <a:cubicBezTo>
                    <a:pt x="5806" y="90322"/>
                    <a:pt x="8387" y="92903"/>
                    <a:pt x="10967" y="92903"/>
                  </a:cubicBezTo>
                  <a:cubicBezTo>
                    <a:pt x="57419" y="92903"/>
                    <a:pt x="57419" y="92903"/>
                    <a:pt x="57419" y="92903"/>
                  </a:cubicBezTo>
                  <a:cubicBezTo>
                    <a:pt x="57419" y="100000"/>
                    <a:pt x="57419" y="100000"/>
                    <a:pt x="57419" y="100000"/>
                  </a:cubicBezTo>
                  <a:cubicBezTo>
                    <a:pt x="41935" y="115483"/>
                    <a:pt x="41935" y="115483"/>
                    <a:pt x="41935" y="115483"/>
                  </a:cubicBezTo>
                  <a:cubicBezTo>
                    <a:pt x="41290" y="116129"/>
                    <a:pt x="41290" y="116774"/>
                    <a:pt x="41290" y="117419"/>
                  </a:cubicBezTo>
                  <a:cubicBezTo>
                    <a:pt x="41290" y="118709"/>
                    <a:pt x="42580" y="120000"/>
                    <a:pt x="43870" y="120000"/>
                  </a:cubicBezTo>
                  <a:cubicBezTo>
                    <a:pt x="44516" y="120000"/>
                    <a:pt x="45161" y="120000"/>
                    <a:pt x="45806" y="119354"/>
                  </a:cubicBezTo>
                  <a:cubicBezTo>
                    <a:pt x="60000" y="105161"/>
                    <a:pt x="60000" y="105161"/>
                    <a:pt x="60000" y="105161"/>
                  </a:cubicBezTo>
                  <a:cubicBezTo>
                    <a:pt x="74838" y="119354"/>
                    <a:pt x="74838" y="119354"/>
                    <a:pt x="74838" y="119354"/>
                  </a:cubicBezTo>
                  <a:cubicBezTo>
                    <a:pt x="74838" y="120000"/>
                    <a:pt x="75483" y="120000"/>
                    <a:pt x="76774" y="120000"/>
                  </a:cubicBezTo>
                  <a:cubicBezTo>
                    <a:pt x="78064" y="120000"/>
                    <a:pt x="79354" y="118709"/>
                    <a:pt x="79354" y="117419"/>
                  </a:cubicBezTo>
                  <a:cubicBezTo>
                    <a:pt x="79354" y="116774"/>
                    <a:pt x="78709" y="116129"/>
                    <a:pt x="78709" y="115483"/>
                  </a:cubicBezTo>
                  <a:cubicBezTo>
                    <a:pt x="62580" y="100000"/>
                    <a:pt x="62580" y="100000"/>
                    <a:pt x="62580" y="100000"/>
                  </a:cubicBezTo>
                  <a:cubicBezTo>
                    <a:pt x="62580" y="92903"/>
                    <a:pt x="62580" y="92903"/>
                    <a:pt x="62580" y="92903"/>
                  </a:cubicBezTo>
                  <a:cubicBezTo>
                    <a:pt x="109032" y="92903"/>
                    <a:pt x="109032" y="92903"/>
                    <a:pt x="109032" y="92903"/>
                  </a:cubicBezTo>
                  <a:cubicBezTo>
                    <a:pt x="112258" y="92903"/>
                    <a:pt x="114838" y="90322"/>
                    <a:pt x="114838" y="87096"/>
                  </a:cubicBezTo>
                  <a:cubicBezTo>
                    <a:pt x="114838" y="21935"/>
                    <a:pt x="114838" y="21935"/>
                    <a:pt x="114838" y="21935"/>
                  </a:cubicBezTo>
                  <a:cubicBezTo>
                    <a:pt x="117419" y="21935"/>
                    <a:pt x="120000" y="19354"/>
                    <a:pt x="120000" y="16774"/>
                  </a:cubicBezTo>
                  <a:cubicBezTo>
                    <a:pt x="120000" y="10967"/>
                    <a:pt x="120000" y="10967"/>
                    <a:pt x="120000" y="10967"/>
                  </a:cubicBezTo>
                  <a:cubicBezTo>
                    <a:pt x="120000" y="8387"/>
                    <a:pt x="117419" y="5806"/>
                    <a:pt x="114838" y="5806"/>
                  </a:cubicBezTo>
                  <a:close/>
                  <a:moveTo>
                    <a:pt x="109032" y="87096"/>
                  </a:moveTo>
                  <a:cubicBezTo>
                    <a:pt x="10967" y="87096"/>
                    <a:pt x="10967" y="87096"/>
                    <a:pt x="10967" y="87096"/>
                  </a:cubicBezTo>
                  <a:cubicBezTo>
                    <a:pt x="10967" y="21935"/>
                    <a:pt x="10967" y="21935"/>
                    <a:pt x="10967" y="21935"/>
                  </a:cubicBezTo>
                  <a:cubicBezTo>
                    <a:pt x="109032" y="21935"/>
                    <a:pt x="109032" y="21935"/>
                    <a:pt x="109032" y="21935"/>
                  </a:cubicBezTo>
                  <a:lnTo>
                    <a:pt x="109032" y="87096"/>
                  </a:lnTo>
                  <a:close/>
                  <a:moveTo>
                    <a:pt x="114838" y="16774"/>
                  </a:moveTo>
                  <a:cubicBezTo>
                    <a:pt x="5806" y="16774"/>
                    <a:pt x="5806" y="16774"/>
                    <a:pt x="5806" y="16774"/>
                  </a:cubicBezTo>
                  <a:cubicBezTo>
                    <a:pt x="5806" y="10967"/>
                    <a:pt x="5806" y="10967"/>
                    <a:pt x="5806" y="10967"/>
                  </a:cubicBezTo>
                  <a:cubicBezTo>
                    <a:pt x="114838" y="10967"/>
                    <a:pt x="114838" y="10967"/>
                    <a:pt x="114838" y="10967"/>
                  </a:cubicBezTo>
                  <a:lnTo>
                    <a:pt x="114838" y="16774"/>
                  </a:lnTo>
                  <a:close/>
                  <a:moveTo>
                    <a:pt x="24516" y="76774"/>
                  </a:moveTo>
                  <a:cubicBezTo>
                    <a:pt x="95483" y="76774"/>
                    <a:pt x="95483" y="76774"/>
                    <a:pt x="95483" y="76774"/>
                  </a:cubicBezTo>
                  <a:cubicBezTo>
                    <a:pt x="96774" y="76774"/>
                    <a:pt x="98064" y="75483"/>
                    <a:pt x="98064" y="73548"/>
                  </a:cubicBezTo>
                  <a:cubicBezTo>
                    <a:pt x="98064" y="72903"/>
                    <a:pt x="98064" y="72903"/>
                    <a:pt x="97419" y="72258"/>
                  </a:cubicBezTo>
                  <a:cubicBezTo>
                    <a:pt x="97419" y="72258"/>
                    <a:pt x="97419" y="72258"/>
                    <a:pt x="97419" y="72258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1290" y="50322"/>
                    <a:pt x="81290" y="50322"/>
                    <a:pt x="81290" y="50322"/>
                  </a:cubicBezTo>
                  <a:cubicBezTo>
                    <a:pt x="80645" y="49677"/>
                    <a:pt x="80000" y="49032"/>
                    <a:pt x="79354" y="49032"/>
                  </a:cubicBezTo>
                  <a:cubicBezTo>
                    <a:pt x="78709" y="49032"/>
                    <a:pt x="78064" y="49677"/>
                    <a:pt x="77419" y="50322"/>
                  </a:cubicBezTo>
                  <a:cubicBezTo>
                    <a:pt x="68387" y="59354"/>
                    <a:pt x="68387" y="59354"/>
                    <a:pt x="68387" y="59354"/>
                  </a:cubicBezTo>
                  <a:cubicBezTo>
                    <a:pt x="48387" y="39354"/>
                    <a:pt x="48387" y="39354"/>
                    <a:pt x="48387" y="39354"/>
                  </a:cubicBezTo>
                  <a:cubicBezTo>
                    <a:pt x="47741" y="38709"/>
                    <a:pt x="47096" y="38709"/>
                    <a:pt x="46451" y="38709"/>
                  </a:cubicBezTo>
                  <a:cubicBezTo>
                    <a:pt x="45806" y="38709"/>
                    <a:pt x="44516" y="38709"/>
                    <a:pt x="44516" y="39354"/>
                  </a:cubicBezTo>
                  <a:cubicBezTo>
                    <a:pt x="44516" y="39354"/>
                    <a:pt x="44516" y="39354"/>
                    <a:pt x="44516" y="39354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2580" y="72258"/>
                    <a:pt x="22580" y="72258"/>
                    <a:pt x="22580" y="72258"/>
                  </a:cubicBezTo>
                  <a:cubicBezTo>
                    <a:pt x="21935" y="72903"/>
                    <a:pt x="21935" y="73548"/>
                    <a:pt x="21935" y="73548"/>
                  </a:cubicBezTo>
                  <a:cubicBezTo>
                    <a:pt x="21935" y="75483"/>
                    <a:pt x="23225" y="76774"/>
                    <a:pt x="24516" y="76774"/>
                  </a:cubicBezTo>
                  <a:close/>
                  <a:moveTo>
                    <a:pt x="47096" y="45161"/>
                  </a:moveTo>
                  <a:cubicBezTo>
                    <a:pt x="66451" y="65161"/>
                    <a:pt x="66451" y="65161"/>
                    <a:pt x="66451" y="65161"/>
                  </a:cubicBezTo>
                  <a:cubicBezTo>
                    <a:pt x="67096" y="65161"/>
                    <a:pt x="67741" y="65806"/>
                    <a:pt x="68387" y="65806"/>
                  </a:cubicBezTo>
                  <a:cubicBezTo>
                    <a:pt x="69032" y="65806"/>
                    <a:pt x="69677" y="65161"/>
                    <a:pt x="70322" y="65161"/>
                  </a:cubicBezTo>
                  <a:cubicBezTo>
                    <a:pt x="78709" y="56129"/>
                    <a:pt x="78709" y="56129"/>
                    <a:pt x="78709" y="56129"/>
                  </a:cubicBezTo>
                  <a:cubicBezTo>
                    <a:pt x="90322" y="70967"/>
                    <a:pt x="90322" y="70967"/>
                    <a:pt x="90322" y="70967"/>
                  </a:cubicBezTo>
                  <a:cubicBezTo>
                    <a:pt x="29677" y="70967"/>
                    <a:pt x="29677" y="70967"/>
                    <a:pt x="29677" y="70967"/>
                  </a:cubicBezTo>
                  <a:lnTo>
                    <a:pt x="47096" y="451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rtlCol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dilema Viés - Variância</a:t>
            </a:r>
            <a:endParaRPr/>
          </a:p>
        </p:txBody>
      </p:sp>
      <p:sp>
        <p:nvSpPr>
          <p:cNvPr id="818" name="Shape 81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Shape 819"/>
          <p:cNvSpPr txBox="1">
            <a:spLocks noGrp="1"/>
          </p:cNvSpPr>
          <p:nvPr>
            <p:ph type="body" idx="4294967295"/>
          </p:nvPr>
        </p:nvSpPr>
        <p:spPr>
          <a:xfrm>
            <a:off x="4707525" y="642750"/>
            <a:ext cx="3919500" cy="34164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5080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Este modelo tenta encontrar uma linha reta para ajustar os dados. </a:t>
            </a:r>
            <a:endParaRPr sz="1200">
              <a:solidFill>
                <a:schemeClr val="dk1"/>
              </a:solidFill>
            </a:endParaRPr>
          </a:p>
          <a:p>
            <a:pPr marL="5080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Como </a:t>
            </a:r>
            <a:r>
              <a:rPr lang="pt-BR" sz="1200" b="1">
                <a:solidFill>
                  <a:schemeClr val="dk1"/>
                </a:solidFill>
              </a:rPr>
              <a:t>os dados são intrinsecamente mais complicados</a:t>
            </a:r>
            <a:r>
              <a:rPr lang="pt-BR" sz="1200">
                <a:solidFill>
                  <a:schemeClr val="dk1"/>
                </a:solidFill>
              </a:rPr>
              <a:t>, o modelo de linha reta nunca será capaz de descrever bem o dataset. </a:t>
            </a:r>
            <a:endParaRPr sz="1200">
              <a:solidFill>
                <a:schemeClr val="dk1"/>
              </a:solidFill>
            </a:endParaRPr>
          </a:p>
          <a:p>
            <a:pPr marL="5080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Nesses casos, dizemos que o modelo está </a:t>
            </a:r>
            <a:r>
              <a:rPr lang="pt-BR" sz="1200" b="1">
                <a:solidFill>
                  <a:schemeClr val="dk1"/>
                </a:solidFill>
              </a:rPr>
              <a:t>subdimensionado</a:t>
            </a:r>
            <a:r>
              <a:rPr lang="pt-BR" sz="1200">
                <a:solidFill>
                  <a:schemeClr val="dk1"/>
                </a:solidFill>
              </a:rPr>
              <a:t> para os dados </a:t>
            </a:r>
            <a:r>
              <a:rPr lang="es" sz="1200" b="1">
                <a:solidFill>
                  <a:schemeClr val="dk1"/>
                </a:solidFill>
              </a:rPr>
              <a:t>(underfit)</a:t>
            </a:r>
            <a:r>
              <a:rPr lang="es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marL="5080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Ou seja, o modelo não tem flexibilidade suficiente para representar de forma adequada todas as características dos dados</a:t>
            </a:r>
            <a:endParaRPr sz="1200">
              <a:solidFill>
                <a:schemeClr val="dk1"/>
              </a:solidFill>
            </a:endParaRPr>
          </a:p>
          <a:p>
            <a:pPr marL="5080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Outra forma de explicar é que o modelo tem um </a:t>
            </a:r>
            <a:r>
              <a:rPr lang="pt-BR" sz="1200" b="1">
                <a:solidFill>
                  <a:schemeClr val="dk1"/>
                </a:solidFill>
              </a:rPr>
              <a:t>viés alto</a:t>
            </a:r>
            <a:r>
              <a:rPr lang="pt-BR" sz="1200">
                <a:solidFill>
                  <a:schemeClr val="dk1"/>
                </a:solidFill>
              </a:rPr>
              <a:t> (high bias)</a:t>
            </a:r>
            <a:r>
              <a:rPr lang="pt-BR" sz="1200"/>
              <a:t>.</a:t>
            </a:r>
            <a:endParaRPr sz="1200">
              <a:solidFill>
                <a:schemeClr val="dk1"/>
              </a:solidFill>
            </a:endParaRPr>
          </a:p>
          <a:p>
            <a:pPr marL="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820" name="Shape 820"/>
          <p:cNvPicPr preferRelativeResize="0"/>
          <p:nvPr/>
        </p:nvPicPr>
        <p:blipFill rotWithShape="1">
          <a:blip r:embed="rId3">
            <a:alphaModFix/>
          </a:blip>
          <a:srcRect l="3288" t="3674" r="50197" b="5828"/>
          <a:stretch/>
        </p:blipFill>
        <p:spPr>
          <a:xfrm>
            <a:off x="343775" y="718950"/>
            <a:ext cx="4253149" cy="31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dilema Viés - Variância</a:t>
            </a:r>
            <a:endParaRPr/>
          </a:p>
        </p:txBody>
      </p:sp>
      <p:sp>
        <p:nvSpPr>
          <p:cNvPr id="826" name="Shape 82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 txBox="1">
            <a:spLocks noGrp="1"/>
          </p:cNvSpPr>
          <p:nvPr>
            <p:ph type="body" idx="4294967295"/>
          </p:nvPr>
        </p:nvSpPr>
        <p:spPr>
          <a:xfrm>
            <a:off x="4409600" y="946600"/>
            <a:ext cx="4502700" cy="36513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Este modelo tenta ajustar um </a:t>
            </a:r>
            <a:r>
              <a:rPr lang="pt-BR" sz="1200" b="1"/>
              <a:t>polinômio de alto grau</a:t>
            </a:r>
            <a:r>
              <a:rPr lang="pt-BR" sz="1200"/>
              <a:t> aos dados. </a:t>
            </a:r>
            <a:endParaRPr sz="1200"/>
          </a:p>
          <a:p>
            <a:pPr marL="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Aqui, o ajuste do modelo tem flexibilidade suficiente para levar em conta de forma quase perfeita os menores detalhes das características dos dados</a:t>
            </a:r>
            <a:endParaRPr sz="1200"/>
          </a:p>
          <a:p>
            <a:pPr marL="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No entanto, embora ele descreva com muita precisão os dados de treinamento, parece que o formato </a:t>
            </a:r>
            <a:r>
              <a:rPr lang="pt-BR" sz="1200" b="1"/>
              <a:t>reflete mais as propriedades do ruído</a:t>
            </a:r>
            <a:r>
              <a:rPr lang="pt-BR" sz="1200"/>
              <a:t> que as propriedades intrínsecas do processo gerador dos dados. </a:t>
            </a:r>
            <a:endParaRPr sz="1200"/>
          </a:p>
          <a:p>
            <a:pPr marL="0" marR="76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Dizemos que esse modelo é </a:t>
            </a:r>
            <a:r>
              <a:rPr lang="pt-BR" sz="1200" b="1"/>
              <a:t>superdimensionado</a:t>
            </a:r>
            <a:r>
              <a:rPr lang="pt-BR" sz="1200"/>
              <a:t> para os dados </a:t>
            </a:r>
            <a:r>
              <a:rPr lang="pt-BR" sz="1200" b="1"/>
              <a:t>(overfit)</a:t>
            </a:r>
            <a:r>
              <a:rPr lang="pt-BR" sz="1200"/>
              <a:t>, ou seja, o modelo tem tanta flexibilidade que termina incluindo tanto os erros aleatórios quanto a distribuição dos dados. Outra forma de explicar é que o modelo tem </a:t>
            </a:r>
            <a:r>
              <a:rPr lang="es" sz="1200" b="1"/>
              <a:t>alta variância (high variance)</a:t>
            </a:r>
            <a:r>
              <a:rPr lang="es" sz="1200"/>
              <a:t>. </a:t>
            </a:r>
            <a:endParaRPr sz="1200"/>
          </a:p>
        </p:txBody>
      </p:sp>
      <p:pic>
        <p:nvPicPr>
          <p:cNvPr id="828" name="Shape 828"/>
          <p:cNvPicPr preferRelativeResize="0"/>
          <p:nvPr/>
        </p:nvPicPr>
        <p:blipFill rotWithShape="1">
          <a:blip r:embed="rId3">
            <a:alphaModFix/>
          </a:blip>
          <a:srcRect l="50269" t="4549" r="3594" b="5892"/>
          <a:stretch/>
        </p:blipFill>
        <p:spPr>
          <a:xfrm>
            <a:off x="371600" y="1041650"/>
            <a:ext cx="4100075" cy="2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Shape 829"/>
          <p:cNvSpPr txBox="1"/>
          <p:nvPr/>
        </p:nvSpPr>
        <p:spPr>
          <a:xfrm>
            <a:off x="295400" y="591575"/>
            <a:ext cx="79677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Vamos pensar na seguinte figura, que representa duas regressões ajustadas ao mesmo dataset</a:t>
            </a:r>
            <a:r>
              <a:rPr lang="pt-B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dilema Viés - Variância</a:t>
            </a: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6" name="Shape 836"/>
          <p:cNvPicPr preferRelativeResize="0"/>
          <p:nvPr/>
        </p:nvPicPr>
        <p:blipFill rotWithShape="1">
          <a:blip r:embed="rId3">
            <a:alphaModFix/>
          </a:blip>
          <a:srcRect l="2653" t="2900" r="2225" b="5035"/>
          <a:stretch/>
        </p:blipFill>
        <p:spPr>
          <a:xfrm>
            <a:off x="247125" y="1280525"/>
            <a:ext cx="8697776" cy="31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Shape 837"/>
          <p:cNvSpPr txBox="1"/>
          <p:nvPr/>
        </p:nvSpPr>
        <p:spPr>
          <a:xfrm>
            <a:off x="297200" y="681250"/>
            <a:ext cx="868805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Para esclarecer um pouco esse problema, vamos pensar no que aconteceria se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usássemos esses dois modelos para prever o valor de “y” para dados novos. 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No diagrama, os pontos vermelhos são os que foram omitidos do treinamento:</a:t>
            </a:r>
            <a:endParaRPr sz="1200" dirty="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que é R2?</a:t>
            </a:r>
            <a:endParaRPr/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354350" y="645888"/>
            <a:ext cx="8451000" cy="3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 score usado aqui é R</a:t>
            </a:r>
            <a:r>
              <a:rPr lang="pt-BR" sz="1200" baseline="300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o </a:t>
            </a:r>
            <a:r>
              <a:rPr lang="pt-BR" sz="1200" u="sng">
                <a:solidFill>
                  <a:srgbClr val="0088CC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coeficiente de determinação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que examina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como um modelo se comporta em relação a uma média simples de valores target. 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pt-BR" sz="1200" baseline="300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= 1 indica uma precisão perfeita,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pt-BR" sz="1200" baseline="300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= 0 indica que o modelo não funciona melhor que simplesmente fazer a média dos dados,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pt-BR" sz="1200" baseline="300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&lt; 0 informa que o modelo tem um desempenho pior até mesmo que fazer a média dos valores target.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partir dos scores associados a esses dois modelos, podemos fazer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observações que podem ser generalizadas: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No caso de modelos com viés alto, o desempenho com o set de validação é similar ao desempenho com o set de treinamento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No caso de modelos com variância alta, o desempenho com o set de validação é muito pior que o desempenho com o set de treinamento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Validation Curve -</a:t>
            </a:r>
            <a:r>
              <a:rPr lang="pt-BR" b="0"/>
              <a:t> </a:t>
            </a:r>
            <a:r>
              <a:rPr lang="pt-BR" sz="1050" b="0">
                <a:highlight>
                  <a:schemeClr val="lt1"/>
                </a:highlight>
              </a:rPr>
              <a:t>Características essenciais</a:t>
            </a:r>
            <a:endParaRPr b="0"/>
          </a:p>
        </p:txBody>
      </p:sp>
      <p:sp>
        <p:nvSpPr>
          <p:cNvPr id="850" name="Shape 85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1" name="Shape 851"/>
          <p:cNvPicPr preferRelativeResize="0"/>
          <p:nvPr/>
        </p:nvPicPr>
        <p:blipFill rotWithShape="1">
          <a:blip r:embed="rId3">
            <a:alphaModFix/>
          </a:blip>
          <a:srcRect l="5758" t="2107" r="7510" b="2943"/>
          <a:stretch/>
        </p:blipFill>
        <p:spPr>
          <a:xfrm>
            <a:off x="4888450" y="641950"/>
            <a:ext cx="3798350" cy="28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Shape 852"/>
          <p:cNvSpPr txBox="1"/>
          <p:nvPr/>
        </p:nvSpPr>
        <p:spPr>
          <a:xfrm>
            <a:off x="201950" y="513950"/>
            <a:ext cx="5100600" cy="4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457200" marR="279400" lvl="0" indent="-304800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‒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score de treinamento é sempre maior que o score de validação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Normalmente, é assim: o modelo se ajustará melhor aos dados que já conhece que aos dados que ainda não conhece.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279400" lvl="0" indent="-304800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‒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Para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modelos de complexidade muito baixa (viés alto), o set de treinamento é subdimensionado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ou seja, o modelo faz previsões ruins tanto para os dados de treinamento quanto para os novos dados.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279400" lvl="0" indent="-304800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‒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Para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modelos de complexidade muito alta (modelos com alta variância), os dados de treinamento são superdimensionados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ou seja, o modelo prevê muito bem os dados de treinamento, mas não funciona para dados novos.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279400" lvl="0" indent="-304800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aleway"/>
              <a:buChar char="‒"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Para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modelos intermediários, a validation curve tem um máximo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. Esse nível de complexidade indica um equilíbrio apropriado entre viés e variância.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Tamanho do dataset: outro fator que afeta o desempenho</a:t>
            </a:r>
            <a:endParaRPr/>
          </a:p>
        </p:txBody>
      </p:sp>
      <p:sp>
        <p:nvSpPr>
          <p:cNvPr id="858" name="Shape 858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Shape 859"/>
          <p:cNvSpPr txBox="1">
            <a:spLocks noGrp="1"/>
          </p:cNvSpPr>
          <p:nvPr>
            <p:ph type="body" idx="4294967295"/>
          </p:nvPr>
        </p:nvSpPr>
        <p:spPr>
          <a:xfrm>
            <a:off x="394800" y="570450"/>
            <a:ext cx="8378400" cy="7470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Um aspecto importante da complexidade do modelo é que o modelo ideal normalmente depende do tamanho do set de treinamento Vamos imaginar 2 datasets com o mesmo processo gerador, sendo que o segundo tem 5 vezes mais amostras.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42900" lvl="0" indent="-38100" rtl="0">
              <a:spcBef>
                <a:spcPts val="48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60" name="Shape 8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50" y="1469838"/>
            <a:ext cx="4023194" cy="295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Shape 8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351" y="1555800"/>
            <a:ext cx="3882299" cy="284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Validation Curve</a:t>
            </a:r>
            <a:endParaRPr/>
          </a:p>
        </p:txBody>
      </p:sp>
      <p:sp>
        <p:nvSpPr>
          <p:cNvPr id="867" name="Shape 86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 txBox="1">
            <a:spLocks noGrp="1"/>
          </p:cNvSpPr>
          <p:nvPr>
            <p:ph type="body" idx="4294967295"/>
          </p:nvPr>
        </p:nvSpPr>
        <p:spPr>
          <a:xfrm>
            <a:off x="318600" y="646650"/>
            <a:ext cx="3868200" cy="37500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As </a:t>
            </a:r>
            <a:r>
              <a:rPr lang="pt-BR" sz="1200" u="sng">
                <a:highlight>
                  <a:schemeClr val="lt1"/>
                </a:highlight>
              </a:rPr>
              <a:t>linhas sólidas</a:t>
            </a:r>
            <a:r>
              <a:rPr lang="pt-BR" sz="1200">
                <a:highlight>
                  <a:schemeClr val="lt1"/>
                </a:highlight>
              </a:rPr>
              <a:t> mostram os resultados novos (</a:t>
            </a:r>
            <a:r>
              <a:rPr lang="pt-BR" sz="1200" u="sng">
                <a:highlight>
                  <a:schemeClr val="lt1"/>
                </a:highlight>
              </a:rPr>
              <a:t>dataset “grande”</a:t>
            </a:r>
            <a:r>
              <a:rPr lang="pt-BR" sz="1200">
                <a:highlight>
                  <a:schemeClr val="lt1"/>
                </a:highlight>
              </a:rPr>
              <a:t>), enquanto as </a:t>
            </a:r>
            <a:r>
              <a:rPr lang="pt-BR" sz="1200" u="sng">
                <a:highlight>
                  <a:schemeClr val="lt1"/>
                </a:highlight>
              </a:rPr>
              <a:t>linhas tracejadas</a:t>
            </a:r>
            <a:r>
              <a:rPr lang="pt-BR" sz="1200">
                <a:highlight>
                  <a:schemeClr val="lt1"/>
                </a:highlight>
              </a:rPr>
              <a:t> mostram os resultados do </a:t>
            </a:r>
            <a:r>
              <a:rPr lang="pt-BR" sz="1200" u="sng">
                <a:highlight>
                  <a:schemeClr val="lt1"/>
                </a:highlight>
              </a:rPr>
              <a:t>menor dataset</a:t>
            </a:r>
            <a:r>
              <a:rPr lang="pt-BR" sz="1200">
                <a:highlight>
                  <a:schemeClr val="lt1"/>
                </a:highlight>
              </a:rPr>
              <a:t>. </a:t>
            </a:r>
            <a:endParaRPr sz="1200">
              <a:highlight>
                <a:schemeClr val="lt1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b="1">
                <a:highlight>
                  <a:schemeClr val="lt1"/>
                </a:highlight>
              </a:rPr>
              <a:t>Pela validation curve, fica claro que o maior dataset pode aceitar um modelo muito mais complicado.</a:t>
            </a:r>
            <a:endParaRPr sz="1200" b="1">
              <a:highlight>
                <a:schemeClr val="lt1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highlight>
                  <a:schemeClr val="lt1"/>
                </a:highlight>
              </a:rPr>
              <a:t>Neste exemplo, o pico está próximo do grau 6, mas mesmo um modelo de grau 20 não seria um superdimensionamento grave: os scores de validação e treinamento continuam próximos.</a:t>
            </a:r>
            <a:endParaRPr sz="1200">
              <a:highlight>
                <a:srgbClr val="FFFFFF"/>
              </a:highlight>
            </a:endParaRPr>
          </a:p>
          <a:p>
            <a:pPr marL="342900" lvl="0" indent="-38100" rtl="0">
              <a:spcBef>
                <a:spcPts val="160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69" name="Shape 8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650" y="681275"/>
            <a:ext cx="47815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Validation Curves e tamanho do dataset</a:t>
            </a:r>
            <a:endParaRPr/>
          </a:p>
        </p:txBody>
      </p:sp>
      <p:sp>
        <p:nvSpPr>
          <p:cNvPr id="875" name="Shape 87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Shape 876"/>
          <p:cNvSpPr txBox="1">
            <a:spLocks noGrp="1"/>
          </p:cNvSpPr>
          <p:nvPr>
            <p:ph type="body" idx="4294967295"/>
          </p:nvPr>
        </p:nvSpPr>
        <p:spPr>
          <a:xfrm>
            <a:off x="387900" y="626300"/>
            <a:ext cx="8520600" cy="22353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Dessa forma, vemos que </a:t>
            </a: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o comportamento da validation curve tem dois inputs importantes: 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200"/>
              <a:buChar char="‒"/>
            </a:pP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a complexidade do modelo 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‒"/>
            </a:pPr>
            <a:r>
              <a:rPr lang="pt-BR" sz="1200" b="1">
                <a:solidFill>
                  <a:schemeClr val="dk1"/>
                </a:solidFill>
                <a:highlight>
                  <a:srgbClr val="FFFFFF"/>
                </a:highlight>
              </a:rPr>
              <a:t>o número de pontos de treinamento</a:t>
            </a:r>
            <a:endParaRPr sz="12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42900" lvl="0" indent="-381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rgbClr val="FFFFFF"/>
                </a:highlight>
              </a:rPr>
              <a:t>N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ormalmente, é útil explorar o comportamento do modelo como uma função do número de amostras de treinamento. É possível fazer isso usando subconjuntos crescentes de dados para ajustar o modelo.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42900" lvl="0" indent="-381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77" name="Shape 877"/>
          <p:cNvSpPr txBox="1"/>
          <p:nvPr/>
        </p:nvSpPr>
        <p:spPr>
          <a:xfrm>
            <a:off x="1285650" y="3344825"/>
            <a:ext cx="6572700" cy="707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O plot do score de treinamento/validação com relação ao tamanho do set de treinamento é chamado de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</a:rPr>
              <a:t>learning curve.</a:t>
            </a: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Validation Curves e tamanho do dataset</a:t>
            </a:r>
            <a:endParaRPr/>
          </a:p>
        </p:txBody>
      </p:sp>
      <p:sp>
        <p:nvSpPr>
          <p:cNvPr id="883" name="Shape 88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 txBox="1">
            <a:spLocks noGrp="1"/>
          </p:cNvSpPr>
          <p:nvPr>
            <p:ph type="body" idx="4294967295"/>
          </p:nvPr>
        </p:nvSpPr>
        <p:spPr>
          <a:xfrm>
            <a:off x="387900" y="473900"/>
            <a:ext cx="8520600" cy="2931600"/>
          </a:xfrm>
          <a:prstGeom prst="rect">
            <a:avLst/>
          </a:prstGeom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chemeClr val="lt1"/>
                </a:highlight>
              </a:rPr>
              <a:t>O comportamento geral que poderíamos esperar de uma learning curve é o seguinte:</a:t>
            </a:r>
            <a:endParaRPr sz="1200">
              <a:highlight>
                <a:schemeClr val="lt1"/>
              </a:highlight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200"/>
              <a:buChar char="‒"/>
            </a:pPr>
            <a:r>
              <a:rPr lang="pt-BR" sz="1200" b="1">
                <a:highlight>
                  <a:schemeClr val="lt1"/>
                </a:highlight>
              </a:rPr>
              <a:t>Os modelos de determinada complexidade são superdimensionados para datasets pequenos:</a:t>
            </a:r>
            <a:r>
              <a:rPr lang="pt-BR" sz="1200">
                <a:highlight>
                  <a:schemeClr val="lt1"/>
                </a:highlight>
              </a:rPr>
              <a:t> isso significa que o score de treinamento será relativamente alto, enquanto o score de validação será relativamente baixo.</a:t>
            </a:r>
            <a:endParaRPr sz="1200">
              <a:highlight>
                <a:schemeClr val="lt1"/>
              </a:highlight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‒"/>
            </a:pPr>
            <a:r>
              <a:rPr lang="pt-BR" sz="1200" b="1">
                <a:highlight>
                  <a:schemeClr val="lt1"/>
                </a:highlight>
              </a:rPr>
              <a:t>Os modelos de determinada complexidade são subdimensionados para datasets grandes:</a:t>
            </a:r>
            <a:r>
              <a:rPr lang="pt-BR" sz="1200">
                <a:highlight>
                  <a:schemeClr val="lt1"/>
                </a:highlight>
              </a:rPr>
              <a:t> isso significa que o score de treinamento diminuirá, mas o score de validação aumentará. </a:t>
            </a:r>
            <a:endParaRPr sz="1200">
              <a:highlight>
                <a:schemeClr val="lt1"/>
              </a:highlight>
            </a:endParaRPr>
          </a:p>
          <a:p>
            <a:pPr marL="7366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‒"/>
            </a:pPr>
            <a:r>
              <a:rPr lang="pt-BR" sz="1200" b="1">
                <a:highlight>
                  <a:schemeClr val="lt1"/>
                </a:highlight>
              </a:rPr>
              <a:t>A menos que seja por acaso, um modelo nunca terá um score de validação melhor que o de treinamento</a:t>
            </a:r>
            <a:r>
              <a:rPr lang="pt-BR" sz="1200">
                <a:highlight>
                  <a:schemeClr val="lt1"/>
                </a:highlight>
              </a:rPr>
              <a:t>: isso significa que as curvas deveriam se aproximar, mas nunca se cruzar.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Learning curves em Scikit-Learn</a:t>
            </a:r>
            <a:endParaRPr/>
          </a:p>
        </p:txBody>
      </p:sp>
      <p:sp>
        <p:nvSpPr>
          <p:cNvPr id="890" name="Shape 890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 txBox="1"/>
          <p:nvPr/>
        </p:nvSpPr>
        <p:spPr>
          <a:xfrm>
            <a:off x="389525" y="482350"/>
            <a:ext cx="82974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Pensando nessas características, a learning curve deve ter uma imagem qualitativa como a da seguinte figura: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2" name="Shape 892"/>
          <p:cNvSpPr txBox="1"/>
          <p:nvPr/>
        </p:nvSpPr>
        <p:spPr>
          <a:xfrm>
            <a:off x="465725" y="1161850"/>
            <a:ext cx="3840300" cy="29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característica notável da learning curve é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convergência para um score específico à medida que o número de amostras de treinamento aumenta. </a:t>
            </a: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Especificamente, quando existem pontos suficientes para que o modelo seja convergente,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adição de pontos de treinamento não ajuda a melhorar o score!</a:t>
            </a: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única forma de melhorar o desempenho do modelo nesse caso é usar outro modelo, normalmente mais complexo.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3" name="Shape 893"/>
          <p:cNvPicPr preferRelativeResize="0"/>
          <p:nvPr/>
        </p:nvPicPr>
        <p:blipFill rotWithShape="1">
          <a:blip r:embed="rId3">
            <a:alphaModFix/>
          </a:blip>
          <a:srcRect l="7183" t="2328" r="7192" b="1868"/>
          <a:stretch/>
        </p:blipFill>
        <p:spPr>
          <a:xfrm>
            <a:off x="4430896" y="992100"/>
            <a:ext cx="4357879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lang="pt-BR"/>
              <a:t>Revisão</a:t>
            </a:r>
            <a:endParaRPr sz="1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5" name="Shape 685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371600" y="498475"/>
            <a:ext cx="8219100" cy="3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Na aula anterior, vimos uma receita básica para aplicar um modelo de machine learning supervisionado: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254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Raleway"/>
              <a:buAutoNum type="arabicPeriod"/>
            </a:pPr>
            <a:r>
              <a:rPr lang="pt-BR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Escolher uma classe de modelo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254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Raleway"/>
              <a:buAutoNum type="arabicPeriod"/>
            </a:pPr>
            <a:r>
              <a:rPr lang="pt-BR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Escolher os hiperparâmetros do modelo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254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Raleway"/>
              <a:buAutoNum type="arabicPeriod"/>
            </a:pPr>
            <a:r>
              <a:rPr lang="pt-BR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Ajustar o modelo aos dados de treinamento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254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Raleway"/>
              <a:buAutoNum type="arabicPeriod"/>
            </a:pPr>
            <a:r>
              <a:rPr lang="pt-BR">
                <a:solidFill>
                  <a:srgbClr val="21212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Usar o modelo para prever rótulos para novos dados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25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279400" lvl="0" indent="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Talvez os primeiros dois passos (a escolha do modelo e dos hiperparâmetros) sejam as etapas mais importantes para usar essas ferramentas e técnicas de forma efetiva. Para fazer uma escolha informada, precisamos de uma forma de </a:t>
            </a:r>
            <a:r>
              <a:rPr lang="pt-BR" sz="1200" i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validar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que o modelo e os hiperparâmetros representam um bom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fit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(ajuste) para os dados.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279400" lvl="0" indent="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Embora isso pareça simples, existem algumas armadilhas que devemos evitar para conseguir usar essa técnica de forma efetiva.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25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Learning curves em Scikit-Learn</a:t>
            </a:r>
            <a:endParaRPr/>
          </a:p>
        </p:txBody>
      </p:sp>
      <p:sp>
        <p:nvSpPr>
          <p:cNvPr id="899" name="Shape 89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0" name="Shape 9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02725"/>
            <a:ext cx="8590550" cy="31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Shape 901"/>
          <p:cNvSpPr txBox="1"/>
          <p:nvPr/>
        </p:nvSpPr>
        <p:spPr>
          <a:xfrm>
            <a:off x="371600" y="550225"/>
            <a:ext cx="49320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Exemplos em Scikit-Learn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title"/>
          </p:nvPr>
        </p:nvSpPr>
        <p:spPr>
          <a:xfrm>
            <a:off x="447793" y="2069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190500" lvl="0" indent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Validation na prática: Grid Search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7" name="Shape 90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 txBox="1"/>
          <p:nvPr/>
        </p:nvSpPr>
        <p:spPr>
          <a:xfrm>
            <a:off x="371600" y="658750"/>
            <a:ext cx="8444400" cy="19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 discussão anterior foi pensada para que você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entenda melhor o dilema viés-variância e sua dependência da complexidade do modelo e do tamanho do set de treinamento. 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Na prática, os modelos costumam ter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mais de um hiperparâmetro para configurar 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(mais de um “botão para girar”), portanto os plots das validation curves e learning curves mudam de linhas para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superfícies multidimensionais. 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Nesses casos,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essas visualizações são difíceis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e deveríamos simplesmente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encontrar o modelo específico que maximiza o score de validação. 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911975" y="3018797"/>
            <a:ext cx="30000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910" name="Shape 9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625" y="2456875"/>
            <a:ext cx="3165775" cy="21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Shape 911"/>
          <p:cNvSpPr/>
          <p:nvPr/>
        </p:nvSpPr>
        <p:spPr>
          <a:xfrm>
            <a:off x="794650" y="3171200"/>
            <a:ext cx="3586500" cy="807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6350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Scikit-Learn oferece ferramentas automatizadas para fazer essa busca no módulo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sklearn.grid_search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>
            <a:spLocks noGrp="1"/>
          </p:cNvSpPr>
          <p:nvPr>
            <p:ph type="title"/>
          </p:nvPr>
        </p:nvSpPr>
        <p:spPr>
          <a:xfrm>
            <a:off x="447793" y="2069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marR="190500" lvl="0" indent="0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Revisão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17" name="Shape 917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Shape 918"/>
          <p:cNvSpPr txBox="1"/>
          <p:nvPr/>
        </p:nvSpPr>
        <p:spPr>
          <a:xfrm>
            <a:off x="349800" y="546200"/>
            <a:ext cx="8444400" cy="3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Nesta seção, começamos a explorar o conceito de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model validation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otimização de hiperparâmetros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, enfocando os aspectos intuitivos do dilema viés-variância e como ele entra em jogo na hora de ajustar os modelos aos dados.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 uso de um set de validação ou da abordagem de cross-validation é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essencial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na hora de ajustar modelos para evitar o superdimensionamento para modelos mais complexos/flexíveis.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Mais adiante, vamos explicar os detalhes dos modelos mais usados e veremos os tipos de configurações disponíveis nesses modelos para aumentar a complexidade.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Já aprendemos temas fundamentais de machine learning. Façam uma revisão e tenham esses temas em mente para o restante do curso!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9" name="Shape 919"/>
          <p:cNvSpPr txBox="1"/>
          <p:nvPr/>
        </p:nvSpPr>
        <p:spPr>
          <a:xfrm>
            <a:off x="911975" y="3018797"/>
            <a:ext cx="30000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Pensando em Model Validation</a:t>
            </a:r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327150" y="498475"/>
            <a:ext cx="8861300" cy="3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279400" lvl="0" indent="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 princípio, a validação de modelos é simples: depois de escolher um modelo e seus hiperparâmetros, podemos estimar a eficácia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aplicando esse modelo a alguns dados de treinamento e comparando a previsão com o valor </a:t>
            </a:r>
            <a:b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real conhecido.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279400" lvl="0" indent="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279400" lvl="0" indent="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Nas próximas seções: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279400" lvl="0" indent="-30480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A61C00"/>
              </a:buClr>
              <a:buSzPts val="1200"/>
              <a:buFont typeface="Raleway"/>
              <a:buChar char="‒"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Primeiro, mostramos uma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abordagem ingênua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à validação de modelos, explicando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 que ela falha </a:t>
            </a: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279400" lvl="0" indent="-30480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200"/>
              <a:buFont typeface="Raleway"/>
              <a:buChar char="‒"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 seguida, exploramos o uso de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holdout sets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cross-validation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para uma avaliação de modelos mais robusta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279400" lvl="0" indent="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254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12121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 validation, o método incorreto</a:t>
            </a:r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Shape 700"/>
          <p:cNvSpPr txBox="1"/>
          <p:nvPr/>
        </p:nvSpPr>
        <p:spPr>
          <a:xfrm>
            <a:off x="371600" y="498475"/>
            <a:ext cx="8219100" cy="3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Vamos demonstrar a abordagem incorreta à validação usando o dataset Iris: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8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 [1]:</a:t>
            </a: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</a:rPr>
              <a:t>from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pt-BR" sz="1050" b="1">
                <a:solidFill>
                  <a:srgbClr val="0000FF"/>
                </a:solidFill>
                <a:highlight>
                  <a:srgbClr val="F7F7F7"/>
                </a:highlight>
              </a:rPr>
              <a:t>sklearn.datasets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</a:rPr>
              <a:t>import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load_iris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iris 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load_iris()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X 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iris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data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y 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iris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target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 seguida, escolhemos um modelo e seus hiperparâmetros. Aqui, usaremos um classificador k-neighbors com n_neighbors=1. É um modelo muito simples e intuitivo que diz: “o rótulo de um ponto desconhecido é o mesmo que o dos pontos de treinamento mais próximos”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8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 [2]:</a:t>
            </a: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</a:rPr>
              <a:t>from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pt-BR" sz="1050" b="1">
                <a:solidFill>
                  <a:srgbClr val="0000FF"/>
                </a:solidFill>
                <a:highlight>
                  <a:srgbClr val="F7F7F7"/>
                </a:highlight>
              </a:rPr>
              <a:t>sklearn.neighbors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</a:rPr>
              <a:t>import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KNeighborsClassifier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model 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KNeighborsClassifier(n_neighbors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=1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0" marR="279400" lvl="0" indent="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 validation, o método incorreto</a:t>
            </a:r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371600" y="650875"/>
            <a:ext cx="8219100" cy="3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 seguida, treinamos o modelo e usamos para prever rótulos para dados que já conhecemos: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8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 [3]:</a:t>
            </a: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model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fit(X, y)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y_model 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model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predict(X)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Por último, calculamos a fração de pontos rotulados corretamente: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00008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 [4]:</a:t>
            </a:r>
            <a:endParaRPr sz="105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</a:rPr>
              <a:t>from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pt-BR" sz="1050" b="1">
                <a:solidFill>
                  <a:srgbClr val="0000FF"/>
                </a:solidFill>
                <a:highlight>
                  <a:srgbClr val="F7F7F7"/>
                </a:highlight>
              </a:rPr>
              <a:t>sklearn.metrics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pt-BR" sz="1050" b="1">
                <a:solidFill>
                  <a:srgbClr val="008000"/>
                </a:solidFill>
                <a:highlight>
                  <a:srgbClr val="F7F7F7"/>
                </a:highlight>
              </a:rPr>
              <a:t>import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accuracy_score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accuracy_score(y, y_model)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B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Out[4]:</a:t>
            </a:r>
            <a:endParaRPr sz="1050">
              <a:solidFill>
                <a:srgbClr val="8B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1.0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279400" lvl="0" indent="0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447792" y="130722"/>
            <a:ext cx="6607057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100% de precisão?  Começamos a suspeitar que alguma coisa está errada</a:t>
            </a:r>
            <a:endParaRPr dirty="0"/>
          </a:p>
        </p:txBody>
      </p:sp>
      <p:sp>
        <p:nvSpPr>
          <p:cNvPr id="713" name="Shape 713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371600" y="650875"/>
            <a:ext cx="8219100" cy="16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</a:rPr>
              <a:t>V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emos um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accuracy score</a:t>
            </a: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de 1.0, o que indica que 100% dos pontos foram rotulados corretamente pelo nosso modelo!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Mas estamos realmente medindo a precisão esperada? Conseguimos mesmo um modelo que vai funcionar corretamente 100% das vezes?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Como vocês podem imaginar, a resposta é não. Na verdade, esse procedimento contém uma </a:t>
            </a:r>
            <a:r>
              <a:rPr lang="pt-BR" sz="12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falha fundamental: </a:t>
            </a:r>
            <a:endParaRPr sz="12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	</a:t>
            </a:r>
            <a:endParaRPr sz="105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15" name="Shape 7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626" y="2444800"/>
            <a:ext cx="2803499" cy="2102637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Shape 716"/>
          <p:cNvSpPr txBox="1"/>
          <p:nvPr/>
        </p:nvSpPr>
        <p:spPr>
          <a:xfrm>
            <a:off x="752650" y="1789475"/>
            <a:ext cx="3413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Treinar e avaliar o modelo </a:t>
            </a:r>
            <a:endParaRPr sz="1800" b="1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com os mesmos dados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 validation, o método correto: Holdout sets</a:t>
            </a:r>
            <a:endParaRPr/>
          </a:p>
        </p:txBody>
      </p:sp>
      <p:sp>
        <p:nvSpPr>
          <p:cNvPr id="722" name="Shape 722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 txBox="1"/>
          <p:nvPr/>
        </p:nvSpPr>
        <p:spPr>
          <a:xfrm>
            <a:off x="371600" y="498475"/>
            <a:ext cx="8346950" cy="3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Então, o que podemos fazer?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Podemos entender melhor o desempenho do modelo usando um holdout set, ou seja, reservamos um subconjunto dos dados de treinamento, depois usamos esse subconjunto para verificar o desempenho do modelo. 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marR="635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Essa separação pode ser feita com a função </a:t>
            </a:r>
            <a:r>
              <a:rPr lang="pt-BR" sz="1200" b="1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train_test_split</a:t>
            </a:r>
            <a:r>
              <a:rPr lang="pt-BR" sz="1200" dirty="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 em Scikit-Learn:</a:t>
            </a: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rgbClr val="00008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 [5]:</a:t>
            </a:r>
            <a:endParaRPr sz="1050" dirty="0">
              <a:solidFill>
                <a:srgbClr val="00008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50" b="1" dirty="0">
                <a:solidFill>
                  <a:srgbClr val="008000"/>
                </a:solidFill>
                <a:highlight>
                  <a:srgbClr val="F7F7F7"/>
                </a:highlight>
              </a:rPr>
              <a:t>from</a:t>
            </a:r>
            <a:r>
              <a:rPr lang="pt-BR" sz="1050" dirty="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pt-BR" sz="1050" b="1" dirty="0">
                <a:solidFill>
                  <a:srgbClr val="0000FF"/>
                </a:solidFill>
                <a:highlight>
                  <a:srgbClr val="F7F7F7"/>
                </a:highlight>
              </a:rPr>
              <a:t>sklearn.cross_validation</a:t>
            </a:r>
            <a:r>
              <a:rPr lang="pt-BR" sz="1050" dirty="0">
                <a:solidFill>
                  <a:srgbClr val="333333"/>
                </a:solidFill>
                <a:highlight>
                  <a:srgbClr val="F7F7F7"/>
                </a:highlight>
              </a:rPr>
              <a:t> </a:t>
            </a:r>
            <a:r>
              <a:rPr lang="pt-BR" sz="1050" b="1" dirty="0">
                <a:solidFill>
                  <a:srgbClr val="008000"/>
                </a:solidFill>
                <a:highlight>
                  <a:srgbClr val="F7F7F7"/>
                </a:highlight>
              </a:rPr>
              <a:t>import</a:t>
            </a:r>
            <a:r>
              <a:rPr lang="pt-BR" sz="1050" dirty="0">
                <a:solidFill>
                  <a:srgbClr val="333333"/>
                </a:solidFill>
                <a:highlight>
                  <a:srgbClr val="F7F7F7"/>
                </a:highlight>
              </a:rPr>
              <a:t> train_test_split</a:t>
            </a:r>
            <a:br>
              <a:rPr lang="es" sz="1050" dirty="0">
                <a:solidFill>
                  <a:srgbClr val="333333"/>
                </a:solidFill>
                <a:highlight>
                  <a:srgbClr val="F7F7F7"/>
                </a:highlight>
              </a:rPr>
            </a:br>
            <a:endParaRPr sz="1050" dirty="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pt-BR" sz="1050" i="1" dirty="0">
                <a:solidFill>
                  <a:srgbClr val="408080"/>
                </a:solidFill>
                <a:highlight>
                  <a:srgbClr val="F7F7F7"/>
                </a:highlight>
              </a:rPr>
              <a:t># dividimos os dados com 50% em cada subconjunto</a:t>
            </a:r>
            <a:br>
              <a:rPr lang="es" sz="1050" dirty="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 dirty="0">
                <a:solidFill>
                  <a:srgbClr val="333333"/>
                </a:solidFill>
                <a:highlight>
                  <a:srgbClr val="F7F7F7"/>
                </a:highlight>
              </a:rPr>
              <a:t>X1, X2, y1, y2 </a:t>
            </a:r>
            <a:r>
              <a:rPr lang="pt-BR" sz="1050" dirty="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pt-BR" sz="1050" dirty="0">
                <a:solidFill>
                  <a:srgbClr val="333333"/>
                </a:solidFill>
                <a:highlight>
                  <a:srgbClr val="F7F7F7"/>
                </a:highlight>
              </a:rPr>
              <a:t> train_test_split(X, y, random_state</a:t>
            </a:r>
            <a:r>
              <a:rPr lang="pt-BR" sz="1050" dirty="0">
                <a:solidFill>
                  <a:srgbClr val="666666"/>
                </a:solidFill>
                <a:highlight>
                  <a:srgbClr val="F7F7F7"/>
                </a:highlight>
              </a:rPr>
              <a:t>=0</a:t>
            </a:r>
            <a:r>
              <a:rPr lang="pt-BR" sz="1050" dirty="0">
                <a:solidFill>
                  <a:srgbClr val="333333"/>
                </a:solidFill>
                <a:highlight>
                  <a:srgbClr val="F7F7F7"/>
                </a:highlight>
              </a:rPr>
              <a:t>,</a:t>
            </a:r>
            <a:br>
              <a:rPr lang="es" sz="1050" dirty="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 dirty="0">
                <a:solidFill>
                  <a:srgbClr val="333333"/>
                </a:solidFill>
                <a:highlight>
                  <a:srgbClr val="F7F7F7"/>
                </a:highlight>
              </a:rPr>
              <a:t>                                  train_size</a:t>
            </a:r>
            <a:r>
              <a:rPr lang="pt-BR" sz="1050" dirty="0">
                <a:solidFill>
                  <a:srgbClr val="666666"/>
                </a:solidFill>
                <a:highlight>
                  <a:srgbClr val="F7F7F7"/>
                </a:highlight>
              </a:rPr>
              <a:t>=0.5</a:t>
            </a:r>
            <a:r>
              <a:rPr lang="pt-BR" sz="1050" dirty="0">
                <a:solidFill>
                  <a:srgbClr val="333333"/>
                </a:solidFill>
                <a:highlight>
                  <a:srgbClr val="F7F7F7"/>
                </a:highlight>
              </a:rPr>
              <a:t>)</a:t>
            </a:r>
            <a:br>
              <a:rPr lang="es" sz="1050" dirty="0">
                <a:solidFill>
                  <a:srgbClr val="333333"/>
                </a:solidFill>
                <a:highlight>
                  <a:srgbClr val="F7F7F7"/>
                </a:highlight>
              </a:rPr>
            </a:br>
            <a:endParaRPr sz="1200" dirty="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xfrm>
            <a:off x="447793" y="130722"/>
            <a:ext cx="6096000" cy="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 validation, o método correto: Holdout sets</a:t>
            </a:r>
            <a:endParaRPr/>
          </a:p>
        </p:txBody>
      </p:sp>
      <p:sp>
        <p:nvSpPr>
          <p:cNvPr id="729" name="Shape 729"/>
          <p:cNvSpPr txBox="1">
            <a:spLocks noGrp="1"/>
          </p:cNvSpPr>
          <p:nvPr>
            <p:ph type="sldNum" idx="12"/>
          </p:nvPr>
        </p:nvSpPr>
        <p:spPr>
          <a:xfrm>
            <a:off x="6553200" y="472382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371600" y="498475"/>
            <a:ext cx="8219100" cy="3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Autofit/>
          </a:bodyPr>
          <a:lstStyle/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50" i="1">
                <a:solidFill>
                  <a:srgbClr val="408080"/>
                </a:solidFill>
                <a:highlight>
                  <a:srgbClr val="F7F7F7"/>
                </a:highlight>
              </a:rPr>
              <a:t># ajustamos o modelo em um subconjunto dos dados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model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fit(X1, y1)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endParaRPr sz="1050" i="1">
              <a:solidFill>
                <a:srgbClr val="408080"/>
              </a:solidFill>
              <a:highlight>
                <a:srgbClr val="F7F7F7"/>
              </a:highlight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50" i="1">
                <a:solidFill>
                  <a:srgbClr val="408080"/>
                </a:solidFill>
                <a:highlight>
                  <a:srgbClr val="F7F7F7"/>
                </a:highlight>
              </a:rPr>
              <a:t># avaliamos o modelo com outro conjunto de dados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y2_model 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=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 model</a:t>
            </a:r>
            <a:r>
              <a:rPr lang="pt-BR" sz="1050">
                <a:solidFill>
                  <a:srgbClr val="666666"/>
                </a:solidFill>
                <a:highlight>
                  <a:srgbClr val="F7F7F7"/>
                </a:highlight>
              </a:rPr>
              <a:t>.</a:t>
            </a: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predict(X2)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r>
              <a:rPr lang="pt-BR" sz="1050">
                <a:solidFill>
                  <a:srgbClr val="333333"/>
                </a:solidFill>
                <a:highlight>
                  <a:srgbClr val="F7F7F7"/>
                </a:highlight>
              </a:rPr>
              <a:t>accuracy_score(y2, y2_model)</a:t>
            </a:r>
            <a:br>
              <a:rPr lang="es" sz="1050">
                <a:solidFill>
                  <a:srgbClr val="333333"/>
                </a:solidFill>
                <a:highlight>
                  <a:srgbClr val="F7F7F7"/>
                </a:highlight>
              </a:rPr>
            </a:br>
            <a:endParaRPr sz="105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B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Out[5]:</a:t>
            </a:r>
            <a:endParaRPr sz="1050">
              <a:solidFill>
                <a:srgbClr val="8B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chemeClr val="lt1"/>
                </a:highlight>
              </a:rPr>
              <a:t>0.90666666666666662</a:t>
            </a: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50800" marR="101600" lvl="0" indent="0" rtl="0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Aqui, temos um resultado mais razoável: o classificador nearest-neighbor tem 90% de precisão com esse subconjunto de dados reservados (não usados para treinar o modelo).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50800" marR="635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O subconjunto reservado é similar a um novo set de dados desconhecidos, porque “o modelo não os viu antes”.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Custom TEST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2486</Words>
  <Application>Microsoft Office PowerPoint</Application>
  <PresentationFormat>Apresentação na tela (16:9)</PresentationFormat>
  <Paragraphs>246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Verdana</vt:lpstr>
      <vt:lpstr>Raleway</vt:lpstr>
      <vt:lpstr>Calibri</vt:lpstr>
      <vt:lpstr>Arial</vt:lpstr>
      <vt:lpstr>Simple Light</vt:lpstr>
      <vt:lpstr>Office Theme</vt:lpstr>
      <vt:lpstr>Office Theme</vt:lpstr>
      <vt:lpstr>Office Theme</vt:lpstr>
      <vt:lpstr>Apresentação do PowerPoint</vt:lpstr>
      <vt:lpstr>Apresentação do PowerPoint</vt:lpstr>
      <vt:lpstr>Revisão</vt:lpstr>
      <vt:lpstr>Pensando em Model Validation</vt:lpstr>
      <vt:lpstr>Model validation, o método incorreto</vt:lpstr>
      <vt:lpstr>Model validation, o método incorreto</vt:lpstr>
      <vt:lpstr>100% de precisão?  Começamos a suspeitar que alguma coisa está errada</vt:lpstr>
      <vt:lpstr>Model validation, o método correto: Holdout sets</vt:lpstr>
      <vt:lpstr>Model validation, o método correto: Holdout sets</vt:lpstr>
      <vt:lpstr>Model validation usando cross-validation</vt:lpstr>
      <vt:lpstr>Model validation usando cross-validation</vt:lpstr>
      <vt:lpstr>Model validation usando cross-validation</vt:lpstr>
      <vt:lpstr>Model validation usando cross-validation</vt:lpstr>
      <vt:lpstr>Esquemas de cross-validation em Scikit-Learn</vt:lpstr>
      <vt:lpstr>Leave-one-out</vt:lpstr>
      <vt:lpstr>Apresentação do PowerPoint</vt:lpstr>
      <vt:lpstr>Selecionar o melhor modelo</vt:lpstr>
      <vt:lpstr>Selecionar o melhor modelo</vt:lpstr>
      <vt:lpstr>O dilema Viés - Variância</vt:lpstr>
      <vt:lpstr>O dilema Viés - Variância</vt:lpstr>
      <vt:lpstr>O dilema Viés - Variância</vt:lpstr>
      <vt:lpstr>O dilema Viés - Variância</vt:lpstr>
      <vt:lpstr>O que é R2?</vt:lpstr>
      <vt:lpstr>Validation Curve - Características essenciais</vt:lpstr>
      <vt:lpstr>Tamanho do dataset: outro fator que afeta o desempenho</vt:lpstr>
      <vt:lpstr>Validation Curve</vt:lpstr>
      <vt:lpstr>Validation Curves e tamanho do dataset</vt:lpstr>
      <vt:lpstr>Validation Curves e tamanho do dataset</vt:lpstr>
      <vt:lpstr>Learning curves em Scikit-Learn</vt:lpstr>
      <vt:lpstr>Learning curves em Scikit-Learn</vt:lpstr>
      <vt:lpstr>Validation na prática: Grid Search </vt:lpstr>
      <vt:lpstr>Revisão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marcos vinicius</cp:lastModifiedBy>
  <cp:revision>4</cp:revision>
  <dcterms:modified xsi:type="dcterms:W3CDTF">2018-08-26T02:04:22Z</dcterms:modified>
</cp:coreProperties>
</file>