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  <p:sldMasterId id="2147483689" r:id="rId3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Josefin Slab" panose="020B0604020202020204" charset="0"/>
      <p:regular r:id="rId30"/>
      <p:bold r:id="rId31"/>
      <p:italic r:id="rId32"/>
      <p:boldItalic r:id="rId33"/>
    </p:embeddedFont>
    <p:embeddedFont>
      <p:font typeface="Raleway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299A3-7F9B-43C6-BD30-2252AABA49C1}" v="13" dt="2018-08-26T20:12:27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690" y="12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font" Target="fonts/font9.fntdata"/><Relationship Id="rId42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microsoft.com/office/2015/10/relationships/revisionInfo" Target="revisionInfo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vinicius" userId="dba7fd706bba3b9c" providerId="LiveId" clId="{9FD299A3-7F9B-43C6-BD30-2252AABA49C1}"/>
    <pc:docChg chg="undo addSld delSld modSld">
      <pc:chgData name="marcos vinicius" userId="dba7fd706bba3b9c" providerId="LiveId" clId="{9FD299A3-7F9B-43C6-BD30-2252AABA49C1}" dt="2018-08-26T20:12:27.845" v="12" actId="20577"/>
      <pc:docMkLst>
        <pc:docMk/>
      </pc:docMkLst>
      <pc:sldChg chg="modSp add del">
        <pc:chgData name="marcos vinicius" userId="dba7fd706bba3b9c" providerId="LiveId" clId="{9FD299A3-7F9B-43C6-BD30-2252AABA49C1}" dt="2018-08-26T20:12:27.845" v="12" actId="20577"/>
        <pc:sldMkLst>
          <pc:docMk/>
          <pc:sldMk cId="0" sldId="275"/>
        </pc:sldMkLst>
        <pc:spChg chg="mod">
          <ac:chgData name="marcos vinicius" userId="dba7fd706bba3b9c" providerId="LiveId" clId="{9FD299A3-7F9B-43C6-BD30-2252AABA49C1}" dt="2018-08-26T20:12:27.845" v="12" actId="20577"/>
          <ac:spMkLst>
            <pc:docMk/>
            <pc:sldMk cId="0" sldId="275"/>
            <ac:spMk id="1005" creationId="{00000000-0000-0000-0000-000000000000}"/>
          </ac:spMkLst>
        </pc:spChg>
      </pc:sldChg>
      <pc:sldChg chg="add del">
        <pc:chgData name="marcos vinicius" userId="dba7fd706bba3b9c" providerId="LiveId" clId="{9FD299A3-7F9B-43C6-BD30-2252AABA49C1}" dt="2018-08-26T20:12:22.416" v="6" actId="2696"/>
        <pc:sldMkLst>
          <pc:docMk/>
          <pc:sldMk cId="0" sldId="276"/>
        </pc:sldMkLst>
      </pc:sldChg>
      <pc:sldChg chg="add del">
        <pc:chgData name="marcos vinicius" userId="dba7fd706bba3b9c" providerId="LiveId" clId="{9FD299A3-7F9B-43C6-BD30-2252AABA49C1}" dt="2018-08-26T20:12:22.429" v="7" actId="2696"/>
        <pc:sldMkLst>
          <pc:docMk/>
          <pc:sldMk cId="0" sldId="27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41846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Shape 8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Shape 9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Shape 9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Shape 9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Shape 94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Shape 9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Shape 9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 9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Shape 96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Shape 97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Shape 9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Shape 99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Shape 8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rgbClr val="85858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Shape 10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rgbClr val="85858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Shape 10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Shape 8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Shape 8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Shape 8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Shape 8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Shape 8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Shape 9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Shape 90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9" name="Shape 29"/>
          <p:cNvSpPr/>
          <p:nvPr/>
        </p:nvSpPr>
        <p:spPr>
          <a:xfrm>
            <a:off x="301037" y="553989"/>
            <a:ext cx="8541926" cy="3762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69" name="Shape 69"/>
          <p:cNvCxnSpPr/>
          <p:nvPr/>
        </p:nvCxnSpPr>
        <p:spPr>
          <a:xfrm rot="10800000">
            <a:off x="399804" y="624516"/>
            <a:ext cx="8318131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124456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648200" y="1124456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112025"/>
            <a:ext cx="4040188" cy="53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57200" y="1645160"/>
            <a:ext cx="4040188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3"/>
          </p:nvPr>
        </p:nvSpPr>
        <p:spPr>
          <a:xfrm>
            <a:off x="4645027" y="1112025"/>
            <a:ext cx="4041775" cy="53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4"/>
          </p:nvPr>
        </p:nvSpPr>
        <p:spPr>
          <a:xfrm>
            <a:off x="4645027" y="1645160"/>
            <a:ext cx="4041775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88" name="Shape 88"/>
          <p:cNvSpPr/>
          <p:nvPr/>
        </p:nvSpPr>
        <p:spPr>
          <a:xfrm>
            <a:off x="4145936" y="5052688"/>
            <a:ext cx="942259" cy="59175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Shape 89"/>
          <p:cNvGrpSpPr/>
          <p:nvPr/>
        </p:nvGrpSpPr>
        <p:grpSpPr>
          <a:xfrm>
            <a:off x="2415383" y="1232077"/>
            <a:ext cx="4453731" cy="3254374"/>
            <a:chOff x="2415382" y="1108869"/>
            <a:chExt cx="4453731" cy="2928937"/>
          </a:xfrm>
        </p:grpSpPr>
        <p:sp>
          <p:nvSpPr>
            <p:cNvPr id="90" name="Shape 90"/>
            <p:cNvSpPr/>
            <p:nvPr/>
          </p:nvSpPr>
          <p:spPr>
            <a:xfrm>
              <a:off x="4546600" y="1994694"/>
              <a:ext cx="1246188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4546600" y="1994694"/>
              <a:ext cx="1246188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5035550" y="1588294"/>
              <a:ext cx="268288" cy="560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4859338" y="1553369"/>
              <a:ext cx="112713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5365750" y="1553369"/>
              <a:ext cx="112713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5024438" y="1958182"/>
              <a:ext cx="146050" cy="282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024438" y="1958182"/>
              <a:ext cx="146050" cy="282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5035550" y="1902619"/>
              <a:ext cx="268288" cy="92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4757738" y="1205707"/>
              <a:ext cx="823913" cy="758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4810125" y="1158082"/>
              <a:ext cx="673100" cy="517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5170488" y="1958182"/>
              <a:ext cx="142875" cy="284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5170488" y="1958182"/>
              <a:ext cx="142875" cy="284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5035550" y="1953419"/>
              <a:ext cx="268288" cy="171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5035550" y="1953419"/>
              <a:ext cx="268288" cy="171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5145088" y="2237582"/>
              <a:ext cx="49213" cy="1588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5145088" y="2237582"/>
              <a:ext cx="49213" cy="1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5011738" y="1745457"/>
              <a:ext cx="315913" cy="460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3454400" y="1994694"/>
              <a:ext cx="1247775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454400" y="1994694"/>
              <a:ext cx="1247775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3944938" y="1588294"/>
              <a:ext cx="266700" cy="560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3767138" y="1553369"/>
              <a:ext cx="112713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4275138" y="1553369"/>
              <a:ext cx="112713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3944938" y="1902619"/>
              <a:ext cx="266700" cy="92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3667125" y="1205707"/>
              <a:ext cx="822325" cy="758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762375" y="1108869"/>
              <a:ext cx="649288" cy="5826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4052888" y="2237582"/>
              <a:ext cx="50800" cy="1588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4052888" y="2237582"/>
              <a:ext cx="50800" cy="1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640138" y="1173957"/>
              <a:ext cx="609600" cy="3603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2844800" y="2547144"/>
              <a:ext cx="1247775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2844800" y="2547144"/>
              <a:ext cx="1247775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335338" y="2140744"/>
              <a:ext cx="266700" cy="560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3157538" y="2105819"/>
              <a:ext cx="112713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3665538" y="2105819"/>
              <a:ext cx="112713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3543300" y="2550319"/>
              <a:ext cx="234950" cy="561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3057525" y="1758157"/>
              <a:ext cx="822325" cy="758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3194050" y="2169319"/>
              <a:ext cx="547688" cy="3476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3222625" y="2077244"/>
              <a:ext cx="504825" cy="184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2670970" y="2516189"/>
              <a:ext cx="690563" cy="9604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2415382" y="3375027"/>
              <a:ext cx="1184275" cy="442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2888457" y="3375027"/>
              <a:ext cx="238125" cy="442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890045" y="2976564"/>
              <a:ext cx="23495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" name="Shape 133"/>
            <p:cNvGrpSpPr/>
            <p:nvPr/>
          </p:nvGrpSpPr>
          <p:grpSpPr>
            <a:xfrm>
              <a:off x="3186172" y="2302670"/>
              <a:ext cx="468254" cy="828676"/>
              <a:chOff x="2548790" y="2218532"/>
              <a:chExt cx="468254" cy="828676"/>
            </a:xfrm>
          </p:grpSpPr>
          <p:grpSp>
            <p:nvGrpSpPr>
              <p:cNvPr id="134" name="Shape 134"/>
              <p:cNvGrpSpPr/>
              <p:nvPr/>
            </p:nvGrpSpPr>
            <p:grpSpPr>
              <a:xfrm>
                <a:off x="2663031" y="2218532"/>
                <a:ext cx="354013" cy="827088"/>
                <a:chOff x="2291616" y="2152651"/>
                <a:chExt cx="354013" cy="827088"/>
              </a:xfrm>
            </p:grpSpPr>
            <p:sp>
              <p:nvSpPr>
                <p:cNvPr id="135" name="Shape 135"/>
                <p:cNvSpPr/>
                <p:nvPr/>
              </p:nvSpPr>
              <p:spPr>
                <a:xfrm>
                  <a:off x="2291616" y="2544763"/>
                  <a:ext cx="354013" cy="43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Shape 136"/>
                <p:cNvSpPr/>
                <p:nvPr/>
              </p:nvSpPr>
              <p:spPr>
                <a:xfrm>
                  <a:off x="2420204" y="2544763"/>
                  <a:ext cx="114300" cy="11271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Shape 137"/>
                <p:cNvSpPr/>
                <p:nvPr/>
              </p:nvSpPr>
              <p:spPr>
                <a:xfrm>
                  <a:off x="2405916" y="2657476"/>
                  <a:ext cx="142875" cy="3222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Shape 138"/>
                <p:cNvSpPr/>
                <p:nvPr/>
              </p:nvSpPr>
              <p:spPr>
                <a:xfrm>
                  <a:off x="2405916" y="2657476"/>
                  <a:ext cx="142875" cy="3222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Shape 139"/>
                <p:cNvSpPr/>
                <p:nvPr/>
              </p:nvSpPr>
              <p:spPr>
                <a:xfrm>
                  <a:off x="2331304" y="2378076"/>
                  <a:ext cx="146050" cy="2825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Shape 140"/>
                <p:cNvSpPr/>
                <p:nvPr/>
              </p:nvSpPr>
              <p:spPr>
                <a:xfrm>
                  <a:off x="2331304" y="2378076"/>
                  <a:ext cx="146050" cy="2825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Shape 141"/>
                <p:cNvSpPr/>
                <p:nvPr/>
              </p:nvSpPr>
              <p:spPr>
                <a:xfrm>
                  <a:off x="2344004" y="2322513"/>
                  <a:ext cx="266700" cy="9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Shape 142"/>
                <p:cNvSpPr/>
                <p:nvPr/>
              </p:nvSpPr>
              <p:spPr>
                <a:xfrm>
                  <a:off x="2477354" y="2378076"/>
                  <a:ext cx="142875" cy="2841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Shape 143"/>
                <p:cNvSpPr/>
                <p:nvPr/>
              </p:nvSpPr>
              <p:spPr>
                <a:xfrm>
                  <a:off x="2477354" y="2378076"/>
                  <a:ext cx="142875" cy="2841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Shape 144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Shape 145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Shape 146"/>
                <p:cNvSpPr/>
                <p:nvPr/>
              </p:nvSpPr>
              <p:spPr>
                <a:xfrm>
                  <a:off x="2344004" y="2373313"/>
                  <a:ext cx="266700" cy="171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Shape 147"/>
                <p:cNvSpPr/>
                <p:nvPr/>
              </p:nvSpPr>
              <p:spPr>
                <a:xfrm>
                  <a:off x="2344004" y="2373313"/>
                  <a:ext cx="266700" cy="171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Shape 148"/>
                <p:cNvSpPr/>
                <p:nvPr/>
              </p:nvSpPr>
              <p:spPr>
                <a:xfrm>
                  <a:off x="2451954" y="2657476"/>
                  <a:ext cx="50800" cy="15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Shape 149"/>
                <p:cNvSpPr/>
                <p:nvPr/>
              </p:nvSpPr>
              <p:spPr>
                <a:xfrm>
                  <a:off x="2451954" y="2657476"/>
                  <a:ext cx="50800" cy="15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Shape 150"/>
                <p:cNvSpPr/>
                <p:nvPr/>
              </p:nvSpPr>
              <p:spPr>
                <a:xfrm>
                  <a:off x="2451954" y="2657476"/>
                  <a:ext cx="50800" cy="1588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Shape 151"/>
                <p:cNvSpPr/>
                <p:nvPr/>
              </p:nvSpPr>
              <p:spPr>
                <a:xfrm>
                  <a:off x="2451954" y="2657476"/>
                  <a:ext cx="50800" cy="15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Shape 152"/>
                <p:cNvSpPr/>
                <p:nvPr/>
              </p:nvSpPr>
              <p:spPr>
                <a:xfrm>
                  <a:off x="2340829" y="2152651"/>
                  <a:ext cx="276225" cy="1698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" name="Shape 153"/>
              <p:cNvSpPr/>
              <p:nvPr/>
            </p:nvSpPr>
            <p:spPr>
              <a:xfrm>
                <a:off x="2548790" y="2485233"/>
                <a:ext cx="233363" cy="5619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2639220" y="2590802"/>
              <a:ext cx="709612" cy="769937"/>
              <a:chOff x="2668588" y="2424907"/>
              <a:chExt cx="709612" cy="769937"/>
            </a:xfrm>
          </p:grpSpPr>
          <p:sp>
            <p:nvSpPr>
              <p:cNvPr id="155" name="Shape 155"/>
              <p:cNvSpPr/>
              <p:nvPr/>
            </p:nvSpPr>
            <p:spPr>
              <a:xfrm>
                <a:off x="3257550" y="2820194"/>
                <a:ext cx="120650" cy="177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2695575" y="2820194"/>
                <a:ext cx="122238" cy="177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2919413" y="3112294"/>
                <a:ext cx="234950" cy="82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2711450" y="2445544"/>
                <a:ext cx="652463" cy="7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Shape 159"/>
              <p:cNvSpPr/>
              <p:nvPr/>
            </p:nvSpPr>
            <p:spPr>
              <a:xfrm>
                <a:off x="2668588" y="2424907"/>
                <a:ext cx="690563" cy="4984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" name="Shape 160"/>
            <p:cNvSpPr/>
            <p:nvPr/>
          </p:nvSpPr>
          <p:spPr>
            <a:xfrm>
              <a:off x="2712245" y="3384552"/>
              <a:ext cx="234950" cy="433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3067845" y="3381377"/>
              <a:ext cx="231775" cy="4365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316538" y="1786732"/>
              <a:ext cx="379413" cy="9604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5702300" y="1786732"/>
              <a:ext cx="379413" cy="9604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5116513" y="2553494"/>
              <a:ext cx="1182688" cy="442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5588000" y="2553494"/>
              <a:ext cx="238125" cy="442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5589588" y="2155032"/>
              <a:ext cx="23495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5927725" y="2164557"/>
              <a:ext cx="120650" cy="179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5365750" y="2164557"/>
              <a:ext cx="122238" cy="179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5589588" y="2458244"/>
              <a:ext cx="234950" cy="809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381625" y="1791494"/>
              <a:ext cx="652463" cy="7223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368925" y="1774032"/>
              <a:ext cx="657225" cy="49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5413375" y="2563019"/>
              <a:ext cx="233363" cy="433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5767388" y="2559844"/>
              <a:ext cx="233363" cy="4365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5621338" y="3086894"/>
              <a:ext cx="1247775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5621338" y="3086894"/>
              <a:ext cx="1247775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6110288" y="2680494"/>
              <a:ext cx="268288" cy="560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5934075" y="2645569"/>
              <a:ext cx="112713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6442075" y="2645569"/>
              <a:ext cx="111125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6186488" y="3217069"/>
              <a:ext cx="115888" cy="112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6173788" y="3329782"/>
              <a:ext cx="142875" cy="3222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6173788" y="3329782"/>
              <a:ext cx="142875" cy="3222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6099175" y="3050382"/>
              <a:ext cx="146050" cy="282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6099175" y="3050382"/>
              <a:ext cx="146050" cy="282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6110288" y="2993232"/>
              <a:ext cx="268288" cy="936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5834063" y="2296319"/>
              <a:ext cx="822325" cy="7604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5916613" y="2201069"/>
              <a:ext cx="625475" cy="5826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6245225" y="3050382"/>
              <a:ext cx="141288" cy="284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6245225" y="3050382"/>
              <a:ext cx="141288" cy="284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6110288" y="3045619"/>
              <a:ext cx="268288" cy="171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6110288" y="3045619"/>
              <a:ext cx="268288" cy="171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6219825" y="3329782"/>
              <a:ext cx="49213" cy="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6219825" y="3329782"/>
              <a:ext cx="49213" cy="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6219825" y="332978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6219825" y="3329782"/>
              <a:ext cx="49213" cy="1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3990975" y="2572544"/>
              <a:ext cx="1246188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3990975" y="2572544"/>
              <a:ext cx="1246188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4479925" y="2167732"/>
              <a:ext cx="268288" cy="5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4303713" y="2131219"/>
              <a:ext cx="112713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4811713" y="2131219"/>
              <a:ext cx="111125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4556125" y="2702719"/>
              <a:ext cx="115888" cy="112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4543425" y="2815432"/>
              <a:ext cx="142875" cy="3222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4543425" y="2815432"/>
              <a:ext cx="142875" cy="3222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4468813" y="2536032"/>
              <a:ext cx="146050" cy="282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4468813" y="2536032"/>
              <a:ext cx="146050" cy="282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4479925" y="2480469"/>
              <a:ext cx="268288" cy="92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4202113" y="1783557"/>
              <a:ext cx="823913" cy="758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4319588" y="1670844"/>
              <a:ext cx="633413" cy="5984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3124200" y="1610519"/>
              <a:ext cx="647700" cy="5984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4614863" y="2536032"/>
              <a:ext cx="141288" cy="284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4614863" y="2536032"/>
              <a:ext cx="141288" cy="284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4479925" y="2531269"/>
              <a:ext cx="268288" cy="171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4479925" y="2531269"/>
              <a:ext cx="268288" cy="171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4589463" y="2815432"/>
              <a:ext cx="49213" cy="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4589463" y="2815432"/>
              <a:ext cx="49213" cy="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4589463" y="281543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4589463" y="2815432"/>
              <a:ext cx="49213" cy="1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5054600" y="2539207"/>
              <a:ext cx="796925" cy="10429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4859338" y="3375819"/>
              <a:ext cx="1182688" cy="4683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5332413" y="3002757"/>
              <a:ext cx="236538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5670550" y="3012282"/>
              <a:ext cx="120650" cy="179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5110163" y="3012282"/>
              <a:ext cx="120650" cy="179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5332413" y="3304382"/>
              <a:ext cx="236538" cy="825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5126038" y="2639219"/>
              <a:ext cx="650875" cy="7223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5122863" y="2618582"/>
              <a:ext cx="688975" cy="4968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5435600" y="3544094"/>
              <a:ext cx="23813" cy="30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5248275" y="3386932"/>
              <a:ext cx="200025" cy="2444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5248275" y="3386932"/>
              <a:ext cx="200025" cy="2444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5448300" y="3385344"/>
              <a:ext cx="204788" cy="2460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5448300" y="3385344"/>
              <a:ext cx="204788" cy="2460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5200650" y="2972594"/>
              <a:ext cx="508000" cy="184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5332413" y="3382169"/>
              <a:ext cx="236538" cy="1603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3284538" y="3305969"/>
              <a:ext cx="1247775" cy="566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3284538" y="3305969"/>
              <a:ext cx="1247775" cy="566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3775075" y="2902744"/>
              <a:ext cx="266700" cy="560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3597275" y="2866232"/>
              <a:ext cx="112713" cy="1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4106863" y="2866232"/>
              <a:ext cx="112713" cy="1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3722688" y="3437732"/>
              <a:ext cx="354013" cy="434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3598863" y="3312319"/>
              <a:ext cx="234950" cy="560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3984625" y="3312319"/>
              <a:ext cx="233363" cy="560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3851275" y="3437732"/>
              <a:ext cx="115888" cy="112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3836988" y="3550444"/>
              <a:ext cx="142875" cy="3222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3836988" y="3550444"/>
              <a:ext cx="142875" cy="3222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3762375" y="3271044"/>
              <a:ext cx="146050" cy="282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3762375" y="3271044"/>
              <a:ext cx="146050" cy="282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3775075" y="3215482"/>
              <a:ext cx="266700" cy="92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3582988" y="2442369"/>
              <a:ext cx="685800" cy="68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3497263" y="2518569"/>
              <a:ext cx="822325" cy="758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3560763" y="2497932"/>
              <a:ext cx="692150" cy="4492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3703638" y="2658269"/>
              <a:ext cx="261938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3659188" y="2859882"/>
              <a:ext cx="504825" cy="185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3908425" y="3271044"/>
              <a:ext cx="142875" cy="284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3908425" y="3271044"/>
              <a:ext cx="142875" cy="284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3775075" y="3266282"/>
              <a:ext cx="266700" cy="171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3775075" y="3266282"/>
              <a:ext cx="266700" cy="171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3933825" y="3550444"/>
              <a:ext cx="1588" cy="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3933825" y="3550444"/>
              <a:ext cx="1588" cy="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3883025" y="3550444"/>
              <a:ext cx="52388" cy="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3883025" y="3550444"/>
              <a:ext cx="52388" cy="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3971925" y="3472656"/>
              <a:ext cx="1246188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3971925" y="3472656"/>
              <a:ext cx="1246188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4460875" y="3066256"/>
              <a:ext cx="268288" cy="560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4283075" y="3031331"/>
              <a:ext cx="112713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4791075" y="3031331"/>
              <a:ext cx="112713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4408488" y="3602831"/>
              <a:ext cx="354013" cy="434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4286250" y="3475831"/>
              <a:ext cx="233363" cy="561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4670425" y="3475831"/>
              <a:ext cx="231775" cy="561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4537075" y="3602831"/>
              <a:ext cx="114300" cy="111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4524375" y="3713956"/>
              <a:ext cx="142875" cy="323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4524375" y="3713956"/>
              <a:ext cx="142875" cy="323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4448175" y="3434556"/>
              <a:ext cx="147638" cy="282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4448175" y="3434556"/>
              <a:ext cx="147638" cy="282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4460875" y="3378994"/>
              <a:ext cx="268288" cy="936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4183063" y="2682081"/>
              <a:ext cx="823913" cy="758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4279900" y="2585244"/>
              <a:ext cx="647700" cy="5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4595813" y="3434556"/>
              <a:ext cx="141288" cy="285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4595813" y="3434556"/>
              <a:ext cx="141288" cy="285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460875" y="3431381"/>
              <a:ext cx="268288" cy="171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4460875" y="3431381"/>
              <a:ext cx="268288" cy="171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4568825" y="3713956"/>
              <a:ext cx="50800" cy="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4568825" y="3713956"/>
              <a:ext cx="50800" cy="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4568825" y="3713956"/>
              <a:ext cx="50800" cy="1588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4568825" y="3713956"/>
              <a:ext cx="50800" cy="1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Shape 284"/>
          <p:cNvSpPr/>
          <p:nvPr/>
        </p:nvSpPr>
        <p:spPr>
          <a:xfrm>
            <a:off x="0" y="1100667"/>
            <a:ext cx="9144000" cy="4614333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ctrTitle"/>
          </p:nvPr>
        </p:nvSpPr>
        <p:spPr>
          <a:xfrm>
            <a:off x="685800" y="1775355"/>
            <a:ext cx="77724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301037" y="553989"/>
            <a:ext cx="8541900" cy="3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15" name="Shape 315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0" y="-94497"/>
            <a:ext cx="9144000" cy="186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4145936" y="5052688"/>
            <a:ext cx="942300" cy="59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0" y="3851189"/>
            <a:ext cx="9144000" cy="186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dt" idx="10"/>
          </p:nvPr>
        </p:nvSpPr>
        <p:spPr>
          <a:xfrm>
            <a:off x="457200" y="5243835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3722146" y="4900705"/>
            <a:ext cx="1699800" cy="81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dt" idx="10"/>
          </p:nvPr>
        </p:nvSpPr>
        <p:spPr>
          <a:xfrm>
            <a:off x="457200" y="5243835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457200" y="1155813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39" name="Shape 339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345" name="Shape 345"/>
          <p:cNvCxnSpPr/>
          <p:nvPr/>
        </p:nvCxnSpPr>
        <p:spPr>
          <a:xfrm rot="10800000">
            <a:off x="399835" y="624516"/>
            <a:ext cx="8318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457200" y="1124456"/>
            <a:ext cx="4038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49" name="Shape 349"/>
          <p:cNvSpPr txBox="1">
            <a:spLocks noGrp="1"/>
          </p:cNvSpPr>
          <p:nvPr>
            <p:ph type="body" idx="2"/>
          </p:nvPr>
        </p:nvSpPr>
        <p:spPr>
          <a:xfrm>
            <a:off x="4648200" y="1124456"/>
            <a:ext cx="4038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50" name="Shape 350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457200" y="1112025"/>
            <a:ext cx="4040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55" name="Shape 355"/>
          <p:cNvSpPr txBox="1">
            <a:spLocks noGrp="1"/>
          </p:cNvSpPr>
          <p:nvPr>
            <p:ph type="body" idx="2"/>
          </p:nvPr>
        </p:nvSpPr>
        <p:spPr>
          <a:xfrm>
            <a:off x="457200" y="1645160"/>
            <a:ext cx="4040100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body" idx="3"/>
          </p:nvPr>
        </p:nvSpPr>
        <p:spPr>
          <a:xfrm>
            <a:off x="4645027" y="1112025"/>
            <a:ext cx="40419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body" idx="4"/>
          </p:nvPr>
        </p:nvSpPr>
        <p:spPr>
          <a:xfrm>
            <a:off x="4645027" y="1645160"/>
            <a:ext cx="4041900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4145936" y="5052688"/>
            <a:ext cx="942300" cy="59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5" name="Shape 365"/>
          <p:cNvGrpSpPr/>
          <p:nvPr/>
        </p:nvGrpSpPr>
        <p:grpSpPr>
          <a:xfrm>
            <a:off x="2415383" y="1232065"/>
            <a:ext cx="4453656" cy="3254508"/>
            <a:chOff x="2415382" y="1108869"/>
            <a:chExt cx="4453656" cy="2929087"/>
          </a:xfrm>
        </p:grpSpPr>
        <p:sp>
          <p:nvSpPr>
            <p:cNvPr id="366" name="Shape 366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5035550" y="15882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48593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5365750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5035550" y="190261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4757738" y="120570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4810125" y="1158082"/>
              <a:ext cx="673200" cy="517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5011738" y="1745457"/>
              <a:ext cx="3159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3944938" y="158829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3767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4275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3944938" y="1902619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3667125" y="120570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3762375" y="1108869"/>
              <a:ext cx="6492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3640138" y="1173957"/>
              <a:ext cx="609600" cy="3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3335338" y="2140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3157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3665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3543300" y="2550319"/>
              <a:ext cx="234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3057525" y="175815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3194050" y="2169319"/>
              <a:ext cx="547800" cy="34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3222625" y="2077244"/>
              <a:ext cx="504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2670970" y="2516189"/>
              <a:ext cx="6906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2415382" y="3375027"/>
              <a:ext cx="11844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2888457" y="3375027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2890045" y="2976564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9" name="Shape 409"/>
            <p:cNvGrpSpPr/>
            <p:nvPr/>
          </p:nvGrpSpPr>
          <p:grpSpPr>
            <a:xfrm>
              <a:off x="3186172" y="2302670"/>
              <a:ext cx="468241" cy="828601"/>
              <a:chOff x="2548790" y="2218532"/>
              <a:chExt cx="468241" cy="828601"/>
            </a:xfrm>
          </p:grpSpPr>
          <p:grpSp>
            <p:nvGrpSpPr>
              <p:cNvPr id="410" name="Shape 410"/>
              <p:cNvGrpSpPr/>
              <p:nvPr/>
            </p:nvGrpSpPr>
            <p:grpSpPr>
              <a:xfrm>
                <a:off x="2663031" y="2218532"/>
                <a:ext cx="354000" cy="827112"/>
                <a:chOff x="2291616" y="2152651"/>
                <a:chExt cx="354000" cy="827112"/>
              </a:xfrm>
            </p:grpSpPr>
            <p:sp>
              <p:nvSpPr>
                <p:cNvPr id="411" name="Shape 411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Shape 412"/>
                <p:cNvSpPr/>
                <p:nvPr/>
              </p:nvSpPr>
              <p:spPr>
                <a:xfrm>
                  <a:off x="2420204" y="2544763"/>
                  <a:ext cx="114300" cy="112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Shape 413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Shape 414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Shape 415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Shape 416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" name="Shape 417"/>
                <p:cNvSpPr/>
                <p:nvPr/>
              </p:nvSpPr>
              <p:spPr>
                <a:xfrm>
                  <a:off x="2344004" y="2322513"/>
                  <a:ext cx="266700" cy="92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" name="Shape 418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Shape 419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Shape 420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Shape 421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Shape 422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Shape 423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Shape 424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Shape 425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" name="Shape 426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" name="Shape 427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" name="Shape 428"/>
                <p:cNvSpPr/>
                <p:nvPr/>
              </p:nvSpPr>
              <p:spPr>
                <a:xfrm>
                  <a:off x="2340829" y="2152651"/>
                  <a:ext cx="276300" cy="169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29" name="Shape 429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0" name="Shape 430"/>
            <p:cNvGrpSpPr/>
            <p:nvPr/>
          </p:nvGrpSpPr>
          <p:grpSpPr>
            <a:xfrm>
              <a:off x="2639220" y="2590802"/>
              <a:ext cx="709562" cy="769887"/>
              <a:chOff x="2668588" y="2424907"/>
              <a:chExt cx="709562" cy="769887"/>
            </a:xfrm>
          </p:grpSpPr>
          <p:sp>
            <p:nvSpPr>
              <p:cNvPr id="431" name="Shape 431"/>
              <p:cNvSpPr/>
              <p:nvPr/>
            </p:nvSpPr>
            <p:spPr>
              <a:xfrm>
                <a:off x="3257550" y="2820194"/>
                <a:ext cx="1206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Shape 432"/>
              <p:cNvSpPr/>
              <p:nvPr/>
            </p:nvSpPr>
            <p:spPr>
              <a:xfrm>
                <a:off x="2695575" y="2820194"/>
                <a:ext cx="1221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Shape 433"/>
              <p:cNvSpPr/>
              <p:nvPr/>
            </p:nvSpPr>
            <p:spPr>
              <a:xfrm>
                <a:off x="2919413" y="3112294"/>
                <a:ext cx="234900" cy="8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Shape 434"/>
              <p:cNvSpPr/>
              <p:nvPr/>
            </p:nvSpPr>
            <p:spPr>
              <a:xfrm>
                <a:off x="2711450" y="2445544"/>
                <a:ext cx="652500" cy="7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Shape 435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6" name="Shape 436"/>
            <p:cNvSpPr/>
            <p:nvPr/>
          </p:nvSpPr>
          <p:spPr>
            <a:xfrm>
              <a:off x="2712245" y="3384552"/>
              <a:ext cx="2349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3067845" y="3381377"/>
              <a:ext cx="2319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5316538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5702300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5116513" y="2553494"/>
              <a:ext cx="11826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5588000" y="2553494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5589588" y="2155032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5927725" y="2164557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5365750" y="2164557"/>
              <a:ext cx="1221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5589588" y="2458244"/>
              <a:ext cx="2349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5381625" y="1791494"/>
              <a:ext cx="6525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5368925" y="1774032"/>
              <a:ext cx="657300" cy="49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5413375" y="2563019"/>
              <a:ext cx="2334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5767388" y="2559844"/>
              <a:ext cx="2334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6110288" y="26804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5934075" y="26455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6442075" y="264556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6186488" y="321706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6110288" y="2993232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5834063" y="2296319"/>
              <a:ext cx="822300" cy="76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5916613" y="2201069"/>
              <a:ext cx="6255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4479925" y="2167732"/>
              <a:ext cx="268200" cy="5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4303713" y="21312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4811713" y="213121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4556125" y="270271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4479925" y="248046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4202113" y="178355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4319588" y="1670844"/>
              <a:ext cx="6333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3124200" y="1610519"/>
              <a:ext cx="6477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5054600" y="2539207"/>
              <a:ext cx="796800" cy="104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4859338" y="3375819"/>
              <a:ext cx="1182600" cy="4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5332413" y="3002757"/>
              <a:ext cx="2364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5670550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5110163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5332413" y="3304382"/>
              <a:ext cx="2364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5126038" y="2639219"/>
              <a:ext cx="6510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5122863" y="2618582"/>
              <a:ext cx="689100" cy="49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5200650" y="2972594"/>
              <a:ext cx="507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5332413" y="3382169"/>
              <a:ext cx="236400" cy="16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3775075" y="2902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3597275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4106863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3722688" y="3437732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3598863" y="3312319"/>
              <a:ext cx="2349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3984625" y="3312319"/>
              <a:ext cx="2334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3851275" y="3437732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3775075" y="3215482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3582988" y="2442369"/>
              <a:ext cx="685800" cy="6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3497263" y="2518569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3560763" y="2497932"/>
              <a:ext cx="692100" cy="44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3703638" y="2658269"/>
              <a:ext cx="2619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3659188" y="2859882"/>
              <a:ext cx="504900" cy="18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4460875" y="3066256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4283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4791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4408488" y="3602831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4286250" y="3475831"/>
              <a:ext cx="2334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4670425" y="3475831"/>
              <a:ext cx="231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4537075" y="3602831"/>
              <a:ext cx="114300" cy="11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4460875" y="3378994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4183063" y="2682081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4279900" y="2585244"/>
              <a:ext cx="647700" cy="5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0" name="Shape 560"/>
          <p:cNvSpPr/>
          <p:nvPr/>
        </p:nvSpPr>
        <p:spPr>
          <a:xfrm>
            <a:off x="0" y="1100667"/>
            <a:ext cx="9144000" cy="4614300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ctrTitle"/>
          </p:nvPr>
        </p:nvSpPr>
        <p:spPr>
          <a:xfrm>
            <a:off x="685800" y="1775355"/>
            <a:ext cx="77724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581" name="Shape 581"/>
          <p:cNvSpPr txBox="1"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582" name="Shape 582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583" name="Shape 583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301037" y="553989"/>
            <a:ext cx="8541900" cy="3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xfrm>
            <a:off x="447793" y="145247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587" name="Shape 587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588" name="Shape 588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title"/>
          </p:nvPr>
        </p:nvSpPr>
        <p:spPr>
          <a:xfrm>
            <a:off x="447793" y="145247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591" name="Shape 591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592" name="Shape 592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0" y="-94496"/>
            <a:ext cx="9144000" cy="186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596" name="Shape 59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Shape 59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title"/>
          </p:nvPr>
        </p:nvSpPr>
        <p:spPr>
          <a:xfrm>
            <a:off x="447793" y="145247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00" name="Shape 600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01" name="Shape 601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02" name="Shape 602"/>
          <p:cNvSpPr/>
          <p:nvPr/>
        </p:nvSpPr>
        <p:spPr>
          <a:xfrm>
            <a:off x="4145935" y="5052687"/>
            <a:ext cx="942300" cy="59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Shape 603"/>
          <p:cNvSpPr/>
          <p:nvPr/>
        </p:nvSpPr>
        <p:spPr>
          <a:xfrm>
            <a:off x="0" y="3851189"/>
            <a:ext cx="9144000" cy="186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>
            <a:spLocks noGrp="1"/>
          </p:cNvSpPr>
          <p:nvPr>
            <p:ph type="title"/>
          </p:nvPr>
        </p:nvSpPr>
        <p:spPr>
          <a:xfrm>
            <a:off x="447793" y="145247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06" name="Shape 606"/>
          <p:cNvSpPr txBox="1">
            <a:spLocks noGrp="1"/>
          </p:cNvSpPr>
          <p:nvPr>
            <p:ph type="dt" idx="10"/>
          </p:nvPr>
        </p:nvSpPr>
        <p:spPr>
          <a:xfrm>
            <a:off x="457200" y="5243835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07" name="Shape 607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3722146" y="4900705"/>
            <a:ext cx="1699800" cy="81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>
            <a:spLocks noGrp="1"/>
          </p:cNvSpPr>
          <p:nvPr>
            <p:ph type="dt" idx="10"/>
          </p:nvPr>
        </p:nvSpPr>
        <p:spPr>
          <a:xfrm>
            <a:off x="457200" y="5243835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title"/>
          </p:nvPr>
        </p:nvSpPr>
        <p:spPr>
          <a:xfrm>
            <a:off x="447793" y="145247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457200" y="1155812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15" name="Shape 615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16" name="Shape 616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title"/>
          </p:nvPr>
        </p:nvSpPr>
        <p:spPr>
          <a:xfrm>
            <a:off x="447793" y="145247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19" name="Shape 619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20" name="Shape 620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621" name="Shape 621"/>
          <p:cNvCxnSpPr/>
          <p:nvPr/>
        </p:nvCxnSpPr>
        <p:spPr>
          <a:xfrm rot="10800000">
            <a:off x="399834" y="624516"/>
            <a:ext cx="8318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title"/>
          </p:nvPr>
        </p:nvSpPr>
        <p:spPr>
          <a:xfrm>
            <a:off x="447793" y="145247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457200" y="1124455"/>
            <a:ext cx="4038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25" name="Shape 625"/>
          <p:cNvSpPr txBox="1">
            <a:spLocks noGrp="1"/>
          </p:cNvSpPr>
          <p:nvPr>
            <p:ph type="body" idx="2"/>
          </p:nvPr>
        </p:nvSpPr>
        <p:spPr>
          <a:xfrm>
            <a:off x="4648200" y="1124455"/>
            <a:ext cx="4038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26" name="Shape 626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27" name="Shape 627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title"/>
          </p:nvPr>
        </p:nvSpPr>
        <p:spPr>
          <a:xfrm>
            <a:off x="447793" y="145247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457200" y="1112025"/>
            <a:ext cx="4040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31" name="Shape 631"/>
          <p:cNvSpPr txBox="1">
            <a:spLocks noGrp="1"/>
          </p:cNvSpPr>
          <p:nvPr>
            <p:ph type="body" idx="2"/>
          </p:nvPr>
        </p:nvSpPr>
        <p:spPr>
          <a:xfrm>
            <a:off x="457200" y="1645159"/>
            <a:ext cx="4040100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32" name="Shape 632"/>
          <p:cNvSpPr txBox="1">
            <a:spLocks noGrp="1"/>
          </p:cNvSpPr>
          <p:nvPr>
            <p:ph type="body" idx="3"/>
          </p:nvPr>
        </p:nvSpPr>
        <p:spPr>
          <a:xfrm>
            <a:off x="4645026" y="1112025"/>
            <a:ext cx="40419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33" name="Shape 633"/>
          <p:cNvSpPr txBox="1">
            <a:spLocks noGrp="1"/>
          </p:cNvSpPr>
          <p:nvPr>
            <p:ph type="body" idx="4"/>
          </p:nvPr>
        </p:nvSpPr>
        <p:spPr>
          <a:xfrm>
            <a:off x="4645026" y="1645159"/>
            <a:ext cx="4041900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34" name="Shape 634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35" name="Shape 635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title"/>
          </p:nvPr>
        </p:nvSpPr>
        <p:spPr>
          <a:xfrm>
            <a:off x="447793" y="145247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38" name="Shape 638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39" name="Shape 639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4145935" y="5052687"/>
            <a:ext cx="942300" cy="59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1" name="Shape 641"/>
          <p:cNvGrpSpPr/>
          <p:nvPr/>
        </p:nvGrpSpPr>
        <p:grpSpPr>
          <a:xfrm>
            <a:off x="2415383" y="1232065"/>
            <a:ext cx="4453655" cy="3254507"/>
            <a:chOff x="2415382" y="1108869"/>
            <a:chExt cx="4453655" cy="2929086"/>
          </a:xfrm>
        </p:grpSpPr>
        <p:sp>
          <p:nvSpPr>
            <p:cNvPr id="642" name="Shape 642"/>
            <p:cNvSpPr/>
            <p:nvPr/>
          </p:nvSpPr>
          <p:spPr>
            <a:xfrm>
              <a:off x="4546600" y="1994693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4546600" y="1994693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5035550" y="15882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4859337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5365750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5024437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5024437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5035550" y="1902618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4757737" y="120570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4810125" y="1158082"/>
              <a:ext cx="673200" cy="517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5170487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5170487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5170487" y="212486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5170487" y="212486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5035550" y="195341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5035550" y="195341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5145087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5145087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5011737" y="1745457"/>
              <a:ext cx="3159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3454400" y="199469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3454400" y="199469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3944937" y="158829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3767137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4275137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3944937" y="1902618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3667125" y="120570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3762375" y="1108869"/>
              <a:ext cx="6492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4052887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4052887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3640137" y="1173957"/>
              <a:ext cx="609600" cy="3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2844800" y="254714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2844800" y="254714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3335337" y="2140743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3157538" y="2105818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3665537" y="2105818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3543300" y="2550318"/>
              <a:ext cx="234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3057525" y="175815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3194050" y="2169318"/>
              <a:ext cx="547800" cy="34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3222625" y="2077243"/>
              <a:ext cx="504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2670969" y="2516189"/>
              <a:ext cx="6906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2415382" y="3375026"/>
              <a:ext cx="11844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2888457" y="3375026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2890044" y="2976564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5" name="Shape 685"/>
            <p:cNvGrpSpPr/>
            <p:nvPr/>
          </p:nvGrpSpPr>
          <p:grpSpPr>
            <a:xfrm>
              <a:off x="3186172" y="2302669"/>
              <a:ext cx="468241" cy="828602"/>
              <a:chOff x="2548790" y="2218531"/>
              <a:chExt cx="468241" cy="828602"/>
            </a:xfrm>
          </p:grpSpPr>
          <p:grpSp>
            <p:nvGrpSpPr>
              <p:cNvPr id="686" name="Shape 686"/>
              <p:cNvGrpSpPr/>
              <p:nvPr/>
            </p:nvGrpSpPr>
            <p:grpSpPr>
              <a:xfrm>
                <a:off x="2663031" y="2218531"/>
                <a:ext cx="354000" cy="827113"/>
                <a:chOff x="2291616" y="2152650"/>
                <a:chExt cx="354000" cy="827113"/>
              </a:xfrm>
            </p:grpSpPr>
            <p:sp>
              <p:nvSpPr>
                <p:cNvPr id="687" name="Shape 687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Shape 688"/>
                <p:cNvSpPr/>
                <p:nvPr/>
              </p:nvSpPr>
              <p:spPr>
                <a:xfrm>
                  <a:off x="2420203" y="2544763"/>
                  <a:ext cx="114300" cy="112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Shape 689"/>
                <p:cNvSpPr/>
                <p:nvPr/>
              </p:nvSpPr>
              <p:spPr>
                <a:xfrm>
                  <a:off x="2405916" y="2657475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Shape 690"/>
                <p:cNvSpPr/>
                <p:nvPr/>
              </p:nvSpPr>
              <p:spPr>
                <a:xfrm>
                  <a:off x="2405916" y="2657475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Shape 691"/>
                <p:cNvSpPr/>
                <p:nvPr/>
              </p:nvSpPr>
              <p:spPr>
                <a:xfrm>
                  <a:off x="2331303" y="2378075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" name="Shape 692"/>
                <p:cNvSpPr/>
                <p:nvPr/>
              </p:nvSpPr>
              <p:spPr>
                <a:xfrm>
                  <a:off x="2331303" y="2378075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3" name="Shape 693"/>
                <p:cNvSpPr/>
                <p:nvPr/>
              </p:nvSpPr>
              <p:spPr>
                <a:xfrm>
                  <a:off x="2344003" y="2322513"/>
                  <a:ext cx="266700" cy="92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Shape 694"/>
                <p:cNvSpPr/>
                <p:nvPr/>
              </p:nvSpPr>
              <p:spPr>
                <a:xfrm>
                  <a:off x="2477353" y="2378075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5" name="Shape 695"/>
                <p:cNvSpPr/>
                <p:nvPr/>
              </p:nvSpPr>
              <p:spPr>
                <a:xfrm>
                  <a:off x="2477353" y="2378075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Shape 696"/>
                <p:cNvSpPr/>
                <p:nvPr/>
              </p:nvSpPr>
              <p:spPr>
                <a:xfrm>
                  <a:off x="2477353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Shape 697"/>
                <p:cNvSpPr/>
                <p:nvPr/>
              </p:nvSpPr>
              <p:spPr>
                <a:xfrm>
                  <a:off x="2477353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Shape 698"/>
                <p:cNvSpPr/>
                <p:nvPr/>
              </p:nvSpPr>
              <p:spPr>
                <a:xfrm>
                  <a:off x="2344003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Shape 699"/>
                <p:cNvSpPr/>
                <p:nvPr/>
              </p:nvSpPr>
              <p:spPr>
                <a:xfrm>
                  <a:off x="2344003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Shape 700"/>
                <p:cNvSpPr/>
                <p:nvPr/>
              </p:nvSpPr>
              <p:spPr>
                <a:xfrm>
                  <a:off x="2451953" y="2657475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Shape 701"/>
                <p:cNvSpPr/>
                <p:nvPr/>
              </p:nvSpPr>
              <p:spPr>
                <a:xfrm>
                  <a:off x="2451953" y="2657475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Shape 702"/>
                <p:cNvSpPr/>
                <p:nvPr/>
              </p:nvSpPr>
              <p:spPr>
                <a:xfrm>
                  <a:off x="2451953" y="2657475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3" name="Shape 703"/>
                <p:cNvSpPr/>
                <p:nvPr/>
              </p:nvSpPr>
              <p:spPr>
                <a:xfrm>
                  <a:off x="2451953" y="2657475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Shape 704"/>
                <p:cNvSpPr/>
                <p:nvPr/>
              </p:nvSpPr>
              <p:spPr>
                <a:xfrm>
                  <a:off x="2340828" y="2152650"/>
                  <a:ext cx="276300" cy="169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05" name="Shape 705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6" name="Shape 706"/>
            <p:cNvGrpSpPr/>
            <p:nvPr/>
          </p:nvGrpSpPr>
          <p:grpSpPr>
            <a:xfrm>
              <a:off x="2639220" y="2590802"/>
              <a:ext cx="709562" cy="769886"/>
              <a:chOff x="2668588" y="2424907"/>
              <a:chExt cx="709562" cy="769886"/>
            </a:xfrm>
          </p:grpSpPr>
          <p:sp>
            <p:nvSpPr>
              <p:cNvPr id="707" name="Shape 707"/>
              <p:cNvSpPr/>
              <p:nvPr/>
            </p:nvSpPr>
            <p:spPr>
              <a:xfrm>
                <a:off x="3257550" y="2820193"/>
                <a:ext cx="1206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Shape 708"/>
              <p:cNvSpPr/>
              <p:nvPr/>
            </p:nvSpPr>
            <p:spPr>
              <a:xfrm>
                <a:off x="2695575" y="2820193"/>
                <a:ext cx="1221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Shape 709"/>
              <p:cNvSpPr/>
              <p:nvPr/>
            </p:nvSpPr>
            <p:spPr>
              <a:xfrm>
                <a:off x="2919413" y="3112293"/>
                <a:ext cx="234900" cy="8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Shape 710"/>
              <p:cNvSpPr/>
              <p:nvPr/>
            </p:nvSpPr>
            <p:spPr>
              <a:xfrm>
                <a:off x="2711450" y="2445543"/>
                <a:ext cx="652500" cy="7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Shape 711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2" name="Shape 712"/>
            <p:cNvSpPr/>
            <p:nvPr/>
          </p:nvSpPr>
          <p:spPr>
            <a:xfrm>
              <a:off x="2712244" y="3384551"/>
              <a:ext cx="2349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3067844" y="3381376"/>
              <a:ext cx="2319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5316537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5702300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5116512" y="2553493"/>
              <a:ext cx="11826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5588000" y="2553493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5589587" y="2155032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5927725" y="2164557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5365750" y="2164557"/>
              <a:ext cx="1221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5589587" y="2458243"/>
              <a:ext cx="2349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5381625" y="1791493"/>
              <a:ext cx="6525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5368925" y="1774032"/>
              <a:ext cx="657300" cy="49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5413375" y="2563018"/>
              <a:ext cx="2334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5767387" y="2559843"/>
              <a:ext cx="2334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5621337" y="308689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5621337" y="308689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6110287" y="2680493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5934075" y="2645568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6442075" y="2645568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6186487" y="3217068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6173787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6173787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110287" y="2993232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5834062" y="2296318"/>
              <a:ext cx="822300" cy="76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5916612" y="2201068"/>
              <a:ext cx="6255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6110287" y="304561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6110287" y="304561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3990975" y="2572543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3990975" y="2572543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4479925" y="2167732"/>
              <a:ext cx="268200" cy="5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4303712" y="2131218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4811712" y="2131218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4556125" y="2702718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4468812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4468812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4479925" y="2480468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4202112" y="178355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4319587" y="1670843"/>
              <a:ext cx="6333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3124200" y="1610519"/>
              <a:ext cx="6477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4614862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4614862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4479925" y="253126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4479925" y="253126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4589462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4589462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4589462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4589462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5054600" y="2539207"/>
              <a:ext cx="796800" cy="104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4859337" y="3375819"/>
              <a:ext cx="1182600" cy="4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5332412" y="3002757"/>
              <a:ext cx="2364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5670550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5110162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5332412" y="3304382"/>
              <a:ext cx="2364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5126037" y="2639218"/>
              <a:ext cx="6510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5122862" y="2618582"/>
              <a:ext cx="689100" cy="49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5200650" y="2972593"/>
              <a:ext cx="507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5332412" y="3382169"/>
              <a:ext cx="236400" cy="16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3284537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3284537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3775075" y="2902743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3597275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4106862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3722687" y="3437732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3598862" y="3312319"/>
              <a:ext cx="2349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3984625" y="3312319"/>
              <a:ext cx="2334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3851275" y="3437732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3836987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3836987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3762375" y="3271043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3762375" y="3271043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3775075" y="3215482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3582987" y="2442368"/>
              <a:ext cx="685800" cy="6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3497262" y="2518568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3560762" y="2497932"/>
              <a:ext cx="692100" cy="44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3703637" y="2658268"/>
              <a:ext cx="2619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3659187" y="2859882"/>
              <a:ext cx="504900" cy="18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Shape 804"/>
            <p:cNvSpPr/>
            <p:nvPr/>
          </p:nvSpPr>
          <p:spPr>
            <a:xfrm>
              <a:off x="3908425" y="3271043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Shape 805"/>
            <p:cNvSpPr/>
            <p:nvPr/>
          </p:nvSpPr>
          <p:spPr>
            <a:xfrm>
              <a:off x="3908425" y="3271043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Shape 806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Shape 807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3971925" y="3472655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3971925" y="3472655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4460875" y="3066256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4283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4791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4408487" y="3602830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4286250" y="3475830"/>
              <a:ext cx="2334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4670425" y="3475830"/>
              <a:ext cx="231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4537075" y="3602830"/>
              <a:ext cx="114300" cy="11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4524375" y="3713955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4524375" y="3713955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4448175" y="3434555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4448175" y="3434555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4460875" y="3378994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4183062" y="2682081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4279900" y="2585243"/>
              <a:ext cx="647700" cy="5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4595812" y="3434555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4595812" y="3434555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4460875" y="3431380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4460875" y="3431380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4568825" y="3713955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4568825" y="3713955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4568825" y="3713955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4568825" y="3713955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6" name="Shape 836"/>
          <p:cNvSpPr/>
          <p:nvPr/>
        </p:nvSpPr>
        <p:spPr>
          <a:xfrm>
            <a:off x="0" y="1100666"/>
            <a:ext cx="9144000" cy="4614300"/>
          </a:xfrm>
          <a:prstGeom prst="rect">
            <a:avLst/>
          </a:prstGeom>
          <a:solidFill>
            <a:schemeClr val="lt1">
              <a:alpha val="61570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-94497"/>
            <a:ext cx="9144000" cy="18638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4" name="Shape 4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0" name="Shape 50"/>
          <p:cNvSpPr/>
          <p:nvPr/>
        </p:nvSpPr>
        <p:spPr>
          <a:xfrm>
            <a:off x="4145936" y="5052688"/>
            <a:ext cx="942259" cy="59175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0" y="3851189"/>
            <a:ext cx="9144000" cy="18638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5243835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6" name="Shape 56"/>
          <p:cNvSpPr/>
          <p:nvPr/>
        </p:nvSpPr>
        <p:spPr>
          <a:xfrm>
            <a:off x="3722146" y="4900705"/>
            <a:ext cx="1699708" cy="8142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5243835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59" name="Shape 59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 (correct)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47800" y="863150"/>
            <a:ext cx="85389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aleway"/>
              <a:buChar char="–"/>
              <a:defRPr sz="2000" b="0" i="0" u="none" strike="noStrike" cap="none">
                <a:solidFill>
                  <a:srgbClr val="434343"/>
                </a:solidFill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"/>
              <a:buChar char="–"/>
              <a:defRPr sz="2000" b="0" i="0" u="none" strike="noStrike" cap="none">
                <a:solidFill>
                  <a:srgbClr val="434343"/>
                </a:solidFill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aleway"/>
              <a:buChar char="•"/>
              <a:defRPr sz="1800" b="0" i="0" u="none" strike="noStrike" cap="none">
                <a:solidFill>
                  <a:srgbClr val="434343"/>
                </a:solidFill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aleway"/>
              <a:buChar char="–"/>
              <a:defRPr sz="1600" b="0" i="0" u="none" strike="noStrike" cap="none">
                <a:solidFill>
                  <a:srgbClr val="434343"/>
                </a:solidFill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aleway"/>
              <a:buChar char="»"/>
              <a:defRPr sz="1600" b="0" i="0" u="none" strike="noStrike" cap="none">
                <a:solidFill>
                  <a:srgbClr val="434343"/>
                </a:solidFill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rtl="0"/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155813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cxnSp>
        <p:nvCxnSpPr>
          <p:cNvPr id="12" name="Shape 12"/>
          <p:cNvCxnSpPr/>
          <p:nvPr/>
        </p:nvCxnSpPr>
        <p:spPr>
          <a:xfrm rot="10800000">
            <a:off x="399804" y="562064"/>
            <a:ext cx="8390131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43793" y="529910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447793" y="529910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4248324" y="5295650"/>
            <a:ext cx="276847" cy="276847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4600016" y="5299558"/>
            <a:ext cx="276847" cy="276847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" name="Shape 17"/>
          <p:cNvGrpSpPr/>
          <p:nvPr/>
        </p:nvGrpSpPr>
        <p:grpSpPr>
          <a:xfrm>
            <a:off x="4357711" y="5400614"/>
            <a:ext cx="45719" cy="73401"/>
            <a:chOff x="3345327" y="4804130"/>
            <a:chExt cx="74098" cy="118964"/>
          </a:xfrm>
        </p:grpSpPr>
        <p:cxnSp>
          <p:nvCxnSpPr>
            <p:cNvPr id="18" name="Shape 18"/>
            <p:cNvCxnSpPr/>
            <p:nvPr/>
          </p:nvCxnSpPr>
          <p:spPr>
            <a:xfrm rot="-5400000">
              <a:off x="3350846" y="4798611"/>
              <a:ext cx="63061" cy="7409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3345327" y="4861369"/>
              <a:ext cx="74097" cy="61724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0" name="Shape 20"/>
          <p:cNvGrpSpPr/>
          <p:nvPr/>
        </p:nvGrpSpPr>
        <p:grpSpPr>
          <a:xfrm rot="10800000">
            <a:off x="4719487" y="5398285"/>
            <a:ext cx="45719" cy="73401"/>
            <a:chOff x="3345327" y="4804130"/>
            <a:chExt cx="74098" cy="118964"/>
          </a:xfrm>
        </p:grpSpPr>
        <p:cxnSp>
          <p:nvCxnSpPr>
            <p:cNvPr id="21" name="Shape 21"/>
            <p:cNvCxnSpPr/>
            <p:nvPr/>
          </p:nvCxnSpPr>
          <p:spPr>
            <a:xfrm rot="-5400000">
              <a:off x="3350846" y="4798611"/>
              <a:ext cx="63061" cy="7409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345327" y="4861369"/>
              <a:ext cx="74097" cy="61724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3" name="Shape 23" descr="logo_bajada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57784" y="144054"/>
            <a:ext cx="1460150" cy="34275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>
    <p:push dir="r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457200" y="1155813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cxnSp>
        <p:nvCxnSpPr>
          <p:cNvPr id="288" name="Shape 288"/>
          <p:cNvCxnSpPr/>
          <p:nvPr/>
        </p:nvCxnSpPr>
        <p:spPr>
          <a:xfrm rot="10800000">
            <a:off x="399834" y="562064"/>
            <a:ext cx="8390100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6543793" y="529910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90" name="Shape 290"/>
          <p:cNvSpPr txBox="1"/>
          <p:nvPr/>
        </p:nvSpPr>
        <p:spPr>
          <a:xfrm>
            <a:off x="447793" y="529910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4248324" y="5295650"/>
            <a:ext cx="276900" cy="276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4600016" y="5299558"/>
            <a:ext cx="276900" cy="276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3" name="Shape 293"/>
          <p:cNvGrpSpPr/>
          <p:nvPr/>
        </p:nvGrpSpPr>
        <p:grpSpPr>
          <a:xfrm>
            <a:off x="4357715" y="5400643"/>
            <a:ext cx="45720" cy="73410"/>
            <a:chOff x="3345327" y="4804191"/>
            <a:chExt cx="74100" cy="118979"/>
          </a:xfrm>
        </p:grpSpPr>
        <p:cxnSp>
          <p:nvCxnSpPr>
            <p:cNvPr id="294" name="Shape 294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5" name="Shape 295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96" name="Shape 296"/>
          <p:cNvGrpSpPr/>
          <p:nvPr/>
        </p:nvGrpSpPr>
        <p:grpSpPr>
          <a:xfrm rot="10800000">
            <a:off x="4719482" y="5398247"/>
            <a:ext cx="45720" cy="73410"/>
            <a:chOff x="3345327" y="4804191"/>
            <a:chExt cx="74100" cy="118979"/>
          </a:xfrm>
        </p:grpSpPr>
        <p:cxnSp>
          <p:nvCxnSpPr>
            <p:cNvPr id="297" name="Shape 297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8" name="Shape 298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99" name="Shape 299" descr="logo_bajada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57784" y="144054"/>
            <a:ext cx="1460100" cy="342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457200" y="1155812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563" name="Shape 563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cxnSp>
        <p:nvCxnSpPr>
          <p:cNvPr id="564" name="Shape 564"/>
          <p:cNvCxnSpPr/>
          <p:nvPr/>
        </p:nvCxnSpPr>
        <p:spPr>
          <a:xfrm rot="10800000">
            <a:off x="399833" y="562064"/>
            <a:ext cx="8390100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5" name="Shape 565"/>
          <p:cNvSpPr txBox="1">
            <a:spLocks noGrp="1"/>
          </p:cNvSpPr>
          <p:nvPr>
            <p:ph type="sldNum" idx="12"/>
          </p:nvPr>
        </p:nvSpPr>
        <p:spPr>
          <a:xfrm>
            <a:off x="6543792" y="529910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66" name="Shape 566"/>
          <p:cNvSpPr txBox="1"/>
          <p:nvPr/>
        </p:nvSpPr>
        <p:spPr>
          <a:xfrm>
            <a:off x="447793" y="529910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4248323" y="5295650"/>
            <a:ext cx="276900" cy="276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4600016" y="5299557"/>
            <a:ext cx="276900" cy="276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9" name="Shape 569"/>
          <p:cNvGrpSpPr/>
          <p:nvPr/>
        </p:nvGrpSpPr>
        <p:grpSpPr>
          <a:xfrm>
            <a:off x="4357731" y="5400659"/>
            <a:ext cx="45720" cy="73410"/>
            <a:chOff x="3345326" y="4804191"/>
            <a:chExt cx="74100" cy="118979"/>
          </a:xfrm>
        </p:grpSpPr>
        <p:cxnSp>
          <p:nvCxnSpPr>
            <p:cNvPr id="570" name="Shape 570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1" name="Shape 571"/>
            <p:cNvCxnSpPr/>
            <p:nvPr/>
          </p:nvCxnSpPr>
          <p:spPr>
            <a:xfrm>
              <a:off x="3345326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72" name="Shape 572"/>
          <p:cNvGrpSpPr/>
          <p:nvPr/>
        </p:nvGrpSpPr>
        <p:grpSpPr>
          <a:xfrm rot="10800000">
            <a:off x="4719464" y="5398230"/>
            <a:ext cx="45720" cy="73410"/>
            <a:chOff x="3345326" y="4804191"/>
            <a:chExt cx="74100" cy="118979"/>
          </a:xfrm>
        </p:grpSpPr>
        <p:cxnSp>
          <p:nvCxnSpPr>
            <p:cNvPr id="573" name="Shape 573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4" name="Shape 574"/>
            <p:cNvCxnSpPr/>
            <p:nvPr/>
          </p:nvCxnSpPr>
          <p:spPr>
            <a:xfrm>
              <a:off x="3345326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575" name="Shape 575" descr="logo_bajada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57784" y="144054"/>
            <a:ext cx="1460100" cy="342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2.xlsx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.xlsx"/><Relationship Id="rId9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Shape 842"/>
          <p:cNvSpPr/>
          <p:nvPr/>
        </p:nvSpPr>
        <p:spPr>
          <a:xfrm>
            <a:off x="5994042" y="0"/>
            <a:ext cx="3150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843" name="Shape 843"/>
          <p:cNvSpPr/>
          <p:nvPr/>
        </p:nvSpPr>
        <p:spPr>
          <a:xfrm>
            <a:off x="5994050" y="2015200"/>
            <a:ext cx="3096300" cy="1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SCIENCE</a:t>
            </a:r>
            <a:endParaRPr sz="2600" b="1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UNIDADE 1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MÓDULO 2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Limpeza de dados com o Pandas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4" name="Shape 844"/>
          <p:cNvSpPr/>
          <p:nvPr/>
        </p:nvSpPr>
        <p:spPr>
          <a:xfrm>
            <a:off x="6054427" y="4090196"/>
            <a:ext cx="2257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Agosto de</a:t>
            </a:r>
            <a:r>
              <a:rPr lang="pt-B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201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pic>
        <p:nvPicPr>
          <p:cNvPr id="845" name="Shape 845" descr="logo_bajad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2961" y="1620450"/>
            <a:ext cx="1681800" cy="3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Shape 846" descr="data_preparation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075" y="1261275"/>
            <a:ext cx="5570825" cy="31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 txBox="1"/>
          <p:nvPr/>
        </p:nvSpPr>
        <p:spPr>
          <a:xfrm>
            <a:off x="326575" y="727800"/>
            <a:ext cx="84405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lvl="0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aleway"/>
              <a:buChar char="–"/>
            </a:pPr>
            <a:r>
              <a:rPr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Missing Completely at Random (MCAR)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○"/>
            </a:pPr>
            <a:r>
              <a:rPr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probabilidade de o registro ter um valor perdido na variável Y não está relacionada nem com os valores de Y, nem com outros valores da matriz de dados (X)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○"/>
            </a:pPr>
            <a:r>
              <a:rPr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Os valores perdidos são uma subamostra ao acaso dos valores totais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○"/>
            </a:pPr>
            <a:r>
              <a:rPr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Esta suposição é invalidada se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71600" marR="0" lvl="2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■"/>
            </a:pPr>
            <a:r>
              <a:rPr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algum grupo ou subgrupo tiver maior probabilidade de apresentar dados perdidos na variável Y e/ou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71600" marR="0" lvl="2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■"/>
            </a:pPr>
            <a:r>
              <a:rPr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 algum dos valores de Y tiver maior probabilidade de apresentar dados perdidos.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1" name="Shape 921"/>
          <p:cNvSpPr txBox="1">
            <a:spLocks noGrp="1"/>
          </p:cNvSpPr>
          <p:nvPr>
            <p:ph type="title"/>
          </p:nvPr>
        </p:nvSpPr>
        <p:spPr>
          <a:xfrm>
            <a:off x="447801" y="145250"/>
            <a:ext cx="6581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Processos de geração de dados perdidos</a:t>
            </a:r>
            <a:endParaRPr/>
          </a:p>
        </p:txBody>
      </p:sp>
      <p:sp>
        <p:nvSpPr>
          <p:cNvPr id="922" name="Shape 922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 txBox="1"/>
          <p:nvPr/>
        </p:nvSpPr>
        <p:spPr>
          <a:xfrm>
            <a:off x="326575" y="727800"/>
            <a:ext cx="84405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lvl="0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aleway"/>
              <a:buChar char="–"/>
            </a:pPr>
            <a:r>
              <a:rPr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Missing at Random (MAR)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○"/>
            </a:pPr>
            <a:r>
              <a:rPr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probabilidade de não obter resposta em Y é independente dos valores de Y, depois do condicionamento de outras variáveis.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lvl="0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aleway"/>
              <a:buChar char="–"/>
            </a:pPr>
            <a:r>
              <a:rPr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Missing Not at Random (MNAR)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probabilidade de não obter resposta depende tanto das variáveis X externas quanto dos valores da variável com dados perdidos (Y)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8" name="Shape 928"/>
          <p:cNvSpPr txBox="1">
            <a:spLocks noGrp="1"/>
          </p:cNvSpPr>
          <p:nvPr>
            <p:ph type="title"/>
          </p:nvPr>
        </p:nvSpPr>
        <p:spPr>
          <a:xfrm>
            <a:off x="447801" y="145250"/>
            <a:ext cx="6581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Processos de geração de dados perdidos</a:t>
            </a:r>
            <a:endParaRPr/>
          </a:p>
        </p:txBody>
      </p:sp>
      <p:sp>
        <p:nvSpPr>
          <p:cNvPr id="929" name="Shape 929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>
            <a:spLocks noGrp="1"/>
          </p:cNvSpPr>
          <p:nvPr>
            <p:ph type="title"/>
          </p:nvPr>
        </p:nvSpPr>
        <p:spPr>
          <a:xfrm>
            <a:off x="447801" y="145250"/>
            <a:ext cx="6581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Processos de geração de dados perdidos</a:t>
            </a:r>
            <a:endParaRPr/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Shape 936"/>
          <p:cNvSpPr txBox="1"/>
          <p:nvPr/>
        </p:nvSpPr>
        <p:spPr>
          <a:xfrm>
            <a:off x="1685793" y="839050"/>
            <a:ext cx="15369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MCAR</a:t>
            </a:r>
            <a:endParaRPr b="1"/>
          </a:p>
        </p:txBody>
      </p:sp>
      <p:sp>
        <p:nvSpPr>
          <p:cNvPr id="937" name="Shape 937"/>
          <p:cNvSpPr txBox="1"/>
          <p:nvPr/>
        </p:nvSpPr>
        <p:spPr>
          <a:xfrm>
            <a:off x="3881662" y="848971"/>
            <a:ext cx="15369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MAR</a:t>
            </a:r>
            <a:endParaRPr b="1"/>
          </a:p>
        </p:txBody>
      </p:sp>
      <p:sp>
        <p:nvSpPr>
          <p:cNvPr id="938" name="Shape 938"/>
          <p:cNvSpPr txBox="1"/>
          <p:nvPr/>
        </p:nvSpPr>
        <p:spPr>
          <a:xfrm>
            <a:off x="6122068" y="843061"/>
            <a:ext cx="15369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MNAR</a:t>
            </a:r>
            <a:endParaRPr b="1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716906"/>
              </p:ext>
            </p:extLst>
          </p:nvPr>
        </p:nvGraphicFramePr>
        <p:xfrm>
          <a:off x="1835118" y="1417340"/>
          <a:ext cx="1238250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4" imgW="1238289" imgH="3438450" progId="Excel.Sheet.12">
                  <p:embed/>
                </p:oleObj>
              </mc:Choice>
              <mc:Fallback>
                <p:oleObj name="Worksheet" r:id="rId4" imgW="1238289" imgH="3438450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5118" y="1417340"/>
                        <a:ext cx="1238250" cy="328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679735"/>
              </p:ext>
            </p:extLst>
          </p:nvPr>
        </p:nvGraphicFramePr>
        <p:xfrm>
          <a:off x="4058938" y="1454491"/>
          <a:ext cx="1238250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6" imgW="1238289" imgH="3438450" progId="Excel.Sheet.12">
                  <p:embed/>
                </p:oleObj>
              </mc:Choice>
              <mc:Fallback>
                <p:oleObj name="Worksheet" r:id="rId6" imgW="1238289" imgH="3438450" progId="Excel.Sheet.12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8938" y="1454491"/>
                        <a:ext cx="1238250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668051"/>
              </p:ext>
            </p:extLst>
          </p:nvPr>
        </p:nvGraphicFramePr>
        <p:xfrm>
          <a:off x="6228184" y="1454491"/>
          <a:ext cx="1238250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8" imgW="1238289" imgH="3438450" progId="Excel.Sheet.12">
                  <p:embed/>
                </p:oleObj>
              </mc:Choice>
              <mc:Fallback>
                <p:oleObj name="Worksheet" r:id="rId8" imgW="1238289" imgH="3438450" progId="Excel.Sheet.12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1454491"/>
                        <a:ext cx="1238250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 txBox="1"/>
          <p:nvPr/>
        </p:nvSpPr>
        <p:spPr>
          <a:xfrm>
            <a:off x="326575" y="727800"/>
            <a:ext cx="84405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5" name="Shape 945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Métodos de imputação</a:t>
            </a:r>
            <a:endParaRPr/>
          </a:p>
        </p:txBody>
      </p:sp>
      <p:sp>
        <p:nvSpPr>
          <p:cNvPr id="946" name="Shape 946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Shape 947"/>
          <p:cNvSpPr txBox="1"/>
          <p:nvPr/>
        </p:nvSpPr>
        <p:spPr>
          <a:xfrm>
            <a:off x="329200" y="869100"/>
            <a:ext cx="8440500" cy="4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spc="-10" dirty="0">
                <a:latin typeface="Raleway"/>
                <a:ea typeface="Raleway"/>
                <a:cs typeface="Raleway"/>
                <a:sym typeface="Raleway"/>
              </a:rPr>
              <a:t>Os valores faltantes podem ser preenchidos substituindo-os </a:t>
            </a:r>
            <a:r>
              <a:rPr lang="pt-BR" sz="1600" b="1" spc="-10" dirty="0">
                <a:latin typeface="Raleway"/>
                <a:ea typeface="Raleway"/>
                <a:cs typeface="Raleway"/>
                <a:sym typeface="Raleway"/>
              </a:rPr>
              <a:t>pela média</a:t>
            </a:r>
            <a:r>
              <a:rPr lang="pt-BR" sz="1600" spc="-10" dirty="0">
                <a:latin typeface="Raleway"/>
                <a:ea typeface="Raleway"/>
                <a:cs typeface="Raleway"/>
                <a:sym typeface="Raleway"/>
              </a:rPr>
              <a:t> da série ou </a:t>
            </a:r>
            <a:r>
              <a:rPr lang="pt-BR" sz="1600" b="1" spc="-10" dirty="0">
                <a:latin typeface="Raleway"/>
                <a:ea typeface="Raleway"/>
                <a:cs typeface="Raleway"/>
                <a:sym typeface="Raleway"/>
              </a:rPr>
              <a:t>pela média condicionada</a:t>
            </a:r>
            <a:r>
              <a:rPr lang="pt-BR" sz="1600" spc="-10" dirty="0">
                <a:latin typeface="Raleway"/>
                <a:ea typeface="Raleway"/>
                <a:cs typeface="Raleway"/>
                <a:sym typeface="Raleway"/>
              </a:rPr>
              <a:t> para determinada categoria. Por exemplo, na ausência de um valor de estatura para uma mulher, substitui-lo pela média de estatura das mulheres. </a:t>
            </a:r>
            <a:endParaRPr sz="1600" spc="-1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Esta abordagem tem vantagens e desvantagens: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Vantagem: É muito provável que se aproxime do valor real do dado faltante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Desvantagens: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○"/>
            </a:pP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Reduz artificialmente a variabilidade e aleatoriedade dos dados, o que pode levar a conclusões erradas.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○"/>
            </a:pP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Se havia correlação entre essa variável e outras, esse valor pode ser afetado.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Para resolver esses problemas, existem os métodos de</a:t>
            </a:r>
            <a:r>
              <a:rPr lang="pt-BR" sz="1600" b="1" dirty="0">
                <a:latin typeface="Raleway"/>
                <a:ea typeface="Raleway"/>
                <a:cs typeface="Raleway"/>
                <a:sym typeface="Raleway"/>
              </a:rPr>
              <a:t> imputação múltipla </a:t>
            </a: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que tentam conservar as relações observadas entre as variáveis do conjunto de dados, garantindo que haja aleatoriedade nessas relações. 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 txBox="1"/>
          <p:nvPr/>
        </p:nvSpPr>
        <p:spPr>
          <a:xfrm>
            <a:off x="326575" y="727800"/>
            <a:ext cx="84405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3" name="Shape 953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Métodos de imputação</a:t>
            </a:r>
            <a:endParaRPr/>
          </a:p>
        </p:txBody>
      </p:sp>
      <p:sp>
        <p:nvSpPr>
          <p:cNvPr id="954" name="Shape 954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Shape 955"/>
          <p:cNvSpPr txBox="1"/>
          <p:nvPr/>
        </p:nvSpPr>
        <p:spPr>
          <a:xfrm>
            <a:off x="329200" y="869100"/>
            <a:ext cx="84405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método </a:t>
            </a:r>
            <a:r>
              <a:rPr lang="pt-BR" b="1" i="1"/>
              <a:t>fillna() </a:t>
            </a:r>
            <a:r>
              <a:rPr lang="pt-BR"/>
              <a:t>do Pandas permite vários tipos de imputação, que podem ser especificados no parâmetro “method”: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Preencher os dados com um valor escalar </a:t>
            </a:r>
            <a:r>
              <a:rPr lang="pt-BR" b="1" i="1"/>
              <a:t>(method = None)</a:t>
            </a:r>
            <a:endParaRPr b="1" i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i="1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Preencher os dados faltantes com o valor anterior ou o seguinte (ideal para séries temporais) </a:t>
            </a:r>
            <a:r>
              <a:rPr lang="pt-BR" b="1" i="1">
                <a:solidFill>
                  <a:schemeClr val="dk1"/>
                </a:solidFill>
              </a:rPr>
              <a:t>(method = bfill) ou (method = ffill)</a:t>
            </a:r>
            <a:endParaRPr b="1" i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i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1">
                <a:solidFill>
                  <a:schemeClr val="dk1"/>
                </a:solidFill>
              </a:rPr>
              <a:t>fillna() </a:t>
            </a:r>
            <a:r>
              <a:rPr lang="pt-BR">
                <a:solidFill>
                  <a:schemeClr val="dk1"/>
                </a:solidFill>
              </a:rPr>
              <a:t>também permite receber um dataframe onde os índices dos dados faltantes estejam associados a algum valor: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i="1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Preencher com a média, moda ou mediana. </a:t>
            </a:r>
            <a:r>
              <a:rPr lang="pt-BR" b="1" i="1"/>
              <a:t>dff.fillna(dff.mean())</a:t>
            </a:r>
            <a:endParaRPr b="1" i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Outra possibilidade é eliminar os casos que contenham algum dado faltante (complete case deletion). Este método é ideal quando os dados faltantes são poucos e a ausência se dá totalmente ao acaso. </a:t>
            </a:r>
            <a:r>
              <a:rPr lang="pt-BR" b="1" i="1">
                <a:solidFill>
                  <a:schemeClr val="dk1"/>
                </a:solidFill>
              </a:rPr>
              <a:t>df.dropna()</a:t>
            </a:r>
            <a:endParaRPr b="1" i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/>
          <p:nvPr/>
        </p:nvSpPr>
        <p:spPr>
          <a:xfrm>
            <a:off x="326575" y="727800"/>
            <a:ext cx="84405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lvl="0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–"/>
            </a:pPr>
            <a:r>
              <a:rPr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Dizemos que um conjunto de dados está ordenado quando: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○"/>
            </a:pPr>
            <a:r>
              <a:rPr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Cada variável é uma coluna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○"/>
            </a:pPr>
            <a:r>
              <a:rPr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Cada observação é uma linha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○"/>
            </a:pPr>
            <a:r>
              <a:rPr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Cada unidade observacional é uma tabela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○"/>
            </a:pPr>
            <a:r>
              <a:rPr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Cada valor pertence a uma linha e uma coluna</a:t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lvl="0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–"/>
            </a:pPr>
            <a:r>
              <a:rPr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Algumas definições: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○"/>
            </a:pPr>
            <a:r>
              <a:rPr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Variável: É a medição de um atributo, por exemplo, peso, altura, etc. 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○"/>
            </a:pPr>
            <a:r>
              <a:rPr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Valor: É a medida que uma variável aceita para uma observação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○"/>
            </a:pPr>
            <a:r>
              <a:rPr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Observação: Todas as observações aceitam o mesmo tipo de valores para cada variável. 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1" name="Shape 961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As regras do “tidy data”</a:t>
            </a:r>
            <a:endParaRPr/>
          </a:p>
        </p:txBody>
      </p:sp>
      <p:sp>
        <p:nvSpPr>
          <p:cNvPr id="962" name="Shape 962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 txBox="1"/>
          <p:nvPr/>
        </p:nvSpPr>
        <p:spPr>
          <a:xfrm>
            <a:off x="351750" y="928700"/>
            <a:ext cx="84405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8" name="Shape 968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Tidy data: exemplos</a:t>
            </a:r>
            <a:endParaRPr/>
          </a:p>
        </p:txBody>
      </p:sp>
      <p:sp>
        <p:nvSpPr>
          <p:cNvPr id="969" name="Shape 969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0" name="Shape 970"/>
          <p:cNvPicPr preferRelativeResize="0"/>
          <p:nvPr/>
        </p:nvPicPr>
        <p:blipFill rotWithShape="1">
          <a:blip r:embed="rId3">
            <a:alphaModFix/>
          </a:blip>
          <a:srcRect b="22720"/>
          <a:stretch/>
        </p:blipFill>
        <p:spPr>
          <a:xfrm>
            <a:off x="884750" y="1306250"/>
            <a:ext cx="3668225" cy="12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Shape 971"/>
          <p:cNvPicPr preferRelativeResize="0"/>
          <p:nvPr/>
        </p:nvPicPr>
        <p:blipFill rotWithShape="1">
          <a:blip r:embed="rId4">
            <a:alphaModFix/>
          </a:blip>
          <a:srcRect b="28744"/>
          <a:stretch/>
        </p:blipFill>
        <p:spPr>
          <a:xfrm>
            <a:off x="252675" y="2732650"/>
            <a:ext cx="5239050" cy="10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Shape 9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4100" y="1306250"/>
            <a:ext cx="2776000" cy="2167925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Shape 973"/>
          <p:cNvSpPr txBox="1"/>
          <p:nvPr/>
        </p:nvSpPr>
        <p:spPr>
          <a:xfrm>
            <a:off x="1924613" y="678950"/>
            <a:ext cx="15885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Messy data</a:t>
            </a:r>
            <a:endParaRPr b="1"/>
          </a:p>
        </p:txBody>
      </p:sp>
      <p:sp>
        <p:nvSpPr>
          <p:cNvPr id="974" name="Shape 974"/>
          <p:cNvSpPr txBox="1"/>
          <p:nvPr/>
        </p:nvSpPr>
        <p:spPr>
          <a:xfrm>
            <a:off x="6347838" y="678950"/>
            <a:ext cx="15885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Tidy data</a:t>
            </a:r>
            <a:endParaRPr sz="2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5" name="Shape 975"/>
          <p:cNvSpPr txBox="1"/>
          <p:nvPr/>
        </p:nvSpPr>
        <p:spPr>
          <a:xfrm>
            <a:off x="454650" y="3902925"/>
            <a:ext cx="8337600" cy="1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pt-BR" sz="1600" spc="-30" dirty="0">
                <a:latin typeface="Raleway"/>
                <a:ea typeface="Raleway"/>
                <a:cs typeface="Raleway"/>
                <a:sym typeface="Raleway"/>
              </a:rPr>
              <a:t>Cada unidade observacional deve ser um tratamento sobre uma pessoa</a:t>
            </a:r>
            <a:endParaRPr sz="1600" spc="-3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pt-BR" sz="1600" spc="-30" dirty="0">
                <a:latin typeface="Raleway"/>
                <a:ea typeface="Raleway"/>
                <a:cs typeface="Raleway"/>
                <a:sym typeface="Raleway"/>
              </a:rPr>
              <a:t>Nos formatos “messy data”, se você quiser adicionar tratamentos que não se apliquem a todas as pessoas, o conjunto de dados de valores nulos será preenchido.</a:t>
            </a:r>
            <a:endParaRPr sz="1600" spc="-3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pc="-3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Shape 98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Shape 98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2" name="Shape 982"/>
          <p:cNvSpPr/>
          <p:nvPr/>
        </p:nvSpPr>
        <p:spPr>
          <a:xfrm>
            <a:off x="1134225" y="1264977"/>
            <a:ext cx="722190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Ferramentas para a limpeza de dados</a:t>
            </a:r>
            <a:endParaRPr/>
          </a:p>
        </p:txBody>
      </p:sp>
      <p:sp>
        <p:nvSpPr>
          <p:cNvPr id="983" name="Shape 983"/>
          <p:cNvSpPr/>
          <p:nvPr/>
        </p:nvSpPr>
        <p:spPr>
          <a:xfrm>
            <a:off x="4009262" y="2726668"/>
            <a:ext cx="1122900" cy="112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Shape 984"/>
          <p:cNvSpPr/>
          <p:nvPr/>
        </p:nvSpPr>
        <p:spPr>
          <a:xfrm>
            <a:off x="4260638" y="3065386"/>
            <a:ext cx="620100" cy="445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486" y="34666"/>
                </a:moveTo>
                <a:cubicBezTo>
                  <a:pt x="115602" y="25777"/>
                  <a:pt x="107434" y="18666"/>
                  <a:pt x="96125" y="16000"/>
                </a:cubicBezTo>
                <a:cubicBezTo>
                  <a:pt x="98010" y="19555"/>
                  <a:pt x="99267" y="22222"/>
                  <a:pt x="100523" y="25777"/>
                </a:cubicBezTo>
                <a:cubicBezTo>
                  <a:pt x="106806" y="28444"/>
                  <a:pt x="111204" y="32000"/>
                  <a:pt x="112460" y="37333"/>
                </a:cubicBezTo>
                <a:cubicBezTo>
                  <a:pt x="113089" y="40000"/>
                  <a:pt x="112460" y="43555"/>
                  <a:pt x="111204" y="47111"/>
                </a:cubicBezTo>
                <a:cubicBezTo>
                  <a:pt x="109319" y="51555"/>
                  <a:pt x="106178" y="56000"/>
                  <a:pt x="101780" y="60444"/>
                </a:cubicBezTo>
                <a:cubicBezTo>
                  <a:pt x="101780" y="60444"/>
                  <a:pt x="101780" y="60444"/>
                  <a:pt x="101780" y="59555"/>
                </a:cubicBezTo>
                <a:cubicBezTo>
                  <a:pt x="101780" y="26666"/>
                  <a:pt x="82931" y="0"/>
                  <a:pt x="59685" y="0"/>
                </a:cubicBezTo>
                <a:cubicBezTo>
                  <a:pt x="36439" y="0"/>
                  <a:pt x="16963" y="26666"/>
                  <a:pt x="16963" y="59555"/>
                </a:cubicBezTo>
                <a:cubicBezTo>
                  <a:pt x="16963" y="70222"/>
                  <a:pt x="18848" y="79111"/>
                  <a:pt x="21989" y="88000"/>
                </a:cubicBezTo>
                <a:cubicBezTo>
                  <a:pt x="13821" y="85333"/>
                  <a:pt x="8167" y="80888"/>
                  <a:pt x="6910" y="74666"/>
                </a:cubicBezTo>
                <a:cubicBezTo>
                  <a:pt x="6282" y="72000"/>
                  <a:pt x="6910" y="68444"/>
                  <a:pt x="8167" y="64888"/>
                </a:cubicBezTo>
                <a:cubicBezTo>
                  <a:pt x="9424" y="63111"/>
                  <a:pt x="10680" y="60444"/>
                  <a:pt x="11937" y="57777"/>
                </a:cubicBezTo>
                <a:cubicBezTo>
                  <a:pt x="11937" y="54222"/>
                  <a:pt x="12565" y="50666"/>
                  <a:pt x="12565" y="47111"/>
                </a:cubicBezTo>
                <a:cubicBezTo>
                  <a:pt x="4397" y="56888"/>
                  <a:pt x="0" y="67555"/>
                  <a:pt x="1884" y="77333"/>
                </a:cubicBezTo>
                <a:cubicBezTo>
                  <a:pt x="3769" y="87111"/>
                  <a:pt x="13193" y="94222"/>
                  <a:pt x="25759" y="96000"/>
                </a:cubicBezTo>
                <a:cubicBezTo>
                  <a:pt x="33926" y="110222"/>
                  <a:pt x="45863" y="120000"/>
                  <a:pt x="59685" y="120000"/>
                </a:cubicBezTo>
                <a:cubicBezTo>
                  <a:pt x="80418" y="120000"/>
                  <a:pt x="97382" y="98666"/>
                  <a:pt x="101151" y="70222"/>
                </a:cubicBezTo>
                <a:cubicBezTo>
                  <a:pt x="113089" y="59555"/>
                  <a:pt x="120000" y="46222"/>
                  <a:pt x="117486" y="34666"/>
                </a:cubicBezTo>
                <a:close/>
                <a:moveTo>
                  <a:pt x="59685" y="112000"/>
                </a:moveTo>
                <a:cubicBezTo>
                  <a:pt x="49633" y="112000"/>
                  <a:pt x="40209" y="106666"/>
                  <a:pt x="33298" y="96888"/>
                </a:cubicBezTo>
                <a:cubicBezTo>
                  <a:pt x="34554" y="96888"/>
                  <a:pt x="35183" y="96888"/>
                  <a:pt x="36439" y="96888"/>
                </a:cubicBezTo>
                <a:cubicBezTo>
                  <a:pt x="45235" y="96888"/>
                  <a:pt x="55916" y="95111"/>
                  <a:pt x="66596" y="91555"/>
                </a:cubicBezTo>
                <a:cubicBezTo>
                  <a:pt x="77277" y="88000"/>
                  <a:pt x="86701" y="82666"/>
                  <a:pt x="94869" y="76444"/>
                </a:cubicBezTo>
                <a:cubicBezTo>
                  <a:pt x="89842" y="96888"/>
                  <a:pt x="76020" y="112000"/>
                  <a:pt x="59685" y="112000"/>
                </a:cubicBezTo>
                <a:close/>
                <a:moveTo>
                  <a:pt x="96125" y="65777"/>
                </a:moveTo>
                <a:cubicBezTo>
                  <a:pt x="88586" y="72888"/>
                  <a:pt x="77905" y="80000"/>
                  <a:pt x="65340" y="84444"/>
                </a:cubicBezTo>
                <a:cubicBezTo>
                  <a:pt x="55287" y="88000"/>
                  <a:pt x="45235" y="89777"/>
                  <a:pt x="36439" y="89777"/>
                </a:cubicBezTo>
                <a:cubicBezTo>
                  <a:pt x="33926" y="89777"/>
                  <a:pt x="31413" y="89777"/>
                  <a:pt x="28900" y="88888"/>
                </a:cubicBezTo>
                <a:cubicBezTo>
                  <a:pt x="25130" y="80888"/>
                  <a:pt x="22617" y="71111"/>
                  <a:pt x="22617" y="59555"/>
                </a:cubicBezTo>
                <a:cubicBezTo>
                  <a:pt x="22617" y="31111"/>
                  <a:pt x="38952" y="7111"/>
                  <a:pt x="59685" y="7111"/>
                </a:cubicBezTo>
                <a:cubicBezTo>
                  <a:pt x="79790" y="7111"/>
                  <a:pt x="96753" y="31111"/>
                  <a:pt x="96753" y="59555"/>
                </a:cubicBezTo>
                <a:cubicBezTo>
                  <a:pt x="96753" y="62222"/>
                  <a:pt x="96753" y="64000"/>
                  <a:pt x="96125" y="657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Shape 989"/>
          <p:cNvSpPr txBox="1">
            <a:spLocks noGrp="1"/>
          </p:cNvSpPr>
          <p:nvPr>
            <p:ph type="title"/>
          </p:nvPr>
        </p:nvSpPr>
        <p:spPr>
          <a:xfrm>
            <a:off x="457193" y="287723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2400"/>
              <a:t>Expressões lambda</a:t>
            </a:r>
            <a:endParaRPr sz="2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endParaRPr/>
          </a:p>
        </p:txBody>
      </p:sp>
      <p:sp>
        <p:nvSpPr>
          <p:cNvPr id="990" name="Shape 990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Shape 991"/>
          <p:cNvSpPr txBox="1"/>
          <p:nvPr/>
        </p:nvSpPr>
        <p:spPr>
          <a:xfrm>
            <a:off x="284850" y="620100"/>
            <a:ext cx="8574300" cy="47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22544"/>
              </a:buClr>
              <a:buSzPts val="1600"/>
              <a:buFont typeface="Raleway"/>
              <a:buChar char="●"/>
            </a:pP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Vamos recordar rapidamente como construir uma função usando def: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○"/>
            </a:pP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Esta maneira de declarar funções serve, entre outras coisas, para reduzir códigos duplicados e para modularizar o código.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22544"/>
              </a:buClr>
              <a:buSzPts val="1600"/>
              <a:buFont typeface="Raleway"/>
              <a:buChar char="●"/>
            </a:pP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Faz sentido definir uma função dessa maneira se vamos invocar tal função apenas uma vez?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○"/>
            </a:pP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 funções lambda podem ser diretamente definidas no código que vai utilizá-las, sem necessidade de dar um nome para elas (são funções anônimas).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○"/>
            </a:pP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Aceitam uma única expressão e não contêm a expressão return.</a:t>
            </a:r>
            <a:endParaRPr sz="160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○"/>
            </a:pP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É definida em uma única linha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2" name="Shape 992" descr="Screen Shot 2017-06-05 at 1.34.40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675" y="1650600"/>
            <a:ext cx="5618274" cy="8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Shape 993" descr="Screen Shot 2017-06-05 at 1.34.49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0275" y="4286000"/>
            <a:ext cx="6302100" cy="760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Shape 998"/>
          <p:cNvSpPr txBox="1"/>
          <p:nvPr/>
        </p:nvSpPr>
        <p:spPr>
          <a:xfrm>
            <a:off x="326575" y="727800"/>
            <a:ext cx="8440500" cy="4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"/>
              <a:buChar char="–"/>
            </a:pPr>
            <a:r>
              <a:rPr lang="pt-BR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 método </a:t>
            </a:r>
            <a:r>
              <a:rPr lang="pt-BR"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apply()</a:t>
            </a:r>
            <a:r>
              <a:rPr lang="pt-BR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permite aplicar qualquer função aos elementos de um Dataframe. Podem ser utilizados:</a:t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○"/>
            </a:pPr>
            <a:r>
              <a:rPr lang="pt-BR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Por coluna: </a:t>
            </a:r>
            <a:r>
              <a:rPr lang="pt-BR"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df.apply(mi_funcion)</a:t>
            </a:r>
            <a:endParaRPr sz="2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○"/>
            </a:pPr>
            <a:r>
              <a:rPr lang="pt-BR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Por linha </a:t>
            </a:r>
            <a:r>
              <a:rPr lang="pt-BR"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df.apply(mi_funcion, axis = 1)</a:t>
            </a:r>
            <a:endParaRPr sz="2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○"/>
            </a:pPr>
            <a:r>
              <a:rPr lang="pt-BR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Elemento por elemento </a:t>
            </a:r>
            <a:r>
              <a:rPr lang="pt-BR"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df.applymap(mi_funcion)</a:t>
            </a:r>
            <a:endParaRPr sz="2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"/>
              <a:buChar char="–"/>
            </a:pPr>
            <a:r>
              <a:rPr lang="pt-BR"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apply() </a:t>
            </a:r>
            <a:r>
              <a:rPr lang="pt-BR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também pode ser utilizado sobre uma Serie, elemento por elemento.</a:t>
            </a:r>
            <a:endParaRPr sz="2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"/>
              <a:buChar char="–"/>
            </a:pPr>
            <a:r>
              <a:rPr lang="pt-BR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 que permite aplicar as operações vetorizadas de Numpy é uma boa propriedade de </a:t>
            </a:r>
            <a:r>
              <a:rPr lang="pt-BR"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apply()</a:t>
            </a:r>
            <a:r>
              <a:rPr lang="pt-BR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9" name="Shape 999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A função apply() no Pandas</a:t>
            </a:r>
            <a:endParaRPr sz="2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0" name="Shape 1000"/>
          <p:cNvSpPr txBox="1">
            <a:spLocks noGrp="1"/>
          </p:cNvSpPr>
          <p:nvPr>
            <p:ph type="sldNum" idx="12"/>
          </p:nvPr>
        </p:nvSpPr>
        <p:spPr>
          <a:xfrm>
            <a:off x="6543800" y="52961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Shape 85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3" name="Shape 853"/>
          <p:cNvSpPr/>
          <p:nvPr/>
        </p:nvSpPr>
        <p:spPr>
          <a:xfrm>
            <a:off x="1134225" y="1341177"/>
            <a:ext cx="722190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Limpeza de dados com </a:t>
            </a: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 Pandas</a:t>
            </a:r>
            <a:endParaRPr/>
          </a:p>
        </p:txBody>
      </p:sp>
      <p:sp>
        <p:nvSpPr>
          <p:cNvPr id="854" name="Shape 854"/>
          <p:cNvSpPr/>
          <p:nvPr/>
        </p:nvSpPr>
        <p:spPr>
          <a:xfrm>
            <a:off x="4009262" y="2726668"/>
            <a:ext cx="1122900" cy="112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Shape 855"/>
          <p:cNvSpPr/>
          <p:nvPr/>
        </p:nvSpPr>
        <p:spPr>
          <a:xfrm>
            <a:off x="4260638" y="3065386"/>
            <a:ext cx="620100" cy="445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486" y="34666"/>
                </a:moveTo>
                <a:cubicBezTo>
                  <a:pt x="115602" y="25777"/>
                  <a:pt x="107434" y="18666"/>
                  <a:pt x="96125" y="16000"/>
                </a:cubicBezTo>
                <a:cubicBezTo>
                  <a:pt x="98010" y="19555"/>
                  <a:pt x="99267" y="22222"/>
                  <a:pt x="100523" y="25777"/>
                </a:cubicBezTo>
                <a:cubicBezTo>
                  <a:pt x="106806" y="28444"/>
                  <a:pt x="111204" y="32000"/>
                  <a:pt x="112460" y="37333"/>
                </a:cubicBezTo>
                <a:cubicBezTo>
                  <a:pt x="113089" y="40000"/>
                  <a:pt x="112460" y="43555"/>
                  <a:pt x="111204" y="47111"/>
                </a:cubicBezTo>
                <a:cubicBezTo>
                  <a:pt x="109319" y="51555"/>
                  <a:pt x="106178" y="56000"/>
                  <a:pt x="101780" y="60444"/>
                </a:cubicBezTo>
                <a:cubicBezTo>
                  <a:pt x="101780" y="60444"/>
                  <a:pt x="101780" y="60444"/>
                  <a:pt x="101780" y="59555"/>
                </a:cubicBezTo>
                <a:cubicBezTo>
                  <a:pt x="101780" y="26666"/>
                  <a:pt x="82931" y="0"/>
                  <a:pt x="59685" y="0"/>
                </a:cubicBezTo>
                <a:cubicBezTo>
                  <a:pt x="36439" y="0"/>
                  <a:pt x="16963" y="26666"/>
                  <a:pt x="16963" y="59555"/>
                </a:cubicBezTo>
                <a:cubicBezTo>
                  <a:pt x="16963" y="70222"/>
                  <a:pt x="18848" y="79111"/>
                  <a:pt x="21989" y="88000"/>
                </a:cubicBezTo>
                <a:cubicBezTo>
                  <a:pt x="13821" y="85333"/>
                  <a:pt x="8167" y="80888"/>
                  <a:pt x="6910" y="74666"/>
                </a:cubicBezTo>
                <a:cubicBezTo>
                  <a:pt x="6282" y="72000"/>
                  <a:pt x="6910" y="68444"/>
                  <a:pt x="8167" y="64888"/>
                </a:cubicBezTo>
                <a:cubicBezTo>
                  <a:pt x="9424" y="63111"/>
                  <a:pt x="10680" y="60444"/>
                  <a:pt x="11937" y="57777"/>
                </a:cubicBezTo>
                <a:cubicBezTo>
                  <a:pt x="11937" y="54222"/>
                  <a:pt x="12565" y="50666"/>
                  <a:pt x="12565" y="47111"/>
                </a:cubicBezTo>
                <a:cubicBezTo>
                  <a:pt x="4397" y="56888"/>
                  <a:pt x="0" y="67555"/>
                  <a:pt x="1884" y="77333"/>
                </a:cubicBezTo>
                <a:cubicBezTo>
                  <a:pt x="3769" y="87111"/>
                  <a:pt x="13193" y="94222"/>
                  <a:pt x="25759" y="96000"/>
                </a:cubicBezTo>
                <a:cubicBezTo>
                  <a:pt x="33926" y="110222"/>
                  <a:pt x="45863" y="120000"/>
                  <a:pt x="59685" y="120000"/>
                </a:cubicBezTo>
                <a:cubicBezTo>
                  <a:pt x="80418" y="120000"/>
                  <a:pt x="97382" y="98666"/>
                  <a:pt x="101151" y="70222"/>
                </a:cubicBezTo>
                <a:cubicBezTo>
                  <a:pt x="113089" y="59555"/>
                  <a:pt x="120000" y="46222"/>
                  <a:pt x="117486" y="34666"/>
                </a:cubicBezTo>
                <a:close/>
                <a:moveTo>
                  <a:pt x="59685" y="112000"/>
                </a:moveTo>
                <a:cubicBezTo>
                  <a:pt x="49633" y="112000"/>
                  <a:pt x="40209" y="106666"/>
                  <a:pt x="33298" y="96888"/>
                </a:cubicBezTo>
                <a:cubicBezTo>
                  <a:pt x="34554" y="96888"/>
                  <a:pt x="35183" y="96888"/>
                  <a:pt x="36439" y="96888"/>
                </a:cubicBezTo>
                <a:cubicBezTo>
                  <a:pt x="45235" y="96888"/>
                  <a:pt x="55916" y="95111"/>
                  <a:pt x="66596" y="91555"/>
                </a:cubicBezTo>
                <a:cubicBezTo>
                  <a:pt x="77277" y="88000"/>
                  <a:pt x="86701" y="82666"/>
                  <a:pt x="94869" y="76444"/>
                </a:cubicBezTo>
                <a:cubicBezTo>
                  <a:pt x="89842" y="96888"/>
                  <a:pt x="76020" y="112000"/>
                  <a:pt x="59685" y="112000"/>
                </a:cubicBezTo>
                <a:close/>
                <a:moveTo>
                  <a:pt x="96125" y="65777"/>
                </a:moveTo>
                <a:cubicBezTo>
                  <a:pt x="88586" y="72888"/>
                  <a:pt x="77905" y="80000"/>
                  <a:pt x="65340" y="84444"/>
                </a:cubicBezTo>
                <a:cubicBezTo>
                  <a:pt x="55287" y="88000"/>
                  <a:pt x="45235" y="89777"/>
                  <a:pt x="36439" y="89777"/>
                </a:cubicBezTo>
                <a:cubicBezTo>
                  <a:pt x="33926" y="89777"/>
                  <a:pt x="31413" y="89777"/>
                  <a:pt x="28900" y="88888"/>
                </a:cubicBezTo>
                <a:cubicBezTo>
                  <a:pt x="25130" y="80888"/>
                  <a:pt x="22617" y="71111"/>
                  <a:pt x="22617" y="59555"/>
                </a:cubicBezTo>
                <a:cubicBezTo>
                  <a:pt x="22617" y="31111"/>
                  <a:pt x="38952" y="7111"/>
                  <a:pt x="59685" y="7111"/>
                </a:cubicBezTo>
                <a:cubicBezTo>
                  <a:pt x="79790" y="7111"/>
                  <a:pt x="96753" y="31111"/>
                  <a:pt x="96753" y="59555"/>
                </a:cubicBezTo>
                <a:cubicBezTo>
                  <a:pt x="96753" y="62222"/>
                  <a:pt x="96753" y="64000"/>
                  <a:pt x="96125" y="657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 txBox="1">
            <a:spLocks noGrp="1"/>
          </p:cNvSpPr>
          <p:nvPr>
            <p:ph type="ctrTitle"/>
          </p:nvPr>
        </p:nvSpPr>
        <p:spPr>
          <a:xfrm>
            <a:off x="685800" y="22031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dirty="0"/>
              <a:t>Prática guiada</a:t>
            </a:r>
            <a:endParaRPr sz="3200" b="0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6" name="Shape 1006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Shape 1023"/>
          <p:cNvSpPr txBox="1">
            <a:spLocks noGrp="1"/>
          </p:cNvSpPr>
          <p:nvPr>
            <p:ph type="ctrTitle"/>
          </p:nvPr>
        </p:nvSpPr>
        <p:spPr>
          <a:xfrm>
            <a:off x="685800" y="22031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Prática independente</a:t>
            </a:r>
            <a:endParaRPr sz="32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4" name="Shape 1024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>
            <a:spLocks noGrp="1"/>
          </p:cNvSpPr>
          <p:nvPr>
            <p:ph type="title"/>
          </p:nvPr>
        </p:nvSpPr>
        <p:spPr>
          <a:xfrm>
            <a:off x="447793" y="145247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OBJETIVOS DA AULA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1" name="Shape 861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Shape 862"/>
          <p:cNvSpPr/>
          <p:nvPr/>
        </p:nvSpPr>
        <p:spPr>
          <a:xfrm>
            <a:off x="782918" y="1281441"/>
            <a:ext cx="498900" cy="4989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Shape 863"/>
          <p:cNvSpPr/>
          <p:nvPr/>
        </p:nvSpPr>
        <p:spPr>
          <a:xfrm>
            <a:off x="1389000" y="1281450"/>
            <a:ext cx="67467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Conhecer as operações envolvidas na limpeza de dados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4" name="Shape 864"/>
          <p:cNvSpPr/>
          <p:nvPr/>
        </p:nvSpPr>
        <p:spPr>
          <a:xfrm>
            <a:off x="782918" y="1995579"/>
            <a:ext cx="498900" cy="4989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Shape 865"/>
          <p:cNvSpPr/>
          <p:nvPr/>
        </p:nvSpPr>
        <p:spPr>
          <a:xfrm>
            <a:off x="1391950" y="1995575"/>
            <a:ext cx="51642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Apresentar o problema dos valores faltantes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6" name="Shape 866"/>
          <p:cNvSpPr/>
          <p:nvPr/>
        </p:nvSpPr>
        <p:spPr>
          <a:xfrm>
            <a:off x="782918" y="2709716"/>
            <a:ext cx="498900" cy="4989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Shape 867"/>
          <p:cNvSpPr/>
          <p:nvPr/>
        </p:nvSpPr>
        <p:spPr>
          <a:xfrm>
            <a:off x="1389000" y="2709725"/>
            <a:ext cx="51642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Conhecer e implementar as técnicas do “tidy data”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8" name="Shape 868"/>
          <p:cNvSpPr/>
          <p:nvPr/>
        </p:nvSpPr>
        <p:spPr>
          <a:xfrm>
            <a:off x="782918" y="3423866"/>
            <a:ext cx="498900" cy="4989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Shape 869"/>
          <p:cNvSpPr/>
          <p:nvPr/>
        </p:nvSpPr>
        <p:spPr>
          <a:xfrm>
            <a:off x="1359900" y="3423875"/>
            <a:ext cx="64242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Ferramentas para a limpeza de dados: “apply()”, “value_counts()” e expressões lambda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/>
          <p:nvPr/>
        </p:nvSpPr>
        <p:spPr>
          <a:xfrm>
            <a:off x="326575" y="727800"/>
            <a:ext cx="84405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spc="-7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limpeza de dados é uma etapa necessária em qualquer projeto de dados. </a:t>
            </a:r>
            <a:endParaRPr sz="2000" spc="-7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Podemos resumir o processo de limpeza de dados fazendo referência às </a:t>
            </a:r>
            <a:r>
              <a:rPr lang="pt-BR" sz="2000" u="sng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seis tarefas</a:t>
            </a:r>
            <a:r>
              <a:rPr lang="pt-BR" sz="20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 seguir:</a:t>
            </a:r>
            <a:endParaRPr sz="20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AutoNum type="arabicPeriod"/>
            </a:pPr>
            <a:r>
              <a:rPr lang="pt-BR" sz="20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Resolver problemas de formato</a:t>
            </a:r>
            <a:r>
              <a:rPr lang="pt-BR" sz="20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Por exemplo, ao passar de CSV para o Pandas, uma data não é importada corretamente. Ex.: 20090609231247 em vez de 2009-06-09 23:12:47</a:t>
            </a:r>
            <a:endParaRPr sz="20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AutoNum type="arabicPeriod"/>
            </a:pPr>
            <a:r>
              <a:rPr lang="pt-BR" sz="20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Corrigir valores errados: </a:t>
            </a:r>
            <a:r>
              <a:rPr lang="pt-BR" sz="20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Por exemplo, um valor numérico ou inválido para descrever o gênero. Ou uma idade representada por um número negativo ou muito maior que 100.</a:t>
            </a:r>
            <a:endParaRPr sz="20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5" name="Shape 875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Limpeza de dados</a:t>
            </a:r>
            <a:endParaRPr/>
          </a:p>
        </p:txBody>
      </p:sp>
      <p:sp>
        <p:nvSpPr>
          <p:cNvPr id="876" name="Shape 876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 txBox="1"/>
          <p:nvPr/>
        </p:nvSpPr>
        <p:spPr>
          <a:xfrm>
            <a:off x="326575" y="727800"/>
            <a:ext cx="84405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3. Padronizar categorias</a:t>
            </a:r>
            <a:r>
              <a:rPr lang="pt-BR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Quando os dados são coletados com um sistema que não tem os valores tipificados, valores que representam as mesmas categorias podem ser expressos de formas diferentes, por exemplo: Bra, BR e Brasil. </a:t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4. Completar dados faltantes: </a:t>
            </a:r>
            <a:r>
              <a:rPr lang="pt-BR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Os conjuntos de dados do mundo real geralmente vêm com dados faltantes que correspondem a informações perdidas ou nunca coletadas. Existem diversas técnicas para completar dados faltantes. O processo de completar dados faltantes se chama “imputação”.</a:t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2" name="Shape 882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Limpeza de dados</a:t>
            </a:r>
            <a:endParaRPr/>
          </a:p>
        </p:txBody>
      </p:sp>
      <p:sp>
        <p:nvSpPr>
          <p:cNvPr id="883" name="Shape 883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 txBox="1"/>
          <p:nvPr/>
        </p:nvSpPr>
        <p:spPr>
          <a:xfrm>
            <a:off x="326575" y="727800"/>
            <a:ext cx="84405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5. Atribuir os tipos corretos de dados:</a:t>
            </a:r>
            <a:r>
              <a:rPr lang="pt-BR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O formato em que os dados se encontram afeta a análise, por diversos motivos. Por exemplo, as operações que podem ser realizadas dependem do tipo de dados. Além disso, alguns tipos ocupam menos espaço na memória do que outros. </a:t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6. Organizar o conjunto de dados corretamente: </a:t>
            </a:r>
            <a:r>
              <a:rPr lang="pt-BR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É importante estruturar as linhas e colunas da forma mais conveniente. Para fazer isso, as regras de “tidy data” podem ser aplicadas.</a:t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9" name="Shape 889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Limpeza de dados</a:t>
            </a:r>
            <a:endParaRPr/>
          </a:p>
        </p:txBody>
      </p:sp>
      <p:sp>
        <p:nvSpPr>
          <p:cNvPr id="890" name="Shape 890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Shape 896"/>
          <p:cNvSpPr txBox="1"/>
          <p:nvPr/>
        </p:nvSpPr>
        <p:spPr>
          <a:xfrm>
            <a:off x="259025" y="582825"/>
            <a:ext cx="8574300" cy="47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22544"/>
              </a:buClr>
              <a:buSzPts val="2000"/>
              <a:buFont typeface="Raleway"/>
              <a:buChar char="●"/>
            </a:pPr>
            <a:r>
              <a:rPr lang="pt-BR" sz="2000" spc="-6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 modo geral, todo conjunto de dados possui dados faltantes (seja porque esses dados não foram coletados, seja porque nunca existiram)</a:t>
            </a:r>
            <a:endParaRPr sz="2000" spc="-6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22544"/>
              </a:buClr>
              <a:buSzPts val="1800"/>
              <a:buFont typeface="Raleway"/>
              <a:buChar char="○"/>
            </a:pPr>
            <a:r>
              <a:rPr lang="pt-BR" sz="18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Devemos conseguir detectar, preencher e eliminar os dados faltantes</a:t>
            </a:r>
            <a:endParaRPr sz="18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22544"/>
              </a:buClr>
              <a:buSzPts val="1800"/>
              <a:buFont typeface="Raleway"/>
              <a:buChar char="○"/>
            </a:pPr>
            <a:r>
              <a:rPr lang="pt-BR" sz="18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É preciso ter conhecimento do domínio para definir quais dados faltantes serão preenchidos e como. </a:t>
            </a:r>
            <a:endParaRPr sz="18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22544"/>
              </a:buClr>
              <a:buSzPts val="1800"/>
              <a:buFont typeface="Raleway"/>
              <a:buChar char="○"/>
            </a:pPr>
            <a:r>
              <a:rPr lang="pt-BR" sz="18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 Pandas oferece várias formas de fazer isso...</a:t>
            </a:r>
            <a:endParaRPr sz="18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7" name="Shape 897"/>
          <p:cNvSpPr txBox="1"/>
          <p:nvPr/>
        </p:nvSpPr>
        <p:spPr>
          <a:xfrm>
            <a:off x="348475" y="69700"/>
            <a:ext cx="30000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Valores faltantes</a:t>
            </a:r>
            <a:endParaRPr sz="2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/>
          <p:nvPr/>
        </p:nvSpPr>
        <p:spPr>
          <a:xfrm>
            <a:off x="326575" y="727800"/>
            <a:ext cx="84405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lvl="0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aleway"/>
              <a:buChar char="–"/>
            </a:pPr>
            <a:r>
              <a:rPr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Os conjuntos de dados do mundo real sempre têm </a:t>
            </a:r>
            <a:r>
              <a:rPr lang="pt-BR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dados faltantes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lvl="0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aleway"/>
              <a:buChar char="–"/>
            </a:pPr>
            <a:r>
              <a:rPr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Cada linguagem/framework tem sua própria maneira de lidar com eles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lvl="0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aleway"/>
              <a:buChar char="–"/>
            </a:pPr>
            <a:r>
              <a:rPr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 Pandas utiliza os valores </a:t>
            </a:r>
            <a:r>
              <a:rPr lang="pt-BR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None, NaN ou NaT</a:t>
            </a:r>
            <a:r>
              <a:rPr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porque ele se baseia em Numpy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pt-BR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None:</a:t>
            </a:r>
            <a:r>
              <a:rPr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objeto de Python que representa ausência de dados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pt-BR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NaN:</a:t>
            </a:r>
            <a:r>
              <a:rPr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definição de valor faltante de floats 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pt-BR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NaT: </a:t>
            </a:r>
            <a:r>
              <a:rPr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utilizado para valores faltantes do tipo Timestamp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3" name="Shape 903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Representação de dados faltantes</a:t>
            </a:r>
            <a:endParaRPr/>
          </a:p>
        </p:txBody>
      </p:sp>
      <p:sp>
        <p:nvSpPr>
          <p:cNvPr id="904" name="Shape 904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 txBox="1"/>
          <p:nvPr/>
        </p:nvSpPr>
        <p:spPr>
          <a:xfrm>
            <a:off x="326575" y="727800"/>
            <a:ext cx="84405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0" name="Shape 910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None VS np.nan</a:t>
            </a:r>
            <a:endParaRPr/>
          </a:p>
        </p:txBody>
      </p:sp>
      <p:sp>
        <p:nvSpPr>
          <p:cNvPr id="911" name="Shape 911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2" name="Shape 9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00" y="1083350"/>
            <a:ext cx="4698275" cy="14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3" name="Shape 9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975" y="1083350"/>
            <a:ext cx="4343025" cy="997354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Shape 914"/>
          <p:cNvSpPr txBox="1"/>
          <p:nvPr/>
        </p:nvSpPr>
        <p:spPr>
          <a:xfrm>
            <a:off x="426625" y="2488875"/>
            <a:ext cx="82404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Quando temos um objeto None incluído em uma série, o “upcasting” de Numpy devolve como resultado “object”. Quando temos um np.nan, conservamos uma coluna de tipo float e podemos continuar fazendo operações com eficiência.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15" name="Shape 9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2838" y="3344700"/>
            <a:ext cx="5128075" cy="21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1315</Words>
  <Application>Microsoft Office PowerPoint</Application>
  <PresentationFormat>Apresentação na tela (16:10)</PresentationFormat>
  <Paragraphs>148</Paragraphs>
  <Slides>21</Slides>
  <Notes>21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Josefin Slab</vt:lpstr>
      <vt:lpstr>Calibri</vt:lpstr>
      <vt:lpstr>Arial</vt:lpstr>
      <vt:lpstr>Raleway</vt:lpstr>
      <vt:lpstr>Office Theme</vt:lpstr>
      <vt:lpstr>Office Theme</vt:lpstr>
      <vt:lpstr>Office Theme</vt:lpstr>
      <vt:lpstr>Worksheet</vt:lpstr>
      <vt:lpstr>Apresentação do PowerPoint</vt:lpstr>
      <vt:lpstr>Apresentação do PowerPoint</vt:lpstr>
      <vt:lpstr>OBJETIVOS DA AULA</vt:lpstr>
      <vt:lpstr>Limpeza de dados</vt:lpstr>
      <vt:lpstr>Limpeza de dados</vt:lpstr>
      <vt:lpstr>Limpeza de dados</vt:lpstr>
      <vt:lpstr>Apresentação do PowerPoint</vt:lpstr>
      <vt:lpstr>Representação de dados faltantes</vt:lpstr>
      <vt:lpstr>None VS np.nan</vt:lpstr>
      <vt:lpstr>Processos de geração de dados perdidos</vt:lpstr>
      <vt:lpstr>Processos de geração de dados perdidos</vt:lpstr>
      <vt:lpstr>Processos de geração de dados perdidos</vt:lpstr>
      <vt:lpstr>Métodos de imputação</vt:lpstr>
      <vt:lpstr>Métodos de imputação</vt:lpstr>
      <vt:lpstr>As regras do “tidy data”</vt:lpstr>
      <vt:lpstr>Tidy data: exemplos</vt:lpstr>
      <vt:lpstr>Apresentação do PowerPoint</vt:lpstr>
      <vt:lpstr>Expressões lambda </vt:lpstr>
      <vt:lpstr>A função apply() no Pandas</vt:lpstr>
      <vt:lpstr>Prática guiada</vt:lpstr>
      <vt:lpstr>Prática independente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marcos vinicius</cp:lastModifiedBy>
  <cp:revision>5</cp:revision>
  <dcterms:modified xsi:type="dcterms:W3CDTF">2018-08-26T20:12:36Z</dcterms:modified>
</cp:coreProperties>
</file>