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715000" type="screen16x10"/>
  <p:notesSz cx="6858000" cy="9144000"/>
  <p:embeddedFontLs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Josefin Slab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834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5935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 En inglés </a:t>
            </a:r>
            <a:r>
              <a:rPr lang="pt-BR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validación cruzada</a:t>
            </a:r>
            <a:r>
              <a:rPr lang="pt-BR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pt-BR" i="1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cross validation</a:t>
            </a:r>
            <a:r>
              <a:rPr lang="pt-BR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Utilizaremos en forma indistinta el término en ambos idiomas.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>
              <a:solidFill>
                <a:srgbClr val="85858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85858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01037" y="553989"/>
            <a:ext cx="8541926" cy="3762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Shape 69"/>
          <p:cNvCxnSpPr/>
          <p:nvPr/>
        </p:nvCxnSpPr>
        <p:spPr>
          <a:xfrm rot="10800000">
            <a:off x="399804" y="624516"/>
            <a:ext cx="8318131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124456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124456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112025"/>
            <a:ext cx="4040188" cy="5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57200" y="1645160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3"/>
          </p:nvPr>
        </p:nvSpPr>
        <p:spPr>
          <a:xfrm>
            <a:off x="4645027" y="1112025"/>
            <a:ext cx="4041775" cy="5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"/>
          </p:nvPr>
        </p:nvSpPr>
        <p:spPr>
          <a:xfrm>
            <a:off x="4645027" y="1645160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145936" y="5052688"/>
            <a:ext cx="942259" cy="59175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Shape 89"/>
          <p:cNvGrpSpPr/>
          <p:nvPr/>
        </p:nvGrpSpPr>
        <p:grpSpPr>
          <a:xfrm>
            <a:off x="2415383" y="1232077"/>
            <a:ext cx="4453731" cy="3254374"/>
            <a:chOff x="2415382" y="1108869"/>
            <a:chExt cx="4453731" cy="2928937"/>
          </a:xfrm>
        </p:grpSpPr>
        <p:sp>
          <p:nvSpPr>
            <p:cNvPr id="90" name="Shape 90"/>
            <p:cNvSpPr/>
            <p:nvPr/>
          </p:nvSpPr>
          <p:spPr>
            <a:xfrm>
              <a:off x="4546600" y="1994694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4546600" y="1994694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5035550" y="1588294"/>
              <a:ext cx="268288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4859338" y="15533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365750" y="15533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024438" y="195818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024438" y="195818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035550" y="1902619"/>
              <a:ext cx="268288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757738" y="1205707"/>
              <a:ext cx="823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810125" y="1158082"/>
              <a:ext cx="673100" cy="517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170488" y="1958182"/>
              <a:ext cx="142875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170488" y="1958182"/>
              <a:ext cx="142875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35550" y="195341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035550" y="195341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011738" y="1745457"/>
              <a:ext cx="315913" cy="460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454400" y="199469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454400" y="199469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944938" y="1588294"/>
              <a:ext cx="266700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767138" y="15533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4275138" y="15533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944938" y="1902619"/>
              <a:ext cx="266700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667125" y="1205707"/>
              <a:ext cx="822325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762375" y="1108869"/>
              <a:ext cx="649288" cy="582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640138" y="1173957"/>
              <a:ext cx="609600" cy="360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844800" y="254714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844800" y="254714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335338" y="2140744"/>
              <a:ext cx="266700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57538" y="210581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665538" y="210581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543300" y="2550319"/>
              <a:ext cx="234950" cy="561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057525" y="1758157"/>
              <a:ext cx="822325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194050" y="2169319"/>
              <a:ext cx="547688" cy="347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222625" y="2077244"/>
              <a:ext cx="504825" cy="184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670970" y="2516189"/>
              <a:ext cx="690563" cy="960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415382" y="3375027"/>
              <a:ext cx="1184275" cy="44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888457" y="3375027"/>
              <a:ext cx="238125" cy="44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890045" y="2976564"/>
              <a:ext cx="23495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" name="Shape 133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34" name="Shape 134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35" name="Shape 135"/>
                <p:cNvSpPr/>
                <p:nvPr/>
              </p:nvSpPr>
              <p:spPr>
                <a:xfrm>
                  <a:off x="2291616" y="2544763"/>
                  <a:ext cx="354013" cy="43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2420204" y="2544763"/>
                  <a:ext cx="114300" cy="1127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2344004" y="2322513"/>
                  <a:ext cx="266700" cy="9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2451954" y="2657476"/>
                  <a:ext cx="50800" cy="15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2451954" y="2657476"/>
                  <a:ext cx="50800" cy="15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Shape 151"/>
                <p:cNvSpPr/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2340829" y="2152651"/>
                  <a:ext cx="276225" cy="1698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" name="Shape 153"/>
              <p:cNvSpPr/>
              <p:nvPr/>
            </p:nvSpPr>
            <p:spPr>
              <a:xfrm>
                <a:off x="2548790" y="2485233"/>
                <a:ext cx="233363" cy="561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3257550" y="2820194"/>
                <a:ext cx="120650" cy="1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2695575" y="2820194"/>
                <a:ext cx="122238" cy="1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2919413" y="3112294"/>
                <a:ext cx="234950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2711450" y="2445544"/>
                <a:ext cx="652463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2668588" y="2424907"/>
                <a:ext cx="690563" cy="498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Shape 160"/>
            <p:cNvSpPr/>
            <p:nvPr/>
          </p:nvSpPr>
          <p:spPr>
            <a:xfrm>
              <a:off x="2712245" y="3384552"/>
              <a:ext cx="234950" cy="433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067845" y="3381377"/>
              <a:ext cx="231775" cy="436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316538" y="1786732"/>
              <a:ext cx="379413" cy="960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702300" y="1786732"/>
              <a:ext cx="379413" cy="960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116513" y="2553494"/>
              <a:ext cx="1182688" cy="44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5588000" y="2553494"/>
              <a:ext cx="238125" cy="44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5589588" y="2155032"/>
              <a:ext cx="23495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927725" y="2164557"/>
              <a:ext cx="120650" cy="179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365750" y="2164557"/>
              <a:ext cx="122238" cy="179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589588" y="2458244"/>
              <a:ext cx="234950" cy="80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381625" y="1791494"/>
              <a:ext cx="652463" cy="722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368925" y="1774032"/>
              <a:ext cx="657225" cy="49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413375" y="2563019"/>
              <a:ext cx="233363" cy="433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767388" y="2559844"/>
              <a:ext cx="233363" cy="436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621338" y="308689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621338" y="308689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110288" y="2680494"/>
              <a:ext cx="268288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934075" y="26455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442075" y="2645569"/>
              <a:ext cx="111125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186488" y="3217069"/>
              <a:ext cx="115888" cy="112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173788" y="3329782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173788" y="3329782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099175" y="305038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6099175" y="305038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110288" y="2993232"/>
              <a:ext cx="268288" cy="93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5834063" y="2296319"/>
              <a:ext cx="822325" cy="7604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5916613" y="2201069"/>
              <a:ext cx="625475" cy="582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245225" y="3050382"/>
              <a:ext cx="141288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245225" y="3050382"/>
              <a:ext cx="141288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110288" y="304561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110288" y="304561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219825" y="3329782"/>
              <a:ext cx="49213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6219825" y="3329782"/>
              <a:ext cx="49213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3990975" y="2572544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3990975" y="2572544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479925" y="2167732"/>
              <a:ext cx="268288" cy="5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303713" y="213121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811713" y="2131219"/>
              <a:ext cx="111125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556125" y="2702719"/>
              <a:ext cx="115888" cy="112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43425" y="2815432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43425" y="2815432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468813" y="253603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468813" y="253603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479925" y="2480469"/>
              <a:ext cx="268288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202113" y="1783557"/>
              <a:ext cx="823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319588" y="1670844"/>
              <a:ext cx="633413" cy="598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3124200" y="1610519"/>
              <a:ext cx="647700" cy="598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614863" y="2536032"/>
              <a:ext cx="141288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614863" y="2536032"/>
              <a:ext cx="141288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479925" y="253126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479925" y="253126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589463" y="2815432"/>
              <a:ext cx="49213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589463" y="2815432"/>
              <a:ext cx="49213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054600" y="2539207"/>
              <a:ext cx="796925" cy="1042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859338" y="3375819"/>
              <a:ext cx="1182688" cy="468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332413" y="3002757"/>
              <a:ext cx="236538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670550" y="3012282"/>
              <a:ext cx="120650" cy="179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110163" y="3012282"/>
              <a:ext cx="120650" cy="179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332413" y="3304382"/>
              <a:ext cx="236538" cy="82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126038" y="2639219"/>
              <a:ext cx="650875" cy="722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5122863" y="2618582"/>
              <a:ext cx="688975" cy="496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248275" y="3386932"/>
              <a:ext cx="200025" cy="244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248275" y="3386932"/>
              <a:ext cx="200025" cy="244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448300" y="3385344"/>
              <a:ext cx="204788" cy="2460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448300" y="3385344"/>
              <a:ext cx="204788" cy="2460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5200650" y="2972594"/>
              <a:ext cx="508000" cy="184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5332413" y="3382169"/>
              <a:ext cx="236538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3284538" y="3305969"/>
              <a:ext cx="1247775" cy="566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3284538" y="3305969"/>
              <a:ext cx="1247775" cy="566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3775075" y="2902744"/>
              <a:ext cx="266700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597275" y="2866232"/>
              <a:ext cx="112713" cy="1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4106863" y="2866232"/>
              <a:ext cx="112713" cy="1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722688" y="3437732"/>
              <a:ext cx="354013" cy="434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3598863" y="3312319"/>
              <a:ext cx="234950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3984625" y="3312319"/>
              <a:ext cx="233363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3851275" y="3437732"/>
              <a:ext cx="115888" cy="112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3836988" y="3550444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836988" y="3550444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762375" y="3271044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762375" y="3271044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775075" y="3215482"/>
              <a:ext cx="266700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582988" y="2442369"/>
              <a:ext cx="685800" cy="68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497263" y="2518569"/>
              <a:ext cx="822325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560763" y="2497932"/>
              <a:ext cx="692150" cy="449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703638" y="2658269"/>
              <a:ext cx="26193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659188" y="2859882"/>
              <a:ext cx="504825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3908425" y="3271044"/>
              <a:ext cx="142875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3908425" y="3271044"/>
              <a:ext cx="142875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3775075" y="3266282"/>
              <a:ext cx="266700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3775075" y="3266282"/>
              <a:ext cx="266700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3933825" y="3550444"/>
              <a:ext cx="1588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3933825" y="3550444"/>
              <a:ext cx="1588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883025" y="3550444"/>
              <a:ext cx="52388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3883025" y="3550444"/>
              <a:ext cx="52388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3971925" y="3472656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971925" y="3472656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460875" y="3066256"/>
              <a:ext cx="268288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83075" y="3031331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791075" y="3031331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408488" y="3602831"/>
              <a:ext cx="354013" cy="434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286250" y="3475831"/>
              <a:ext cx="233363" cy="561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670425" y="3475831"/>
              <a:ext cx="231775" cy="561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537075" y="3602831"/>
              <a:ext cx="114300" cy="111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524375" y="3713956"/>
              <a:ext cx="142875" cy="3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524375" y="3713956"/>
              <a:ext cx="142875" cy="3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448175" y="3434556"/>
              <a:ext cx="147638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448175" y="3434556"/>
              <a:ext cx="147638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460875" y="3378994"/>
              <a:ext cx="268288" cy="93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183063" y="2682081"/>
              <a:ext cx="823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279900" y="2585244"/>
              <a:ext cx="647700" cy="5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595813" y="3434556"/>
              <a:ext cx="141288" cy="285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595813" y="3434556"/>
              <a:ext cx="141288" cy="285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460875" y="3431381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460875" y="3431381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568825" y="3713956"/>
              <a:ext cx="50800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568825" y="3713956"/>
              <a:ext cx="50800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Shape 284"/>
          <p:cNvSpPr/>
          <p:nvPr/>
        </p:nvSpPr>
        <p:spPr>
          <a:xfrm>
            <a:off x="0" y="1100667"/>
            <a:ext cx="9144000" cy="4614333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-94497"/>
            <a:ext cx="9144000" cy="1863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4145936" y="5052688"/>
            <a:ext cx="942259" cy="59175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0" y="3851189"/>
            <a:ext cx="9144000" cy="1863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722146" y="4900705"/>
            <a:ext cx="1699708" cy="8142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12" name="Shape 12"/>
          <p:cNvCxnSpPr/>
          <p:nvPr/>
        </p:nvCxnSpPr>
        <p:spPr>
          <a:xfrm rot="10800000">
            <a:off x="399804" y="562064"/>
            <a:ext cx="8390131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43793" y="529910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447793" y="529910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248324" y="5295650"/>
            <a:ext cx="276847" cy="276847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600016" y="5299558"/>
            <a:ext cx="276847" cy="276847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Shape 17"/>
          <p:cNvGrpSpPr/>
          <p:nvPr/>
        </p:nvGrpSpPr>
        <p:grpSpPr>
          <a:xfrm>
            <a:off x="4357711" y="5400614"/>
            <a:ext cx="45719" cy="73401"/>
            <a:chOff x="3345327" y="4804130"/>
            <a:chExt cx="74098" cy="118964"/>
          </a:xfrm>
        </p:grpSpPr>
        <p:cxnSp>
          <p:nvCxnSpPr>
            <p:cNvPr id="18" name="Shape 18"/>
            <p:cNvCxnSpPr/>
            <p:nvPr/>
          </p:nvCxnSpPr>
          <p:spPr>
            <a:xfrm rot="-5400000">
              <a:off x="3350846" y="4798611"/>
              <a:ext cx="63061" cy="7409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3345327" y="4861369"/>
              <a:ext cx="74097" cy="61724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" name="Shape 20"/>
          <p:cNvGrpSpPr/>
          <p:nvPr/>
        </p:nvGrpSpPr>
        <p:grpSpPr>
          <a:xfrm rot="10800000">
            <a:off x="4719487" y="5398285"/>
            <a:ext cx="45719" cy="73401"/>
            <a:chOff x="3345327" y="4804130"/>
            <a:chExt cx="74098" cy="118964"/>
          </a:xfrm>
        </p:grpSpPr>
        <p:cxnSp>
          <p:nvCxnSpPr>
            <p:cNvPr id="21" name="Shape 21"/>
            <p:cNvCxnSpPr/>
            <p:nvPr/>
          </p:nvCxnSpPr>
          <p:spPr>
            <a:xfrm rot="-5400000">
              <a:off x="3350846" y="4798611"/>
              <a:ext cx="63061" cy="7409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345327" y="4861369"/>
              <a:ext cx="74097" cy="61724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3" name="Shape 23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44054"/>
            <a:ext cx="1460150" cy="3427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push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994042" y="0"/>
            <a:ext cx="3150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5994050" y="2015200"/>
            <a:ext cx="30963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sz="2600" b="1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UNIDADE 2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MÓDULO 3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Split Train Test Workflow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117252" y="3926121"/>
            <a:ext cx="2257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Abril</a:t>
            </a: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pic>
        <p:nvPicPr>
          <p:cNvPr id="293" name="Shape 293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961" y="1620450"/>
            <a:ext cx="1681800" cy="3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525" y="952500"/>
            <a:ext cx="33718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/>
        </p:nvSpPr>
        <p:spPr>
          <a:xfrm>
            <a:off x="533400" y="1297774"/>
            <a:ext cx="8110672" cy="3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Treinamos três modelos diferentes.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Usamos duas formas de split: split train-test e cross-validation. Cada uma tem uma lógica e, neste workflow, servem para duas finalidades diferentes.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último, avaliamos os três modelos e selecionamos aquele que tem o melhor desempenho no set de teste.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CONCLUSÕES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ctrTitle"/>
          </p:nvPr>
        </p:nvSpPr>
        <p:spPr>
          <a:xfrm>
            <a:off x="685800" y="1708500"/>
            <a:ext cx="77724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Split Train Test Workflow</a:t>
            </a:r>
            <a:endParaRPr sz="2000" b="0"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OBJETIVOS DA AULA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782919" y="1354869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371500" y="1354875"/>
            <a:ext cx="424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Apresentar as diferentes etapas de um processo simples de treinamento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782919" y="2959241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1365675" y="2944425"/>
            <a:ext cx="43269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Compreender as diferenças no uso de Split Train Test e Cross-Validation nesse processo</a:t>
            </a: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225" y="1581478"/>
            <a:ext cx="254317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782919" y="3756091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365675" y="3817475"/>
            <a:ext cx="43269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Avaliar três modelos candidatos para um dataset</a:t>
            </a: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782919" y="2118954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365675" y="2104138"/>
            <a:ext cx="43269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Compreender a lógica geral do processo de treinamento</a:t>
            </a: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882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050575" y="1808602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Workflow de Treinamento</a:t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Workflow de treinamento</a:t>
            </a: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6781800" y="5214306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37675" y="2172656"/>
            <a:ext cx="1003644" cy="627264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DataSet Inicial</a:t>
            </a:r>
            <a:endParaRPr sz="1200"/>
          </a:p>
        </p:txBody>
      </p:sp>
      <p:sp>
        <p:nvSpPr>
          <p:cNvPr id="332" name="Shape 332"/>
          <p:cNvSpPr/>
          <p:nvPr/>
        </p:nvSpPr>
        <p:spPr>
          <a:xfrm>
            <a:off x="1706141" y="2144772"/>
            <a:ext cx="1003650" cy="627275"/>
          </a:xfrm>
          <a:prstGeom prst="flowChartProcess">
            <a:avLst/>
          </a:prstGeom>
          <a:solidFill>
            <a:srgbClr val="999999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Train - Test Spllit</a:t>
            </a:r>
            <a:endParaRPr sz="1200"/>
          </a:p>
        </p:txBody>
      </p:sp>
      <p:sp>
        <p:nvSpPr>
          <p:cNvPr id="333" name="Shape 333"/>
          <p:cNvSpPr/>
          <p:nvPr/>
        </p:nvSpPr>
        <p:spPr>
          <a:xfrm>
            <a:off x="7649581" y="1103240"/>
            <a:ext cx="1003644" cy="627264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Test Set</a:t>
            </a:r>
            <a:endParaRPr sz="1200"/>
          </a:p>
        </p:txBody>
      </p:sp>
      <p:sp>
        <p:nvSpPr>
          <p:cNvPr id="334" name="Shape 334"/>
          <p:cNvSpPr/>
          <p:nvPr/>
        </p:nvSpPr>
        <p:spPr>
          <a:xfrm>
            <a:off x="2545200" y="2973675"/>
            <a:ext cx="1003644" cy="627264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Train Set</a:t>
            </a:r>
            <a:endParaRPr sz="1200"/>
          </a:p>
        </p:txBody>
      </p:sp>
      <p:sp>
        <p:nvSpPr>
          <p:cNvPr id="335" name="Shape 335"/>
          <p:cNvSpPr/>
          <p:nvPr/>
        </p:nvSpPr>
        <p:spPr>
          <a:xfrm>
            <a:off x="3768175" y="2972768"/>
            <a:ext cx="1003650" cy="627275"/>
          </a:xfrm>
          <a:prstGeom prst="flowChartProcess">
            <a:avLst/>
          </a:prstGeom>
          <a:solidFill>
            <a:srgbClr val="999999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spc="-80" dirty="0"/>
              <a:t>Ajuste de HiperParâmetros</a:t>
            </a:r>
            <a:endParaRPr sz="1000" spc="-80" dirty="0"/>
          </a:p>
        </p:txBody>
      </p:sp>
      <p:sp>
        <p:nvSpPr>
          <p:cNvPr id="336" name="Shape 336"/>
          <p:cNvSpPr/>
          <p:nvPr/>
        </p:nvSpPr>
        <p:spPr>
          <a:xfrm>
            <a:off x="5147150" y="1985867"/>
            <a:ext cx="1003644" cy="627264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Train Set CV 1</a:t>
            </a:r>
            <a:endParaRPr sz="1200"/>
          </a:p>
        </p:txBody>
      </p:sp>
      <p:sp>
        <p:nvSpPr>
          <p:cNvPr id="337" name="Shape 337"/>
          <p:cNvSpPr/>
          <p:nvPr/>
        </p:nvSpPr>
        <p:spPr>
          <a:xfrm>
            <a:off x="5147150" y="2972761"/>
            <a:ext cx="1003644" cy="627264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Train Set CV ...</a:t>
            </a:r>
            <a:endParaRPr sz="1200"/>
          </a:p>
        </p:txBody>
      </p:sp>
      <p:sp>
        <p:nvSpPr>
          <p:cNvPr id="338" name="Shape 338"/>
          <p:cNvSpPr/>
          <p:nvPr/>
        </p:nvSpPr>
        <p:spPr>
          <a:xfrm>
            <a:off x="5147150" y="3920517"/>
            <a:ext cx="1003644" cy="627264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Train Set CV K</a:t>
            </a:r>
            <a:endParaRPr sz="1200"/>
          </a:p>
        </p:txBody>
      </p:sp>
      <p:cxnSp>
        <p:nvCxnSpPr>
          <p:cNvPr id="339" name="Shape 339"/>
          <p:cNvCxnSpPr>
            <a:stCxn id="335" idx="3"/>
            <a:endCxn id="337" idx="1"/>
          </p:cNvCxnSpPr>
          <p:nvPr/>
        </p:nvCxnSpPr>
        <p:spPr>
          <a:xfrm>
            <a:off x="4771825" y="3286406"/>
            <a:ext cx="375300" cy="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Shape 340"/>
          <p:cNvCxnSpPr>
            <a:stCxn id="335" idx="3"/>
            <a:endCxn id="338" idx="1"/>
          </p:cNvCxnSpPr>
          <p:nvPr/>
        </p:nvCxnSpPr>
        <p:spPr>
          <a:xfrm>
            <a:off x="4771825" y="3286406"/>
            <a:ext cx="375300" cy="9477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Shape 341"/>
          <p:cNvCxnSpPr>
            <a:endCxn id="332" idx="1"/>
          </p:cNvCxnSpPr>
          <p:nvPr/>
        </p:nvCxnSpPr>
        <p:spPr>
          <a:xfrm>
            <a:off x="1441241" y="2458409"/>
            <a:ext cx="2649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Shape 342"/>
          <p:cNvCxnSpPr>
            <a:stCxn id="332" idx="0"/>
            <a:endCxn id="333" idx="1"/>
          </p:cNvCxnSpPr>
          <p:nvPr/>
        </p:nvCxnSpPr>
        <p:spPr>
          <a:xfrm rot="-5400000">
            <a:off x="4564916" y="-939978"/>
            <a:ext cx="727800" cy="5441700"/>
          </a:xfrm>
          <a:prstGeom prst="bentConnector2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Shape 343"/>
          <p:cNvCxnSpPr>
            <a:stCxn id="332" idx="2"/>
            <a:endCxn id="334" idx="1"/>
          </p:cNvCxnSpPr>
          <p:nvPr/>
        </p:nvCxnSpPr>
        <p:spPr>
          <a:xfrm rot="-5400000" flipH="1">
            <a:off x="2118866" y="2861147"/>
            <a:ext cx="515400" cy="337200"/>
          </a:xfrm>
          <a:prstGeom prst="bentConnector2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" name="Shape 344"/>
          <p:cNvSpPr/>
          <p:nvPr/>
        </p:nvSpPr>
        <p:spPr>
          <a:xfrm>
            <a:off x="6373725" y="2972743"/>
            <a:ext cx="1003650" cy="627275"/>
          </a:xfrm>
          <a:prstGeom prst="flowChartProcess">
            <a:avLst/>
          </a:prstGeom>
          <a:solidFill>
            <a:srgbClr val="999999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spc="-80" dirty="0"/>
              <a:t>Hiperparâmetros ideais</a:t>
            </a:r>
            <a:endParaRPr sz="1000" spc="-80" dirty="0"/>
          </a:p>
        </p:txBody>
      </p:sp>
      <p:sp>
        <p:nvSpPr>
          <p:cNvPr id="345" name="Shape 345"/>
          <p:cNvSpPr/>
          <p:nvPr/>
        </p:nvSpPr>
        <p:spPr>
          <a:xfrm>
            <a:off x="7653586" y="1984288"/>
            <a:ext cx="1003650" cy="627275"/>
          </a:xfrm>
          <a:prstGeom prst="flowChartProcess">
            <a:avLst/>
          </a:prstGeom>
          <a:solidFill>
            <a:srgbClr val="999999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Modelo Final</a:t>
            </a:r>
            <a:endParaRPr sz="1200"/>
          </a:p>
        </p:txBody>
      </p:sp>
      <p:cxnSp>
        <p:nvCxnSpPr>
          <p:cNvPr id="346" name="Shape 346"/>
          <p:cNvCxnSpPr>
            <a:stCxn id="345" idx="0"/>
            <a:endCxn id="333" idx="2"/>
          </p:cNvCxnSpPr>
          <p:nvPr/>
        </p:nvCxnSpPr>
        <p:spPr>
          <a:xfrm rot="10800000">
            <a:off x="8151511" y="1689088"/>
            <a:ext cx="3900" cy="295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47" name="Shape 347"/>
          <p:cNvCxnSpPr>
            <a:stCxn id="334" idx="3"/>
            <a:endCxn id="335" idx="1"/>
          </p:cNvCxnSpPr>
          <p:nvPr/>
        </p:nvCxnSpPr>
        <p:spPr>
          <a:xfrm rot="10800000" flipH="1">
            <a:off x="3548844" y="3286407"/>
            <a:ext cx="219300" cy="9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Shape 348"/>
          <p:cNvCxnSpPr>
            <a:stCxn id="335" idx="3"/>
            <a:endCxn id="336" idx="1"/>
          </p:cNvCxnSpPr>
          <p:nvPr/>
        </p:nvCxnSpPr>
        <p:spPr>
          <a:xfrm rot="10800000" flipH="1">
            <a:off x="4771825" y="2299406"/>
            <a:ext cx="375300" cy="9870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" name="Shape 349"/>
          <p:cNvSpPr txBox="1"/>
          <p:nvPr/>
        </p:nvSpPr>
        <p:spPr>
          <a:xfrm>
            <a:off x="4771200" y="4729950"/>
            <a:ext cx="18312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Validação Cruzada</a:t>
            </a:r>
            <a:endParaRPr b="1"/>
          </a:p>
        </p:txBody>
      </p:sp>
      <p:sp>
        <p:nvSpPr>
          <p:cNvPr id="350" name="Shape 350"/>
          <p:cNvSpPr/>
          <p:nvPr/>
        </p:nvSpPr>
        <p:spPr>
          <a:xfrm>
            <a:off x="5147150" y="649263"/>
            <a:ext cx="1003650" cy="627275"/>
          </a:xfrm>
          <a:prstGeom prst="flowChartProcess">
            <a:avLst/>
          </a:prstGeom>
          <a:solidFill>
            <a:srgbClr val="999999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Validação</a:t>
            </a:r>
            <a:endParaRPr sz="1200"/>
          </a:p>
        </p:txBody>
      </p:sp>
      <p:cxnSp>
        <p:nvCxnSpPr>
          <p:cNvPr id="351" name="Shape 351"/>
          <p:cNvCxnSpPr>
            <a:stCxn id="333" idx="0"/>
            <a:endCxn id="350" idx="3"/>
          </p:cNvCxnSpPr>
          <p:nvPr/>
        </p:nvCxnSpPr>
        <p:spPr>
          <a:xfrm rot="5400000" flipH="1">
            <a:off x="7080853" y="32690"/>
            <a:ext cx="140400" cy="2000700"/>
          </a:xfrm>
          <a:prstGeom prst="bentConnector2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2" name="Shape 352"/>
          <p:cNvCxnSpPr>
            <a:stCxn id="336" idx="3"/>
            <a:endCxn id="344" idx="0"/>
          </p:cNvCxnSpPr>
          <p:nvPr/>
        </p:nvCxnSpPr>
        <p:spPr>
          <a:xfrm>
            <a:off x="6150794" y="2299499"/>
            <a:ext cx="724800" cy="673200"/>
          </a:xfrm>
          <a:prstGeom prst="bentConnector2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3" name="Shape 353"/>
          <p:cNvCxnSpPr>
            <a:stCxn id="337" idx="3"/>
            <a:endCxn id="344" idx="1"/>
          </p:cNvCxnSpPr>
          <p:nvPr/>
        </p:nvCxnSpPr>
        <p:spPr>
          <a:xfrm>
            <a:off x="6150794" y="3286393"/>
            <a:ext cx="2229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4" name="Shape 354"/>
          <p:cNvCxnSpPr>
            <a:stCxn id="338" idx="3"/>
            <a:endCxn id="344" idx="2"/>
          </p:cNvCxnSpPr>
          <p:nvPr/>
        </p:nvCxnSpPr>
        <p:spPr>
          <a:xfrm rot="10800000" flipH="1">
            <a:off x="6150794" y="3599949"/>
            <a:ext cx="724800" cy="634200"/>
          </a:xfrm>
          <a:prstGeom prst="bentConnector2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5" name="Shape 355"/>
          <p:cNvSpPr/>
          <p:nvPr/>
        </p:nvSpPr>
        <p:spPr>
          <a:xfrm>
            <a:off x="7650600" y="2973675"/>
            <a:ext cx="1003644" cy="627264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Train Set</a:t>
            </a:r>
            <a:endParaRPr sz="1200"/>
          </a:p>
        </p:txBody>
      </p:sp>
      <p:cxnSp>
        <p:nvCxnSpPr>
          <p:cNvPr id="356" name="Shape 356"/>
          <p:cNvCxnSpPr>
            <a:stCxn id="344" idx="3"/>
            <a:endCxn id="355" idx="1"/>
          </p:cNvCxnSpPr>
          <p:nvPr/>
        </p:nvCxnSpPr>
        <p:spPr>
          <a:xfrm>
            <a:off x="7377375" y="3286381"/>
            <a:ext cx="273300" cy="9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7" name="Shape 357"/>
          <p:cNvCxnSpPr>
            <a:stCxn id="355" idx="0"/>
            <a:endCxn id="345" idx="2"/>
          </p:cNvCxnSpPr>
          <p:nvPr/>
        </p:nvCxnSpPr>
        <p:spPr>
          <a:xfrm rot="10800000" flipH="1">
            <a:off x="8152422" y="2611575"/>
            <a:ext cx="3000" cy="362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576125" y="916775"/>
            <a:ext cx="7926300" cy="3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Temos três modelos candidatos (isso pode ser generalizado sem muitos problemas)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regularizada com Ridge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regularizada com Lasso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Queremos escolher o melhor modelo. Aquele que tem o melhor desempenho. Onde?...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Então, o primeiro passo é dividir o dataset.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Depois, temos que estimar os Hiperparâmetros: no nosso caso, os alfas de Ridge e Lasso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Usamos Validação Cruzada dentro do Training Set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spc="-1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último, estimamos as versões finais dos modelos candidatos sobre TODO o Training Set</a:t>
            </a:r>
            <a:endParaRPr sz="1600" spc="-1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Workflow de treinamento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576129" y="1297774"/>
            <a:ext cx="7926300" cy="3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Queremos saber como funciona o modelo “no geral”, não no único dataset que temos ou conhecemos.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Buscamos modelos que gerem boas previsões sobre dados “novos”.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alguns casos, teremos acesso a dados “novos” (por exemplo, clientes novos). Mas em outros, não teremos acesso imediato.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estratégias para isso: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Test Split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Validação Cruzada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Treinamento e Teste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ctrTitle"/>
          </p:nvPr>
        </p:nvSpPr>
        <p:spPr>
          <a:xfrm>
            <a:off x="685800" y="22031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Prática Guiada</a:t>
            </a:r>
            <a:r>
              <a:rPr lang="en-US"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-US"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2000" b="0"/>
              <a:t>Workflow Completo</a:t>
            </a: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ctrTitle"/>
          </p:nvPr>
        </p:nvSpPr>
        <p:spPr>
          <a:xfrm>
            <a:off x="685800" y="22031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Conclusão</a:t>
            </a: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348</Words>
  <Application>Microsoft Office PowerPoint</Application>
  <PresentationFormat>On-screen Show (16:10)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Raleway</vt:lpstr>
      <vt:lpstr>Josefin Slab</vt:lpstr>
      <vt:lpstr>Calibri</vt:lpstr>
      <vt:lpstr>Office Theme</vt:lpstr>
      <vt:lpstr>PowerPoint Presentation</vt:lpstr>
      <vt:lpstr>Split Train Test Workflow</vt:lpstr>
      <vt:lpstr>OBJETIVOS DA AULA</vt:lpstr>
      <vt:lpstr>PowerPoint Presentation</vt:lpstr>
      <vt:lpstr>Workflow de treinamento</vt:lpstr>
      <vt:lpstr>Workflow de treinamento</vt:lpstr>
      <vt:lpstr>Treinamento e Teste</vt:lpstr>
      <vt:lpstr>Prática Guiada Workflow Completo</vt:lpstr>
      <vt:lpstr>Conclusão</vt:lpstr>
      <vt:lpstr>CONCLUSÕES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Vanesa Ulman</cp:lastModifiedBy>
  <cp:revision>4</cp:revision>
  <dcterms:modified xsi:type="dcterms:W3CDTF">2018-07-02T18:49:07Z</dcterms:modified>
</cp:coreProperties>
</file>